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3" r:id="rId2"/>
  </p:sldMasterIdLst>
  <p:notesMasterIdLst>
    <p:notesMasterId r:id="rId27"/>
  </p:notesMasterIdLst>
  <p:handoutMasterIdLst>
    <p:handoutMasterId r:id="rId28"/>
  </p:handoutMasterIdLst>
  <p:sldIdLst>
    <p:sldId id="509" r:id="rId3"/>
    <p:sldId id="549" r:id="rId4"/>
    <p:sldId id="561" r:id="rId5"/>
    <p:sldId id="532" r:id="rId6"/>
    <p:sldId id="535" r:id="rId7"/>
    <p:sldId id="528" r:id="rId8"/>
    <p:sldId id="550" r:id="rId9"/>
    <p:sldId id="552" r:id="rId10"/>
    <p:sldId id="555" r:id="rId11"/>
    <p:sldId id="562" r:id="rId12"/>
    <p:sldId id="507" r:id="rId13"/>
    <p:sldId id="508" r:id="rId14"/>
    <p:sldId id="540" r:id="rId15"/>
    <p:sldId id="556" r:id="rId16"/>
    <p:sldId id="541" r:id="rId17"/>
    <p:sldId id="543" r:id="rId18"/>
    <p:sldId id="491" r:id="rId19"/>
    <p:sldId id="546" r:id="rId20"/>
    <p:sldId id="536" r:id="rId21"/>
    <p:sldId id="544" r:id="rId22"/>
    <p:sldId id="558" r:id="rId23"/>
    <p:sldId id="559" r:id="rId24"/>
    <p:sldId id="560" r:id="rId25"/>
    <p:sldId id="468" r:id="rId26"/>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00FF"/>
    <a:srgbClr val="00CCFF"/>
    <a:srgbClr val="99FF33"/>
    <a:srgbClr val="FFFFFF"/>
    <a:srgbClr val="FF6600"/>
    <a:srgbClr val="CCFF99"/>
    <a:srgbClr val="FF0000"/>
    <a:srgbClr val="8D8D8D"/>
    <a:srgbClr val="969696"/>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96" autoAdjust="0"/>
    <p:restoredTop sz="93544" autoAdjust="0"/>
  </p:normalViewPr>
  <p:slideViewPr>
    <p:cSldViewPr snapToGrid="0" snapToObjects="1">
      <p:cViewPr varScale="1">
        <p:scale>
          <a:sx n="90" d="100"/>
          <a:sy n="90" d="100"/>
        </p:scale>
        <p:origin x="-486" y="-114"/>
      </p:cViewPr>
      <p:guideLst>
        <p:guide orient="horz" pos="230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780" y="564"/>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bwMode="auto">
          <a:xfrm>
            <a:off x="0" y="0"/>
            <a:ext cx="3135313" cy="477838"/>
          </a:xfrm>
          <a:prstGeom prst="rect">
            <a:avLst/>
          </a:prstGeom>
          <a:noFill/>
          <a:ln w="9525">
            <a:noFill/>
            <a:miter lim="800000"/>
            <a:headEnd/>
            <a:tailEnd/>
          </a:ln>
          <a:effectLst/>
        </p:spPr>
        <p:txBody>
          <a:bodyPr vert="horz" wrap="square" lIns="95963" tIns="47980" rIns="95963" bIns="47980" numCol="1" anchor="t" anchorCtr="0" compatLnSpc="1">
            <a:prstTxWarp prst="textNoShape">
              <a:avLst/>
            </a:prstTxWarp>
          </a:bodyPr>
          <a:lstStyle>
            <a:lvl1pPr defTabSz="958850">
              <a:defRPr sz="1300">
                <a:latin typeface="Impress BT" pitchFamily="2" charset="0"/>
              </a:defRPr>
            </a:lvl1pPr>
          </a:lstStyle>
          <a:p>
            <a:endParaRPr lang="en-US"/>
          </a:p>
        </p:txBody>
      </p:sp>
      <p:sp>
        <p:nvSpPr>
          <p:cNvPr id="189443" name="Rectangle 3"/>
          <p:cNvSpPr>
            <a:spLocks noGrp="1" noChangeArrowheads="1"/>
          </p:cNvSpPr>
          <p:nvPr>
            <p:ph type="dt" sz="quarter" idx="1"/>
          </p:nvPr>
        </p:nvSpPr>
        <p:spPr bwMode="auto">
          <a:xfrm>
            <a:off x="4179888" y="0"/>
            <a:ext cx="3135312" cy="477838"/>
          </a:xfrm>
          <a:prstGeom prst="rect">
            <a:avLst/>
          </a:prstGeom>
          <a:noFill/>
          <a:ln w="9525">
            <a:noFill/>
            <a:miter lim="800000"/>
            <a:headEnd/>
            <a:tailEnd/>
          </a:ln>
          <a:effectLst/>
        </p:spPr>
        <p:txBody>
          <a:bodyPr vert="horz" wrap="square" lIns="95963" tIns="47980" rIns="95963" bIns="47980" numCol="1" anchor="t" anchorCtr="0" compatLnSpc="1">
            <a:prstTxWarp prst="textNoShape">
              <a:avLst/>
            </a:prstTxWarp>
          </a:bodyPr>
          <a:lstStyle>
            <a:lvl1pPr algn="r" defTabSz="958850">
              <a:defRPr sz="1300">
                <a:latin typeface="Impress BT" pitchFamily="2" charset="0"/>
              </a:defRPr>
            </a:lvl1pPr>
          </a:lstStyle>
          <a:p>
            <a:endParaRPr lang="en-US"/>
          </a:p>
        </p:txBody>
      </p:sp>
      <p:sp>
        <p:nvSpPr>
          <p:cNvPr id="189444" name="Rectangle 4"/>
          <p:cNvSpPr>
            <a:spLocks noGrp="1" noChangeArrowheads="1"/>
          </p:cNvSpPr>
          <p:nvPr>
            <p:ph type="ftr" sz="quarter" idx="2"/>
          </p:nvPr>
        </p:nvSpPr>
        <p:spPr bwMode="auto">
          <a:xfrm>
            <a:off x="0" y="9085263"/>
            <a:ext cx="3135313" cy="476250"/>
          </a:xfrm>
          <a:prstGeom prst="rect">
            <a:avLst/>
          </a:prstGeom>
          <a:noFill/>
          <a:ln w="9525">
            <a:noFill/>
            <a:miter lim="800000"/>
            <a:headEnd/>
            <a:tailEnd/>
          </a:ln>
          <a:effectLst/>
        </p:spPr>
        <p:txBody>
          <a:bodyPr vert="horz" wrap="square" lIns="95963" tIns="47980" rIns="95963" bIns="47980" numCol="1" anchor="b" anchorCtr="0" compatLnSpc="1">
            <a:prstTxWarp prst="textNoShape">
              <a:avLst/>
            </a:prstTxWarp>
          </a:bodyPr>
          <a:lstStyle>
            <a:lvl1pPr defTabSz="958850">
              <a:defRPr sz="1300">
                <a:latin typeface="Impress BT" pitchFamily="2" charset="0"/>
              </a:defRPr>
            </a:lvl1pPr>
          </a:lstStyle>
          <a:p>
            <a:endParaRPr lang="en-US"/>
          </a:p>
        </p:txBody>
      </p:sp>
      <p:sp>
        <p:nvSpPr>
          <p:cNvPr id="189445" name="Rectangle 5"/>
          <p:cNvSpPr>
            <a:spLocks noGrp="1" noChangeArrowheads="1"/>
          </p:cNvSpPr>
          <p:nvPr>
            <p:ph type="sldNum" sz="quarter" idx="3"/>
          </p:nvPr>
        </p:nvSpPr>
        <p:spPr bwMode="auto">
          <a:xfrm>
            <a:off x="4179888" y="9085263"/>
            <a:ext cx="3135312" cy="476250"/>
          </a:xfrm>
          <a:prstGeom prst="rect">
            <a:avLst/>
          </a:prstGeom>
          <a:noFill/>
          <a:ln w="9525">
            <a:noFill/>
            <a:miter lim="800000"/>
            <a:headEnd/>
            <a:tailEnd/>
          </a:ln>
          <a:effectLst/>
        </p:spPr>
        <p:txBody>
          <a:bodyPr vert="horz" wrap="square" lIns="95963" tIns="47980" rIns="95963" bIns="47980" numCol="1" anchor="b" anchorCtr="0" compatLnSpc="1">
            <a:prstTxWarp prst="textNoShape">
              <a:avLst/>
            </a:prstTxWarp>
          </a:bodyPr>
          <a:lstStyle>
            <a:lvl1pPr algn="r" defTabSz="958850">
              <a:defRPr sz="1300">
                <a:latin typeface="Impress BT" pitchFamily="2" charset="0"/>
              </a:defRPr>
            </a:lvl1pPr>
          </a:lstStyle>
          <a:p>
            <a:fld id="{0B0B0F3E-7968-49A4-B965-F6146EA97DB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70238" cy="493713"/>
          </a:xfrm>
          <a:prstGeom prst="rect">
            <a:avLst/>
          </a:prstGeom>
          <a:noFill/>
          <a:ln w="9525">
            <a:noFill/>
            <a:miter lim="800000"/>
            <a:headEnd/>
            <a:tailEnd/>
          </a:ln>
          <a:effectLst/>
        </p:spPr>
        <p:txBody>
          <a:bodyPr vert="horz" wrap="square" lIns="98150" tIns="49075" rIns="98150" bIns="49075" numCol="1" anchor="t" anchorCtr="0" compatLnSpc="1">
            <a:prstTxWarp prst="textNoShape">
              <a:avLst/>
            </a:prstTxWarp>
          </a:bodyPr>
          <a:lstStyle>
            <a:lvl1pPr defTabSz="982663">
              <a:defRPr sz="1300"/>
            </a:lvl1pPr>
          </a:lstStyle>
          <a:p>
            <a:endParaRPr lang="en-US"/>
          </a:p>
        </p:txBody>
      </p:sp>
      <p:sp>
        <p:nvSpPr>
          <p:cNvPr id="25603" name="Rectangle 3"/>
          <p:cNvSpPr>
            <a:spLocks noGrp="1" noChangeArrowheads="1"/>
          </p:cNvSpPr>
          <p:nvPr>
            <p:ph type="dt" idx="1"/>
          </p:nvPr>
        </p:nvSpPr>
        <p:spPr bwMode="auto">
          <a:xfrm>
            <a:off x="4144963" y="0"/>
            <a:ext cx="3170237" cy="493713"/>
          </a:xfrm>
          <a:prstGeom prst="rect">
            <a:avLst/>
          </a:prstGeom>
          <a:noFill/>
          <a:ln w="9525">
            <a:noFill/>
            <a:miter lim="800000"/>
            <a:headEnd/>
            <a:tailEnd/>
          </a:ln>
          <a:effectLst/>
        </p:spPr>
        <p:txBody>
          <a:bodyPr vert="horz" wrap="square" lIns="98150" tIns="49075" rIns="98150" bIns="49075" numCol="1" anchor="t" anchorCtr="0" compatLnSpc="1">
            <a:prstTxWarp prst="textNoShape">
              <a:avLst/>
            </a:prstTxWarp>
          </a:bodyPr>
          <a:lstStyle>
            <a:lvl1pPr algn="r" defTabSz="982663">
              <a:defRPr sz="1300"/>
            </a:lvl1pPr>
          </a:lstStyle>
          <a:p>
            <a:endParaRPr lang="en-US"/>
          </a:p>
        </p:txBody>
      </p:sp>
      <p:sp>
        <p:nvSpPr>
          <p:cNvPr id="25604" name="Rectangle 4"/>
          <p:cNvSpPr>
            <a:spLocks noGrp="1" noRot="1" noChangeAspect="1" noChangeArrowheads="1" noTextEdit="1"/>
          </p:cNvSpPr>
          <p:nvPr>
            <p:ph type="sldImg" idx="2"/>
          </p:nvPr>
        </p:nvSpPr>
        <p:spPr bwMode="auto">
          <a:xfrm>
            <a:off x="1247775" y="741363"/>
            <a:ext cx="4821238" cy="3616325"/>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974725" y="4521200"/>
            <a:ext cx="5365750" cy="4359275"/>
          </a:xfrm>
          <a:prstGeom prst="rect">
            <a:avLst/>
          </a:prstGeom>
          <a:noFill/>
          <a:ln w="9525">
            <a:noFill/>
            <a:miter lim="800000"/>
            <a:headEnd/>
            <a:tailEnd/>
          </a:ln>
          <a:effectLst/>
        </p:spPr>
        <p:txBody>
          <a:bodyPr vert="horz" wrap="square" lIns="98150" tIns="49075" rIns="98150" bIns="490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9126538"/>
            <a:ext cx="3170238" cy="493712"/>
          </a:xfrm>
          <a:prstGeom prst="rect">
            <a:avLst/>
          </a:prstGeom>
          <a:noFill/>
          <a:ln w="9525">
            <a:noFill/>
            <a:miter lim="800000"/>
            <a:headEnd/>
            <a:tailEnd/>
          </a:ln>
          <a:effectLst/>
        </p:spPr>
        <p:txBody>
          <a:bodyPr vert="horz" wrap="square" lIns="98150" tIns="49075" rIns="98150" bIns="49075" numCol="1" anchor="b" anchorCtr="0" compatLnSpc="1">
            <a:prstTxWarp prst="textNoShape">
              <a:avLst/>
            </a:prstTxWarp>
          </a:bodyPr>
          <a:lstStyle>
            <a:lvl1pPr defTabSz="982663">
              <a:defRPr sz="1300"/>
            </a:lvl1pPr>
          </a:lstStyle>
          <a:p>
            <a:endParaRPr lang="en-US"/>
          </a:p>
        </p:txBody>
      </p:sp>
      <p:sp>
        <p:nvSpPr>
          <p:cNvPr id="25607" name="Rectangle 7"/>
          <p:cNvSpPr>
            <a:spLocks noGrp="1" noChangeArrowheads="1"/>
          </p:cNvSpPr>
          <p:nvPr>
            <p:ph type="sldNum" sz="quarter" idx="5"/>
          </p:nvPr>
        </p:nvSpPr>
        <p:spPr bwMode="auto">
          <a:xfrm>
            <a:off x="4144963" y="9126538"/>
            <a:ext cx="3170237" cy="493712"/>
          </a:xfrm>
          <a:prstGeom prst="rect">
            <a:avLst/>
          </a:prstGeom>
          <a:noFill/>
          <a:ln w="9525">
            <a:noFill/>
            <a:miter lim="800000"/>
            <a:headEnd/>
            <a:tailEnd/>
          </a:ln>
          <a:effectLst/>
        </p:spPr>
        <p:txBody>
          <a:bodyPr vert="horz" wrap="square" lIns="98150" tIns="49075" rIns="98150" bIns="49075" numCol="1" anchor="b" anchorCtr="0" compatLnSpc="1">
            <a:prstTxWarp prst="textNoShape">
              <a:avLst/>
            </a:prstTxWarp>
          </a:bodyPr>
          <a:lstStyle>
            <a:lvl1pPr algn="r" defTabSz="982663">
              <a:defRPr sz="1300"/>
            </a:lvl1pPr>
          </a:lstStyle>
          <a:p>
            <a:fld id="{3EC733FB-EB25-4CFB-BCAF-A02D060C64A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AC0B9-2175-4FAC-91E1-6E4CF958B282}" type="slidenum">
              <a:rPr lang="en-US"/>
              <a:pPr/>
              <a:t>1</a:t>
            </a:fld>
            <a:endParaRPr lang="en-US"/>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p:txBody>
          <a:bodyPr/>
          <a:lstStyle/>
          <a:p>
            <a:r>
              <a:rPr lang="en-US" dirty="0" smtClean="0"/>
              <a:t>Thank</a:t>
            </a:r>
            <a:r>
              <a:rPr lang="en-US" baseline="0" dirty="0" smtClean="0"/>
              <a:t> you for that introduction and I thank the department and Notre dame University for the hospitality during my brief stay here. </a:t>
            </a:r>
          </a:p>
          <a:p>
            <a:endParaRPr lang="en-US" baseline="0" dirty="0" smtClean="0"/>
          </a:p>
          <a:p>
            <a:r>
              <a:rPr lang="en-US" baseline="0" dirty="0" smtClean="0"/>
              <a:t>My aim with this talk is to convince you that within the confines of a crystalline solid can exist very real and unique quantum particles. Expanding on the familiar repertoire of fundamental particles, I shall provide concrete experimental evidence </a:t>
            </a:r>
            <a:r>
              <a:rPr lang="en-US" baseline="0" dirty="0" err="1" smtClean="0"/>
              <a:t>magnons</a:t>
            </a:r>
            <a:r>
              <a:rPr lang="en-US" baseline="0" dirty="0" smtClean="0"/>
              <a:t>, </a:t>
            </a:r>
            <a:r>
              <a:rPr lang="en-US" baseline="0" dirty="0" err="1" smtClean="0"/>
              <a:t>spinons</a:t>
            </a:r>
            <a:r>
              <a:rPr lang="en-US" baseline="0" dirty="0" smtClean="0"/>
              <a:t>, </a:t>
            </a:r>
            <a:r>
              <a:rPr lang="en-US" baseline="0" dirty="0" err="1" smtClean="0"/>
              <a:t>solitons</a:t>
            </a:r>
            <a:r>
              <a:rPr lang="en-US" baseline="0" dirty="0" smtClean="0"/>
              <a:t>, and breathers via neutron scattering experiments. </a:t>
            </a:r>
          </a:p>
          <a:p>
            <a:endParaRPr lang="en-US" baseline="0" dirty="0" smtClean="0"/>
          </a:p>
          <a:p>
            <a:r>
              <a:rPr lang="en-US" baseline="0" dirty="0" smtClean="0"/>
              <a:t>We shall see that these particles embody the collective degrees of freedom of interacting quantum spins on a lattice. They describe physics over a range of energies that we can access and determine through experiments. We shall be particularly interested in the so called quantum critical limit that marks the demise of one set of quasi-particles in favor of another. </a:t>
            </a:r>
          </a:p>
          <a:p>
            <a:endParaRPr lang="en-US" baseline="0" dirty="0" smtClean="0"/>
          </a:p>
          <a:p>
            <a:r>
              <a:rPr lang="en-US" baseline="0" dirty="0" smtClean="0"/>
              <a:t>I invite your questions throughout.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7DBDE-2BCF-46C6-9194-CAE9B43C0FF7}" type="slidenum">
              <a:rPr lang="en-US"/>
              <a:pPr/>
              <a:t>10</a:t>
            </a:fld>
            <a:endParaRPr lang="en-US"/>
          </a:p>
        </p:txBody>
      </p:sp>
      <p:sp>
        <p:nvSpPr>
          <p:cNvPr id="151554" name="Rectangle 2"/>
          <p:cNvSpPr>
            <a:spLocks noChangeArrowheads="1"/>
          </p:cNvSpPr>
          <p:nvPr>
            <p:ph type="sldImg"/>
          </p:nvPr>
        </p:nvSpPr>
        <p:spPr bwMode="auto">
          <a:xfrm>
            <a:off x="1246188" y="739775"/>
            <a:ext cx="4824412" cy="3617913"/>
          </a:xfrm>
          <a:prstGeom prst="rect">
            <a:avLst/>
          </a:prstGeom>
          <a:solidFill>
            <a:srgbClr val="FFFFFF"/>
          </a:solidFill>
          <a:ln>
            <a:solidFill>
              <a:srgbClr val="000000"/>
            </a:solidFill>
            <a:miter lim="800000"/>
            <a:headEnd/>
            <a:tailEnd/>
          </a:ln>
        </p:spPr>
      </p:sp>
      <p:sp>
        <p:nvSpPr>
          <p:cNvPr id="151555" name="Rectangle 3"/>
          <p:cNvSpPr>
            <a:spLocks noChangeArrowheads="1"/>
          </p:cNvSpPr>
          <p:nvPr>
            <p:ph type="body" idx="1"/>
          </p:nvPr>
        </p:nvSpPr>
        <p:spPr bwMode="auto">
          <a:xfrm>
            <a:off x="973017" y="4523388"/>
            <a:ext cx="5369169" cy="4357391"/>
          </a:xfrm>
          <a:prstGeom prst="rect">
            <a:avLst/>
          </a:prstGeom>
          <a:solidFill>
            <a:srgbClr val="FFFFFF"/>
          </a:solidFill>
          <a:ln>
            <a:solidFill>
              <a:srgbClr val="000000"/>
            </a:solidFill>
            <a:miter lim="800000"/>
            <a:headEnd/>
            <a:tailEnd/>
          </a:ln>
        </p:spPr>
        <p:txBody>
          <a:bodyPr lIns="98164" tIns="49081" rIns="98164" bIns="49081"/>
          <a:lstStyle/>
          <a:p>
            <a:r>
              <a:rPr lang="en-US"/>
              <a:t>Here I show </a:t>
            </a:r>
            <a:r>
              <a:rPr lang="en-US" b="1"/>
              <a:t>experimental evidence for such two magnon states</a:t>
            </a:r>
            <a:r>
              <a:rPr lang="en-US"/>
              <a:t> in the alternating spin chain. To the left I show the spectrum of neutron scattering at wave-vector transfer q=2pi. We see elastic nuclear incoherent scattering, uninteresting here but inevitable. Then around 0.5 meV lies the single triplet creation peak, and at </a:t>
            </a:r>
            <a:r>
              <a:rPr lang="en-US" b="1"/>
              <a:t>twice this energy there is a weak additional peak from triplet pair production</a:t>
            </a:r>
            <a:r>
              <a:rPr lang="en-US"/>
              <a:t>. The right hand frames focus on the pair production peaks at 2pi and 3 pi and provide evidence for a spectrum that is significantly broader than the resolution shown with the solid bar in the top frame. </a:t>
            </a:r>
          </a:p>
          <a:p>
            <a:r>
              <a:rPr lang="en-US"/>
              <a:t>On the right we show data for several values of wave vector transfer in the form of a color contour map of intensity. It is clearly seen that the two magnon excitations are broader in energy than the resolution limited triplet mode as expected. In addition the data is </a:t>
            </a:r>
            <a:r>
              <a:rPr lang="en-US" b="1"/>
              <a:t>consistent with but does not provide independent evidence for a triplet bound state at q=3pi.</a:t>
            </a:r>
            <a:r>
              <a:rPr 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A916A-913E-46B8-91E8-2FB935C3E240}" type="slidenum">
              <a:rPr lang="en-US"/>
              <a:pPr/>
              <a:t>11</a:t>
            </a:fld>
            <a:endParaRPr lang="en-US"/>
          </a:p>
        </p:txBody>
      </p:sp>
      <p:sp>
        <p:nvSpPr>
          <p:cNvPr id="538626" name="Rectangle 2"/>
          <p:cNvSpPr>
            <a:spLocks noGrp="1" noRot="1" noChangeAspect="1" noChangeArrowheads="1" noTextEdit="1"/>
          </p:cNvSpPr>
          <p:nvPr>
            <p:ph type="sldImg"/>
          </p:nvPr>
        </p:nvSpPr>
        <p:spPr>
          <a:xfrm>
            <a:off x="1257300" y="720725"/>
            <a:ext cx="4800600" cy="3600450"/>
          </a:xfrm>
          <a:ln/>
        </p:spPr>
      </p:sp>
      <p:sp>
        <p:nvSpPr>
          <p:cNvPr id="538627" name="Rectangle 3"/>
          <p:cNvSpPr>
            <a:spLocks noGrp="1" noChangeArrowheads="1"/>
          </p:cNvSpPr>
          <p:nvPr>
            <p:ph type="body" idx="1"/>
          </p:nvPr>
        </p:nvSpPr>
        <p:spPr>
          <a:xfrm>
            <a:off x="731838" y="4560888"/>
            <a:ext cx="5851525" cy="4319587"/>
          </a:xfrm>
        </p:spPr>
        <p:txBody>
          <a:bodyPr/>
          <a:lstStyle/>
          <a:p>
            <a:pPr marL="152400" indent="-152400"/>
            <a:r>
              <a:rPr lang="en-US" sz="1000"/>
              <a:t>Enter Piprazimium hexachloro dicuprate. It is an organometallic magnet wherein a binuclear molecule with two Cu2+ atoms are coupled so they form a quasi-two dimensional magnet. The susceptibility data is shown top left and clearly reveals gap in the excitation spectrum. The interesting thing about this material which is already revealed by the susceptibility data is that the gap is small compared for example with the Curie Weiss temperature hence this material is an excellent candidate for experimental obeservation of spectrum termination in a quantum magnet. </a:t>
            </a:r>
          </a:p>
          <a:p>
            <a:pPr marL="152400" indent="-152400"/>
            <a:endParaRPr lang="en-US" sz="1000"/>
          </a:p>
          <a:p>
            <a:pPr marL="152400" indent="-152400"/>
            <a:r>
              <a:rPr lang="en-US" sz="1000"/>
              <a:t>At q=pi there is a well defined sharp mode in the dispersion relation and one readily traces the dispersion relation throughout the two dimensional Brillouin zone. I want to point out three important features of these data</a:t>
            </a:r>
          </a:p>
          <a:p>
            <a:pPr marL="152400" indent="-152400"/>
            <a:endParaRPr lang="en-US" sz="1000"/>
          </a:p>
          <a:p>
            <a:pPr marL="152400" indent="-152400">
              <a:buFontTx/>
              <a:buAutoNum type="arabicPeriod"/>
            </a:pPr>
            <a:r>
              <a:rPr lang="en-US" sz="1000"/>
              <a:t>There is a single mode at each wave vector with anisotropy splitting that is less than 0.1 meV. </a:t>
            </a:r>
          </a:p>
          <a:p>
            <a:pPr marL="152400" indent="-152400">
              <a:buFontTx/>
              <a:buAutoNum type="arabicPeriod"/>
            </a:pPr>
            <a:r>
              <a:rPr lang="en-US" sz="1000"/>
              <a:t>There is no dispersion in the b-direction which comes out of the page and this indicates a highly two dimensional material. </a:t>
            </a:r>
          </a:p>
          <a:p>
            <a:pPr marL="152400" indent="-152400">
              <a:buFontTx/>
              <a:buAutoNum type="arabicPeriod"/>
            </a:pPr>
            <a:r>
              <a:rPr lang="en-US" sz="1000"/>
              <a:t>The gap is 1 meV and the zone boundary mode lies well above 2 meV so there is the potential for a point of spectrum termination in this system. </a:t>
            </a:r>
          </a:p>
          <a:p>
            <a:pPr marL="152400" indent="-152400"/>
            <a:endParaRPr lang="en-US" sz="1000"/>
          </a:p>
          <a:p>
            <a:pPr marL="152400" indent="-152400"/>
            <a:r>
              <a:rPr lang="en-US" sz="1000"/>
              <a:t>Now in the direction of reciprocal space shown here no intersection occurs between the sharp mode and the lower bound of the continuum.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FD6BD-B424-4259-A120-97073987F5B1}" type="slidenum">
              <a:rPr lang="en-US"/>
              <a:pPr/>
              <a:t>12</a:t>
            </a:fld>
            <a:endParaRPr lang="en-US"/>
          </a:p>
        </p:txBody>
      </p:sp>
      <p:sp>
        <p:nvSpPr>
          <p:cNvPr id="540674" name="Rectangle 2"/>
          <p:cNvSpPr>
            <a:spLocks noGrp="1" noRot="1" noChangeAspect="1" noChangeArrowheads="1" noTextEdit="1"/>
          </p:cNvSpPr>
          <p:nvPr>
            <p:ph type="sldImg"/>
          </p:nvPr>
        </p:nvSpPr>
        <p:spPr>
          <a:xfrm>
            <a:off x="1257300" y="720725"/>
            <a:ext cx="4800600" cy="3600450"/>
          </a:xfrm>
          <a:ln/>
        </p:spPr>
      </p:sp>
      <p:sp>
        <p:nvSpPr>
          <p:cNvPr id="540675" name="Rectangle 3"/>
          <p:cNvSpPr>
            <a:spLocks noGrp="1" noChangeArrowheads="1"/>
          </p:cNvSpPr>
          <p:nvPr>
            <p:ph type="body" idx="1"/>
          </p:nvPr>
        </p:nvSpPr>
        <p:spPr>
          <a:xfrm>
            <a:off x="731838" y="4560888"/>
            <a:ext cx="5851525" cy="4319587"/>
          </a:xfrm>
        </p:spPr>
        <p:txBody>
          <a:bodyPr/>
          <a:lstStyle/>
          <a:p>
            <a:r>
              <a:rPr lang="en-US"/>
              <a:t>By combining more scans of this type we were able to form a complete map of the magnetic scattering cross section shown here along two different direction in reciprocal space. The black line through the sharp mode that dominates the spectrum is our fit to the single magnon dispersion relation. From it we can generate the corresponding lower and upper bounds to the two particle continuum. On the left one sees that the single particle mode fails to meet the inferred continuum and in fact it is difficult to see any spectral weight associated with the continuum there .</a:t>
            </a:r>
          </a:p>
          <a:p>
            <a:endParaRPr lang="en-US"/>
          </a:p>
          <a:p>
            <a:r>
              <a:rPr lang="en-US"/>
              <a:t>However, on the right hand side of the graph the dispersion is stronger and there is a well defined point of intersection between the quasiparticle mode and the lower bound of the corresponding two particle continuum. We worried that the broad higher energy peak might be unhealthy in some way. However, seeing on this figure that the its emergence occurs at the critical vector certainly put much of those worried behind us. </a:t>
            </a:r>
          </a:p>
          <a:p>
            <a:endParaRPr lang="en-US"/>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EC994-1B3D-488A-9C80-5CD6BEDBAAFD}" type="slidenum">
              <a:rPr lang="en-US"/>
              <a:pPr/>
              <a:t>13</a:t>
            </a:fld>
            <a:endParaRPr lang="en-US"/>
          </a:p>
        </p:txBody>
      </p:sp>
      <p:sp>
        <p:nvSpPr>
          <p:cNvPr id="650242" name="Rectangle 2"/>
          <p:cNvSpPr>
            <a:spLocks noGrp="1" noRot="1" noChangeAspect="1" noChangeArrowheads="1" noTextEdit="1"/>
          </p:cNvSpPr>
          <p:nvPr>
            <p:ph type="sldImg"/>
          </p:nvPr>
        </p:nvSpPr>
        <p:spPr>
          <a:xfrm>
            <a:off x="1249363" y="741363"/>
            <a:ext cx="4821237" cy="3616325"/>
          </a:xfrm>
          <a:ln/>
        </p:spPr>
      </p:sp>
      <p:sp>
        <p:nvSpPr>
          <p:cNvPr id="650243" name="Rectangle 3"/>
          <p:cNvSpPr>
            <a:spLocks noGrp="1" noChangeArrowheads="1"/>
          </p:cNvSpPr>
          <p:nvPr>
            <p:ph type="body" idx="1"/>
          </p:nvPr>
        </p:nvSpPr>
        <p:spPr/>
        <p:txBody>
          <a:bodyPr/>
          <a:lstStyle/>
          <a:p>
            <a:pPr marL="228600" indent="-228600"/>
            <a:r>
              <a:rPr lang="en-US"/>
              <a:t>This figure shows magnetic neutron scattering from one dimensional CuPzN versus energy transfer hw and wave vector transfer, Q, along the spin chain. </a:t>
            </a:r>
          </a:p>
          <a:p>
            <a:pPr marL="228600" indent="-228600"/>
            <a:endParaRPr lang="en-US"/>
          </a:p>
          <a:p>
            <a:pPr marL="228600" indent="-228600">
              <a:buFontTx/>
              <a:buAutoNum type="arabicPeriod"/>
            </a:pPr>
            <a:r>
              <a:rPr lang="en-US"/>
              <a:t>The most intense spot is at q=pi and hw=0 indicating quasi-static antiferromagnetic correlations.</a:t>
            </a:r>
          </a:p>
          <a:p>
            <a:pPr marL="228600" indent="-228600">
              <a:buFontTx/>
              <a:buAutoNum type="arabicPeriod"/>
            </a:pPr>
            <a:r>
              <a:rPr lang="en-US"/>
              <a:t>The intensity generally lies along a ridge that resembles the dispersion for a one-dimensional magnet. However, the bandwidth is renormalized by a factor pi/2 as compared to a classical spin system.</a:t>
            </a:r>
          </a:p>
          <a:p>
            <a:pPr marL="228600" indent="-228600">
              <a:buFontTx/>
              <a:buAutoNum type="arabicPeriod"/>
            </a:pPr>
            <a:r>
              <a:rPr lang="en-US"/>
              <a:t>Looking more carefully one finds that the ridge is not resolution limited indicating that the quasi-particles of the spin chain cannot be created individually through neutron scattering. </a:t>
            </a:r>
          </a:p>
          <a:p>
            <a:pPr marL="228600" indent="-228600">
              <a:buFontTx/>
              <a:buAutoNum type="arabicPeriod"/>
            </a:pPr>
            <a:r>
              <a:rPr lang="en-US"/>
              <a:t>Now as we are dealing with crystalline condensed matter for T=0 one should expect some form of coherent quasi-particles with a dispersion relation satisfying Blochs theorem. </a:t>
            </a:r>
          </a:p>
          <a:p>
            <a:pPr marL="228600" indent="-228600">
              <a:buFontTx/>
              <a:buAutoNum type="arabicPeriod"/>
            </a:pPr>
            <a:r>
              <a:rPr lang="en-US"/>
              <a:t>The solid lines show kinematic boundaries for two particle excitation. All scattering falls between those boundaries so the data is consistent with scattering from a system of quasi-particles that can only be created in pairs.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C733FB-EB25-4CFB-BCAF-A02D060C64A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63E3D-9597-41F7-98B1-D07A8BC50309}" type="slidenum">
              <a:rPr lang="en-US"/>
              <a:pPr/>
              <a:t>15</a:t>
            </a:fld>
            <a:endParaRPr lang="en-US"/>
          </a:p>
        </p:txBody>
      </p:sp>
      <p:sp>
        <p:nvSpPr>
          <p:cNvPr id="652290" name="Rectangle 2"/>
          <p:cNvSpPr>
            <a:spLocks noGrp="1" noRot="1" noChangeAspect="1" noChangeArrowheads="1" noTextEdit="1"/>
          </p:cNvSpPr>
          <p:nvPr>
            <p:ph type="sldImg"/>
          </p:nvPr>
        </p:nvSpPr>
        <p:spPr>
          <a:xfrm>
            <a:off x="1257300" y="720725"/>
            <a:ext cx="4800600" cy="3600450"/>
          </a:xfrm>
          <a:ln/>
        </p:spPr>
      </p:sp>
      <p:sp>
        <p:nvSpPr>
          <p:cNvPr id="652291" name="Rectangle 3"/>
          <p:cNvSpPr>
            <a:spLocks noGrp="1" noChangeArrowheads="1"/>
          </p:cNvSpPr>
          <p:nvPr>
            <p:ph type="body" idx="1"/>
          </p:nvPr>
        </p:nvSpPr>
        <p:spPr>
          <a:xfrm>
            <a:off x="731838" y="4560888"/>
            <a:ext cx="5851525" cy="4319587"/>
          </a:xfrm>
        </p:spPr>
        <p:txBody>
          <a:bodyPr/>
          <a:lstStyle/>
          <a:p>
            <a:pPr>
              <a:lnSpc>
                <a:spcPct val="80000"/>
              </a:lnSpc>
            </a:pPr>
            <a:r>
              <a:rPr lang="en-US" sz="1000" dirty="0"/>
              <a:t>Quantum spin chains host unique types of quasi-particles that are the basis for understanding strongly correlated electronic systems. One example are the so-called </a:t>
            </a:r>
            <a:r>
              <a:rPr lang="en-US" sz="1000" dirty="0" err="1"/>
              <a:t>spinons</a:t>
            </a:r>
            <a:r>
              <a:rPr lang="en-US" sz="1000" dirty="0"/>
              <a:t> in infinitely long chains of interacting spin-1/2 dipole moments. Apart from their conceptual importance they may also have applications for highly anisotropic thermally conducting materials.</a:t>
            </a:r>
          </a:p>
          <a:p>
            <a:pPr>
              <a:lnSpc>
                <a:spcPct val="80000"/>
              </a:lnSpc>
            </a:pPr>
            <a:endParaRPr lang="en-US" sz="1000" dirty="0"/>
          </a:p>
          <a:p>
            <a:pPr>
              <a:lnSpc>
                <a:spcPct val="80000"/>
              </a:lnSpc>
            </a:pPr>
            <a:r>
              <a:rPr lang="en-US" sz="1000" dirty="0"/>
              <a:t>Spin-1/2 chains have quasi-long range but dynamic </a:t>
            </a:r>
            <a:r>
              <a:rPr lang="en-US" sz="1000" dirty="0" err="1"/>
              <a:t>antiferromagnetic</a:t>
            </a:r>
            <a:r>
              <a:rPr lang="en-US" sz="1000" dirty="0"/>
              <a:t> correlations. The figure illustrates the dissociation of a single spin flip into two </a:t>
            </a:r>
            <a:r>
              <a:rPr lang="en-US" sz="1000" dirty="0" err="1"/>
              <a:t>spinons</a:t>
            </a:r>
            <a:r>
              <a:rPr lang="en-US" sz="1000" dirty="0"/>
              <a:t> that are essentially domain walls between different phase shifted </a:t>
            </a:r>
            <a:r>
              <a:rPr lang="en-US" sz="1000" dirty="0" err="1"/>
              <a:t>antiferromagnetic</a:t>
            </a:r>
            <a:r>
              <a:rPr lang="en-US" sz="1000" dirty="0"/>
              <a:t> domains. In zero and uniform fields the </a:t>
            </a:r>
            <a:r>
              <a:rPr lang="en-US" sz="1000" dirty="0" err="1"/>
              <a:t>spinons</a:t>
            </a:r>
            <a:r>
              <a:rPr lang="en-US" sz="1000" dirty="0"/>
              <a:t> should be non-interacting particles that neutrons create in pairs as they scatter. The consequence should be an unusual two-</a:t>
            </a:r>
            <a:r>
              <a:rPr lang="en-US" sz="1000" dirty="0" err="1"/>
              <a:t>spinon</a:t>
            </a:r>
            <a:r>
              <a:rPr lang="en-US" sz="1000" dirty="0"/>
              <a:t> continuum of neutron scattering in the low temperature limit of a physical system with no disorder. Neutrons scatter from </a:t>
            </a:r>
            <a:r>
              <a:rPr lang="en-US" sz="1000" dirty="0" err="1"/>
              <a:t>spinons</a:t>
            </a:r>
            <a:r>
              <a:rPr lang="en-US" sz="1000" dirty="0"/>
              <a:t> in the same way that they scatter from metals: through quasi-particle quasi-hole pair excitations. The bounded continuum reflects the joint density of states for specified total linear momentum.</a:t>
            </a:r>
          </a:p>
          <a:p>
            <a:pPr>
              <a:lnSpc>
                <a:spcPct val="80000"/>
              </a:lnSpc>
            </a:pPr>
            <a:endParaRPr lang="en-US" sz="1000" dirty="0"/>
          </a:p>
          <a:p>
            <a:pPr>
              <a:lnSpc>
                <a:spcPct val="80000"/>
              </a:lnSpc>
            </a:pPr>
            <a:r>
              <a:rPr lang="en-US" sz="1000" dirty="0"/>
              <a:t>Upon application of a uniform field, the spin chain is magnetized through a finite density of magnetized </a:t>
            </a:r>
            <a:r>
              <a:rPr lang="en-US" sz="1000" dirty="0" err="1"/>
              <a:t>spinons</a:t>
            </a:r>
            <a:r>
              <a:rPr lang="en-US" sz="1000" dirty="0"/>
              <a:t>. Equivalently there is a shift in the chemical potential for </a:t>
            </a:r>
            <a:r>
              <a:rPr lang="en-US" sz="1000" dirty="0" err="1"/>
              <a:t>spinons</a:t>
            </a:r>
            <a:r>
              <a:rPr lang="en-US" sz="1000" dirty="0"/>
              <a:t>. The result should be incommensurate gapless continua. The incommensurability reflects the spacing between magnetized defects or equivalently the field dependence of the distance between </a:t>
            </a:r>
            <a:r>
              <a:rPr lang="en-US" sz="1000" dirty="0" err="1"/>
              <a:t>fermi</a:t>
            </a:r>
            <a:r>
              <a:rPr lang="en-US" sz="1000" dirty="0"/>
              <a:t> points resulting from shifting the chemical potential. </a:t>
            </a:r>
          </a:p>
          <a:p>
            <a:pPr>
              <a:lnSpc>
                <a:spcPct val="80000"/>
              </a:lnSpc>
            </a:pPr>
            <a:endParaRPr lang="en-US" sz="1000" dirty="0"/>
          </a:p>
          <a:p>
            <a:pPr>
              <a:lnSpc>
                <a:spcPct val="80000"/>
              </a:lnSpc>
            </a:pPr>
            <a:r>
              <a:rPr lang="en-US" sz="1000" dirty="0"/>
              <a:t>Quite different behavior is expected upon application of a staggered field. The staggered field can result from a uniform field when applied to a spin system with alternating orientations of the coordinating environment around spins. Under those circumstances a specific </a:t>
            </a:r>
            <a:r>
              <a:rPr lang="en-US" sz="1000" dirty="0" err="1"/>
              <a:t>antiferromagntic</a:t>
            </a:r>
            <a:r>
              <a:rPr lang="en-US" sz="1000" dirty="0"/>
              <a:t> domain is selected by the staggered field. Consequently two </a:t>
            </a:r>
            <a:r>
              <a:rPr lang="en-US" sz="1000" dirty="0" err="1"/>
              <a:t>spinons</a:t>
            </a:r>
            <a:r>
              <a:rPr lang="en-US" sz="1000" dirty="0"/>
              <a:t> bracketing a “wrong” domain will attract. This is equivalent to the tendency of ferromagnetic domains that are opposed to the applied uniform field to shrink but it is in one dimension and for an </a:t>
            </a:r>
            <a:r>
              <a:rPr lang="en-US" sz="1000" dirty="0" err="1"/>
              <a:t>antiferromagnet</a:t>
            </a:r>
            <a:r>
              <a:rPr lang="en-US" sz="1000" dirty="0"/>
              <a:t>. When </a:t>
            </a:r>
            <a:r>
              <a:rPr lang="en-US" sz="1000" dirty="0" err="1"/>
              <a:t>spinons</a:t>
            </a:r>
            <a:r>
              <a:rPr lang="en-US" sz="1000" dirty="0"/>
              <a:t> attract the result is novel bound states called </a:t>
            </a:r>
            <a:r>
              <a:rPr lang="en-US" sz="1000" dirty="0" err="1"/>
              <a:t>solitons</a:t>
            </a:r>
            <a:r>
              <a:rPr lang="en-US" sz="1000" dirty="0"/>
              <a:t> and their combinations called breathers.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1F0B1-408F-4B05-AE7B-1379427EFB81}" type="slidenum">
              <a:rPr lang="en-US"/>
              <a:pPr/>
              <a:t>16</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xfrm>
            <a:off x="974725" y="4521200"/>
            <a:ext cx="5365750" cy="5872163"/>
          </a:xfrm>
        </p:spPr>
        <p:txBody>
          <a:bodyPr/>
          <a:lstStyle/>
          <a:p>
            <a:r>
              <a:rPr lang="en-US"/>
              <a:t>These processes can be illustrated through the following graphs. On the left is shown the cosine band structure, on the right is the two dimensional Q-omega plane that maps one dimensional scattering events.</a:t>
            </a:r>
          </a:p>
          <a:p>
            <a:endParaRPr lang="en-US"/>
          </a:p>
          <a:p>
            <a:r>
              <a:rPr lang="en-US"/>
              <a:t>The important thing to notice is that for a given Q there is a range of possible values of energy transfer and hence an energy cut should display a continuum rather than a single sharp excited state. </a:t>
            </a:r>
          </a:p>
          <a:p>
            <a:endParaRPr lang="en-US"/>
          </a:p>
          <a:p>
            <a:r>
              <a:rPr lang="en-US"/>
              <a:t>The most intense point at q=pi and e=0 would for example corresponds to the umklapp process showed in black. At the same wave vector transfer a much higher energy excitation is however also possible. It corresponds to promoting an occupied state from deep within the Fermi sea to the top of the band. And so on. </a:t>
            </a:r>
          </a:p>
          <a:p>
            <a:endParaRPr lang="en-US"/>
          </a:p>
          <a:p>
            <a:r>
              <a:rPr lang="en-US"/>
              <a:t>For the spin-1/2 chain it can be shown that S(qw) factorizes as the product of the quasi-particle density of states and a transition matrix element. For the X-Y case the matrix element is a constant so that the scattering cross section is simply the two spinon joint density of states. However, things are considerably more complex for the Heisenberg case. The matrix element has a square root singularity at the lower threshold of the continuum. 6 years ago an exact closed form expression for the two spinon contribution to S(qw) was derived. We shall compare this result to the experimental data on the next slide.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8976E-C760-4D95-B93A-72BD562A60EC}" type="slidenum">
              <a:rPr lang="en-US"/>
              <a:pPr/>
              <a:t>17</a:t>
            </a:fld>
            <a:endParaRPr 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a:t>We can get higher statistics data and a more impressive data collapse by integrating over wave vector transfer. The raw data are shown here and they collapse nicely to a tanh curve when plotted as chi versus e/T.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8926D-D295-4D23-8CD2-E25802B5A508}" type="slidenum">
              <a:rPr lang="en-US"/>
              <a:pPr/>
              <a:t>18</a:t>
            </a:fld>
            <a:endParaRPr lang="en-US"/>
          </a:p>
        </p:txBody>
      </p:sp>
      <p:sp>
        <p:nvSpPr>
          <p:cNvPr id="666626" name="Rectangle 2"/>
          <p:cNvSpPr>
            <a:spLocks noGrp="1" noRot="1" noChangeAspect="1" noChangeArrowheads="1" noTextEdit="1"/>
          </p:cNvSpPr>
          <p:nvPr>
            <p:ph type="sldImg"/>
          </p:nvPr>
        </p:nvSpPr>
        <p:spPr>
          <a:xfrm>
            <a:off x="1257300" y="719138"/>
            <a:ext cx="4802188" cy="3602037"/>
          </a:xfrm>
          <a:ln/>
        </p:spPr>
      </p:sp>
      <p:sp>
        <p:nvSpPr>
          <p:cNvPr id="666627" name="Rectangle 3"/>
          <p:cNvSpPr>
            <a:spLocks noGrp="1" noChangeArrowheads="1"/>
          </p:cNvSpPr>
          <p:nvPr>
            <p:ph type="body" idx="1"/>
          </p:nvPr>
        </p:nvSpPr>
        <p:spPr>
          <a:xfrm>
            <a:off x="730250" y="4560888"/>
            <a:ext cx="5854700" cy="4321175"/>
          </a:xfrm>
        </p:spPr>
        <p:txBody>
          <a:bodyPr/>
          <a:lstStyle/>
          <a:p>
            <a:r>
              <a:rPr lang="en-US"/>
              <a:t>One way is through bond alternation as was recently discussed in an elegant paper by Damle and Huse. </a:t>
            </a:r>
          </a:p>
          <a:p>
            <a:endParaRPr lang="en-US"/>
          </a:p>
          <a:p>
            <a:r>
              <a:rPr lang="en-US"/>
              <a:t>Here is a plot of the gap energy versus bond alternation. On the left even bonds are strongest and on the right odd bonds are strongest. In both phases there is a gapped excitation spectrum corresponding to triplons moving coherently along the chain. As they are spin-1 particles triplons can be created individually and in pairs. At the critical point the even and odd bonds have equal strength and the continua and bound states merge into the gapless spinon continuum that we have just described. </a:t>
            </a:r>
          </a:p>
          <a:p>
            <a:endParaRPr lang="en-US"/>
          </a:p>
          <a:p>
            <a:r>
              <a:rPr lang="en-US"/>
              <a:t>One of the consequences of quantum criticality is that temperature is the only relevant energy scale in the long wave length limit.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BB432-B002-478A-AF4D-144F12BBA50B}" type="slidenum">
              <a:rPr lang="en-US"/>
              <a:pPr/>
              <a:t>19</a:t>
            </a:fld>
            <a:endParaRPr lang="en-US"/>
          </a:p>
        </p:txBody>
      </p:sp>
      <p:sp>
        <p:nvSpPr>
          <p:cNvPr id="640002" name="Rectangle 2"/>
          <p:cNvSpPr>
            <a:spLocks noGrp="1" noRot="1" noChangeAspect="1" noChangeArrowheads="1" noTextEdit="1"/>
          </p:cNvSpPr>
          <p:nvPr>
            <p:ph type="sldImg"/>
          </p:nvPr>
        </p:nvSpPr>
        <p:spPr>
          <a:xfrm>
            <a:off x="1257300" y="720725"/>
            <a:ext cx="4800600" cy="3600450"/>
          </a:xfrm>
          <a:ln/>
        </p:spPr>
      </p:sp>
      <p:sp>
        <p:nvSpPr>
          <p:cNvPr id="640003" name="Rectangle 3"/>
          <p:cNvSpPr>
            <a:spLocks noGrp="1" noChangeArrowheads="1"/>
          </p:cNvSpPr>
          <p:nvPr>
            <p:ph type="body" idx="1"/>
          </p:nvPr>
        </p:nvSpPr>
        <p:spPr>
          <a:xfrm>
            <a:off x="731838" y="4560888"/>
            <a:ext cx="5851525" cy="4319587"/>
          </a:xfrm>
        </p:spPr>
        <p:txBody>
          <a:bodyPr/>
          <a:lstStyle/>
          <a:p>
            <a:r>
              <a:rPr lang="en-US"/>
              <a:t>Case in point is CuCl2DMSO. Magnetism is associated with copper II ions coupled to form an ensemble of independent spin chains. </a:t>
            </a:r>
          </a:p>
          <a:p>
            <a:endParaRPr lang="en-US"/>
          </a:p>
          <a:p>
            <a:r>
              <a:rPr lang="en-US"/>
              <a:t>Each spin seeks singlet formation with its neighbor but failing to break right left  symmetry the system remains in a critical state. </a:t>
            </a:r>
          </a:p>
          <a:p>
            <a:endParaRPr lang="en-US"/>
          </a:p>
          <a:p>
            <a:r>
              <a:rPr lang="en-US"/>
              <a:t>The gapless continuum indicates that neutrons interact with spin chains through a two particle process as expected for a quantum critical spin system. </a:t>
            </a:r>
          </a:p>
          <a:p>
            <a:endParaRPr lang="en-US"/>
          </a:p>
          <a:p>
            <a:r>
              <a:rPr lang="en-US"/>
              <a:t>The clearest indication however of criticality is the high sensitivity to perturbations. So lets apply a high magnetic field to the sample. The field experienced by the CuII ion actually depends on the coordinating surroundings and since that rotates from site to site the uniform field actually is modulated or staggered along the spin chain. </a:t>
            </a:r>
          </a:p>
          <a:p>
            <a:endParaRPr lang="en-US"/>
          </a:p>
          <a:p>
            <a:r>
              <a:rPr lang="en-US"/>
              <a:t>The effect of this perturbation is dramatic. While a continuum remains at the highest energies, Much of the spectral weight has collected into sharp resonant modes. </a:t>
            </a:r>
          </a:p>
          <a:p>
            <a:endParaRPr lang="en-US"/>
          </a:p>
          <a:p>
            <a:r>
              <a:rPr lang="en-US"/>
              <a:t>Hence the application of a site modulated magnetic field has the effect of changing the dominant scattering process from two to a one particle scattering.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C733FB-EB25-4CFB-BCAF-A02D060C64A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171D8-0874-4A09-A8A2-22EDFDD62D78}" type="slidenum">
              <a:rPr lang="en-US"/>
              <a:pPr/>
              <a:t>20</a:t>
            </a:fld>
            <a:endParaRPr lang="en-US"/>
          </a:p>
        </p:txBody>
      </p:sp>
      <p:sp>
        <p:nvSpPr>
          <p:cNvPr id="662530" name="Rectangle 2"/>
          <p:cNvSpPr>
            <a:spLocks noGrp="1" noRot="1" noChangeAspect="1" noChangeArrowheads="1" noTextEdit="1"/>
          </p:cNvSpPr>
          <p:nvPr>
            <p:ph type="sldImg"/>
          </p:nvPr>
        </p:nvSpPr>
        <p:spPr>
          <a:xfrm>
            <a:off x="1249363" y="741363"/>
            <a:ext cx="4821237" cy="3616325"/>
          </a:xfrm>
          <a:ln/>
        </p:spPr>
      </p:sp>
      <p:sp>
        <p:nvSpPr>
          <p:cNvPr id="662531" name="Rectangle 3"/>
          <p:cNvSpPr>
            <a:spLocks noGrp="1" noChangeArrowheads="1"/>
          </p:cNvSpPr>
          <p:nvPr>
            <p:ph type="body" idx="1"/>
          </p:nvPr>
        </p:nvSpPr>
        <p:spPr/>
        <p:txBody>
          <a:bodyPr/>
          <a:lstStyle/>
          <a:p>
            <a:r>
              <a:rPr lang="en-US"/>
              <a:t>A staggered field should have a major qualitative impact on the spin chain. This can be traced to the fact that it is a spatial symmetry breaking field. At the microscopic level the mechanism is as follows: </a:t>
            </a:r>
          </a:p>
          <a:p>
            <a:endParaRPr lang="en-US"/>
          </a:p>
          <a:p>
            <a:r>
              <a:rPr lang="en-US"/>
              <a:t>Without a staggered field there are two degenerate spin configurations that differ from each other by a phase shift of pi. </a:t>
            </a:r>
          </a:p>
          <a:p>
            <a:endParaRPr lang="en-US"/>
          </a:p>
          <a:p>
            <a:r>
              <a:rPr lang="en-US"/>
              <a:t>Spinon’s are boundaries between these different spin configurations. As a result of the degeneracy distant spinons don’t interact hence the gapless continuum.</a:t>
            </a:r>
          </a:p>
          <a:p>
            <a:endParaRPr lang="en-US"/>
          </a:p>
          <a:p>
            <a:r>
              <a:rPr lang="en-US"/>
              <a:t>However, the staggered field favors one domain over the other so that spinons become boundaries between domains with different energies. The result is long range forces between spinons which form bound states. Thus what used to be a two particle continuum becomes distinct resonant modes of excitations.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5DFC4-C827-4056-AE23-7E19F93D0595}" type="slidenum">
              <a:rPr lang="en-US"/>
              <a:pPr/>
              <a:t>21</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dirty="0" smtClean="0"/>
              <a:t>There are two high</a:t>
            </a:r>
            <a:r>
              <a:rPr lang="en-US" baseline="0" dirty="0" smtClean="0"/>
              <a:t> symmetry options: edge sharing and corner-sharing triangles. We shall hear more about both of these lattices through the conference. Here I want to focus on the triangular lattice.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C733FB-EB25-4CFB-BCAF-A02D060C64A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C733FB-EB25-4CFB-BCAF-A02D060C64A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93B0E-1ADD-4026-B767-5022BD0CF64F}" type="slidenum">
              <a:rPr lang="en-US"/>
              <a:pPr/>
              <a:t>24</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a:t>Staggered fields are ubiquitous for low symmetry spin chain systems and have pronounced effects on the physical properties. </a:t>
            </a:r>
          </a:p>
          <a:p>
            <a:endParaRPr lang="en-US"/>
          </a:p>
          <a:p>
            <a:r>
              <a:rPr lang="en-US"/>
              <a:t>By breaking the sublattice degeneracy a staggered field causes spinon binding so that the low energy field theory is the quantum sine gordon model. </a:t>
            </a:r>
          </a:p>
          <a:p>
            <a:endParaRPr lang="en-US"/>
          </a:p>
          <a:p>
            <a:r>
              <a:rPr lang="en-US"/>
              <a:t>By measuring the ratio of the breather and soliton mass versus coupling strength, we have confirmed the experimental relevance of this theoretical result. We also compared with and found excellent agreement with structure factor calculations for the breathers. </a:t>
            </a:r>
          </a:p>
          <a:p>
            <a:endParaRPr lang="en-US"/>
          </a:p>
          <a:p>
            <a:r>
              <a:rPr lang="en-US"/>
              <a:t>This work establishes the spin-1/2 chain in a staggered field as an outstanding experimental realization of the important QSG Model. </a:t>
            </a:r>
          </a:p>
          <a:p>
            <a:endParaRPr lang="en-US"/>
          </a:p>
          <a:p>
            <a:r>
              <a:rPr lang="en-US"/>
              <a:t>And overall this work provides an example of a relatively simple model, where theoretical and experimental work correlates to a remarkable degree in describing complex cooperative properties. </a:t>
            </a:r>
          </a:p>
          <a:p>
            <a:endParaRPr lang="en-US"/>
          </a:p>
          <a:p>
            <a:r>
              <a:rPr lang="en-US"/>
              <a:t>I am hoping that with new and more efficient neutron sources and with the growing wisdom of Amnon and his students, the future will bring similar detailed understanding of cooperative properties in two and three dimensional strongly correlated systems. </a:t>
            </a:r>
          </a:p>
          <a:p>
            <a:endParaRPr lang="en-US"/>
          </a:p>
          <a:p>
            <a:r>
              <a:rPr lang="en-US"/>
              <a:t>Happy Birthday Amnon and thank you all for your attention.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6D396-4C34-4B2C-8638-26AE8BEDB1FA}" type="slidenum">
              <a:rPr lang="en-US"/>
              <a:pPr/>
              <a:t>3</a:t>
            </a:fld>
            <a:endParaRPr lang="en-US"/>
          </a:p>
        </p:txBody>
      </p:sp>
      <p:sp>
        <p:nvSpPr>
          <p:cNvPr id="603138" name="Rectangle 2"/>
          <p:cNvSpPr>
            <a:spLocks noGrp="1" noRot="1" noChangeAspect="1" noChangeArrowheads="1" noTextEdit="1"/>
          </p:cNvSpPr>
          <p:nvPr>
            <p:ph type="sldImg"/>
          </p:nvPr>
        </p:nvSpPr>
        <p:spPr>
          <a:xfrm>
            <a:off x="1257300" y="720725"/>
            <a:ext cx="4800600" cy="3600450"/>
          </a:xfrm>
          <a:ln/>
        </p:spPr>
      </p:sp>
      <p:sp>
        <p:nvSpPr>
          <p:cNvPr id="603139"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B02D7-2D86-4F82-AA14-4C0939874A67}" type="slidenum">
              <a:rPr lang="en-US"/>
              <a:pPr/>
              <a:t>4</a:t>
            </a:fld>
            <a:endParaRPr lang="en-US"/>
          </a:p>
        </p:txBody>
      </p:sp>
      <p:sp>
        <p:nvSpPr>
          <p:cNvPr id="618498" name="Rectangle 2"/>
          <p:cNvSpPr>
            <a:spLocks noGrp="1" noRot="1" noChangeAspect="1" noChangeArrowheads="1" noTextEdit="1"/>
          </p:cNvSpPr>
          <p:nvPr>
            <p:ph type="sldImg"/>
          </p:nvPr>
        </p:nvSpPr>
        <p:spPr>
          <a:xfrm>
            <a:off x="1246188" y="739775"/>
            <a:ext cx="4824412" cy="3617913"/>
          </a:xfrm>
          <a:ln/>
        </p:spPr>
      </p:sp>
      <p:sp>
        <p:nvSpPr>
          <p:cNvPr id="618499" name="Rectangle 3"/>
          <p:cNvSpPr>
            <a:spLocks noGrp="1" noChangeArrowheads="1"/>
          </p:cNvSpPr>
          <p:nvPr>
            <p:ph type="body" idx="1"/>
          </p:nvPr>
        </p:nvSpPr>
        <p:spPr/>
        <p:txBody>
          <a:bodyPr/>
          <a:lstStyle/>
          <a:p>
            <a:r>
              <a:rPr lang="en-US" dirty="0"/>
              <a:t>The story starts with a description of my preferred experimental technique, which is neutron scattering. </a:t>
            </a:r>
          </a:p>
          <a:p>
            <a:endParaRPr lang="en-US" dirty="0"/>
          </a:p>
          <a:p>
            <a:r>
              <a:rPr lang="en-US" dirty="0"/>
              <a:t>To appreciate the world around us we rely on vision: Our retina receives scattered light and the information is processed to we can understand and react to the surroundings. </a:t>
            </a:r>
          </a:p>
          <a:p>
            <a:endParaRPr lang="en-US" dirty="0"/>
          </a:p>
          <a:p>
            <a:r>
              <a:rPr lang="en-US" dirty="0"/>
              <a:t>To appreciate the world at the atomic scale we scatter radiation with the appropriate wave length and energy in this case neutrons. Energy and momentum is conserved in the scattering process. This allows us to infer the amount of momentum and energy delivered to the sample. </a:t>
            </a:r>
          </a:p>
          <a:p>
            <a:endParaRPr lang="en-US" dirty="0"/>
          </a:p>
          <a:p>
            <a:r>
              <a:rPr lang="en-US" dirty="0"/>
              <a:t>Neutron spectroscopy then consist of measuring the probability of scattering versus momentum and energy transfer to the sample. </a:t>
            </a:r>
          </a:p>
          <a:p>
            <a:endParaRPr lang="en-US" dirty="0"/>
          </a:p>
          <a:p>
            <a:r>
              <a:rPr lang="en-US" dirty="0"/>
              <a:t>I want to focus here on two modes of scattering: In a single particle process all momentum and energy is delivered (or extracted) from a single particle in the material. In that case specifying momentum transfer implies a unique energy transfer. </a:t>
            </a:r>
          </a:p>
          <a:p>
            <a:endParaRPr lang="en-US" dirty="0"/>
          </a:p>
          <a:p>
            <a:r>
              <a:rPr lang="en-US" dirty="0"/>
              <a:t>In a two particle process the energy and momentum brought forward by the neutron is shared between two particles. Even though each particle has a well defined energy momentum relationship, there is a range of energies at which the neutron can scatter for a fixed momentum transfer. </a:t>
            </a:r>
          </a:p>
          <a:p>
            <a:endParaRPr lang="en-US" dirty="0"/>
          </a:p>
          <a:p>
            <a:r>
              <a:rPr lang="en-US" dirty="0"/>
              <a:t>In the experiment we infer the number of particles and their properties by the pattern of scattering in energy momentum space. There are analogies to experimental particle physics except the number of unique particles per experimentalist is considerably larger.  </a:t>
            </a:r>
          </a:p>
          <a:p>
            <a:r>
              <a:rPr lang="en-US"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E88DAF-3CB0-4D41-A7AE-E9C2AA057EC9}" type="slidenum">
              <a:rPr lang="en-US"/>
              <a:pPr/>
              <a:t>5</a:t>
            </a:fld>
            <a:endParaRPr lang="en-US"/>
          </a:p>
        </p:txBody>
      </p:sp>
      <p:sp>
        <p:nvSpPr>
          <p:cNvPr id="637954" name="Rectangle 2"/>
          <p:cNvSpPr>
            <a:spLocks noGrp="1" noRot="1" noChangeAspect="1" noChangeArrowheads="1" noTextEdit="1"/>
          </p:cNvSpPr>
          <p:nvPr>
            <p:ph type="sldImg"/>
          </p:nvPr>
        </p:nvSpPr>
        <p:spPr>
          <a:xfrm>
            <a:off x="1258888" y="720725"/>
            <a:ext cx="4800600" cy="3600450"/>
          </a:xfrm>
          <a:ln/>
        </p:spPr>
      </p:sp>
      <p:sp>
        <p:nvSpPr>
          <p:cNvPr id="637955" name="Rectangle 3"/>
          <p:cNvSpPr>
            <a:spLocks noGrp="1" noChangeArrowheads="1"/>
          </p:cNvSpPr>
          <p:nvPr>
            <p:ph type="body" idx="1"/>
          </p:nvPr>
        </p:nvSpPr>
        <p:spPr>
          <a:xfrm>
            <a:off x="731838" y="4560888"/>
            <a:ext cx="5851525" cy="4319587"/>
          </a:xfrm>
        </p:spPr>
        <p:txBody>
          <a:bodyPr/>
          <a:lstStyle/>
          <a:p>
            <a:r>
              <a:rPr lang="en-US"/>
              <a:t>Here are images of several samples that I have recently studied. You will notice that individual crystal dimensions span more than two orders of magnitude. Because large crystals are the exception it is fair to say that most interesting physics lurks in small single crystals. </a:t>
            </a:r>
          </a:p>
          <a:p>
            <a:endParaRPr lang="en-US"/>
          </a:p>
          <a:p>
            <a:r>
              <a:rPr lang="en-US"/>
              <a:t>Indeed I am very interested in exploring bound spinons in the spin-1/2 ladder because of the apparent connection to the spin gap in striped phases of high Tc superconductors. Unfortunately the best spin ladder material comes in dimensions of only 100 microns. The valiant efforts of a JHU undergraduate students to align 500 monoclinic crystals not withstanding, we have had to conclude that current instrumentation simply cannot provide information about magnetic excitations in this interesting material. </a:t>
            </a:r>
          </a:p>
          <a:p>
            <a:endParaRPr lang="en-US"/>
          </a:p>
          <a:p>
            <a:r>
              <a:rPr lang="en-US"/>
              <a:t>It is projects like these that have motivated our efforts to develop higher sensitivity instrumentation.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8F223-2E60-4784-8518-FF0630A01C04}" type="slidenum">
              <a:rPr lang="en-US"/>
              <a:pPr/>
              <a:t>6</a:t>
            </a:fld>
            <a:endParaRPr lang="en-US"/>
          </a:p>
        </p:txBody>
      </p:sp>
      <p:sp>
        <p:nvSpPr>
          <p:cNvPr id="599042" name="Rectangle 2"/>
          <p:cNvSpPr>
            <a:spLocks noGrp="1" noRot="1" noChangeAspect="1" noChangeArrowheads="1" noTextEdit="1"/>
          </p:cNvSpPr>
          <p:nvPr>
            <p:ph type="sldImg"/>
          </p:nvPr>
        </p:nvSpPr>
        <p:spPr>
          <a:xfrm>
            <a:off x="1249363" y="741363"/>
            <a:ext cx="4821237" cy="3616325"/>
          </a:xfrm>
          <a:ln/>
        </p:spPr>
      </p:sp>
      <p:sp>
        <p:nvSpPr>
          <p:cNvPr id="599043" name="Rectangle 3"/>
          <p:cNvSpPr>
            <a:spLocks noGrp="1" noChangeArrowheads="1"/>
          </p:cNvSpPr>
          <p:nvPr>
            <p:ph type="body" idx="1"/>
          </p:nvPr>
        </p:nvSpPr>
        <p:spPr/>
        <p:txBody>
          <a:bodyPr/>
          <a:lstStyle/>
          <a:p>
            <a:r>
              <a:rPr lang="en-US"/>
              <a:t>I would like to acknowledge this group of collaborators that made this work possible. In particular I have enjoyed a close collaboration with Dan Reich on this subject area for more than a decade now. Gabriel Aeppli, my former thesis advisor also remains a collaborator. Materials and ideas fro new materials come from Landee and Turnbull of Clark University. Five JHU students and post docs have carried out most though not all of the hard work. Finally we collaborated with former colleagues in Denmark on the exact diagonalization work that I will also describe. </a:t>
            </a:r>
          </a:p>
          <a:p>
            <a:endParaRPr lang="en-US"/>
          </a:p>
          <a:p>
            <a:r>
              <a:rPr lang="en-US"/>
              <a:t>The experiments were performed at the NIST center for Neutron Research and the research was funded by the National Science Foundation.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880DA-8914-4325-9A64-7F4933E09648}" type="slidenum">
              <a:rPr lang="en-US"/>
              <a:pPr/>
              <a:t>7</a:t>
            </a:fld>
            <a:endParaRPr lang="en-US"/>
          </a:p>
        </p:txBody>
      </p:sp>
      <p:sp>
        <p:nvSpPr>
          <p:cNvPr id="14338" name="Rectangle 2"/>
          <p:cNvSpPr>
            <a:spLocks noRo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t>You see a pair of spins with antiferromagnetic interactions have an isolated singlet ground state that is completely isotropic in spin space a far cry from the Neel state </a:t>
            </a:r>
          </a:p>
          <a:p>
            <a:endParaRPr lang="en-US"/>
          </a:p>
          <a:p>
            <a:r>
              <a:rPr lang="en-US"/>
              <a:t>The data shows remarkable bulk properties magnetism goes away. The behavior is much like a that of helium atom. There are two electrons but they form a singlet state and hence magnetism is not appreciable. </a:t>
            </a:r>
          </a:p>
          <a:p>
            <a:endParaRPr lang="en-US"/>
          </a:p>
          <a:p>
            <a:r>
              <a:rPr lang="en-US"/>
              <a:t>However in these systems we are looking at inter-atomic singlet formation. The singlet wave function extends over multiple atoms and in general throughout the sample! There are important conceptual and practical implications of this that we shall explore through this talk.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03A09-70B9-4589-A8BC-C67D383935E7}" type="slidenum">
              <a:rPr lang="en-US"/>
              <a:pPr/>
              <a:t>8</a:t>
            </a:fld>
            <a:endParaRPr lang="en-US"/>
          </a:p>
        </p:txBody>
      </p:sp>
      <p:sp>
        <p:nvSpPr>
          <p:cNvPr id="137218" name="Rectangle 2"/>
          <p:cNvSpPr>
            <a:spLocks noRot="1" noChangeArrowheads="1" noTextEdit="1"/>
          </p:cNvSpPr>
          <p:nvPr>
            <p:ph type="sldImg"/>
          </p:nvPr>
        </p:nvSpPr>
        <p:spPr>
          <a:xfrm>
            <a:off x="1246188" y="741363"/>
            <a:ext cx="4822825" cy="3616325"/>
          </a:xfrm>
          <a:ln/>
        </p:spPr>
      </p:sp>
      <p:sp>
        <p:nvSpPr>
          <p:cNvPr id="137219" name="Rectangle 3"/>
          <p:cNvSpPr>
            <a:spLocks noGrp="1" noChangeArrowheads="1"/>
          </p:cNvSpPr>
          <p:nvPr>
            <p:ph type="body" idx="1"/>
          </p:nvPr>
        </p:nvSpPr>
        <p:spPr>
          <a:xfrm>
            <a:off x="971974" y="4522233"/>
            <a:ext cx="5371253" cy="4357211"/>
          </a:xfrm>
        </p:spPr>
        <p:txBody>
          <a:bodyPr lIns="98150" tIns="49075" rIns="98150" bIns="49075"/>
          <a:lstStyle/>
          <a:p>
            <a:r>
              <a:rPr lang="en-US"/>
              <a:t>When instead of plotting the angle integrated intensity we resolve the data versus wave vector transfer along the direction of the interacting pairs one finds this beautiful pattern of scattering. We understand that the spikes in the previous pattern are due to van-hove singularities at the extremes of the dispersive spectrum. The dispersion in turn indicates that neutrons create excitations that physically move through the crystal. We will see that the pattern of intensity provides information about the atomic scale structure of the wave packet in motion.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E8F061-E227-439B-B5FF-5DE20805C6EF}" type="slidenum">
              <a:rPr lang="en-US"/>
              <a:pPr/>
              <a:t>9</a:t>
            </a:fld>
            <a:endParaRPr lang="en-US"/>
          </a:p>
        </p:txBody>
      </p:sp>
      <p:sp>
        <p:nvSpPr>
          <p:cNvPr id="147458" name="Rectangle 2"/>
          <p:cNvSpPr>
            <a:spLocks noRot="1" noChangeArrowheads="1" noTextEdit="1"/>
          </p:cNvSpPr>
          <p:nvPr>
            <p:ph type="sldImg"/>
          </p:nvPr>
        </p:nvSpPr>
        <p:spPr>
          <a:xfrm>
            <a:off x="1246188" y="741363"/>
            <a:ext cx="4822825" cy="3616325"/>
          </a:xfrm>
          <a:ln/>
        </p:spPr>
      </p:sp>
      <p:sp>
        <p:nvSpPr>
          <p:cNvPr id="147459" name="Rectangle 3"/>
          <p:cNvSpPr>
            <a:spLocks noGrp="1" noChangeArrowheads="1"/>
          </p:cNvSpPr>
          <p:nvPr>
            <p:ph type="body" idx="1"/>
          </p:nvPr>
        </p:nvSpPr>
        <p:spPr>
          <a:xfrm>
            <a:off x="971974" y="4522233"/>
            <a:ext cx="5371253" cy="4357211"/>
          </a:xfrm>
        </p:spPr>
        <p:txBody>
          <a:bodyPr lIns="98150" tIns="49075" rIns="98150" bIns="49075"/>
          <a:lstStyle/>
          <a:p>
            <a:r>
              <a:rPr lang="en-US"/>
              <a:t>But a second type of excited state is also possible: </a:t>
            </a:r>
            <a:r>
              <a:rPr lang="en-US" b="1"/>
              <a:t>triplets can be produced in pairs</a:t>
            </a:r>
            <a:r>
              <a:rPr lang="en-US"/>
              <a:t>. Because each triplet can carry a different part of the total wave vector transfer in the scattering process, these should be expected to produce a spectrum of scattering at any wave vector transfer. </a:t>
            </a:r>
          </a:p>
          <a:p>
            <a:endParaRPr lang="en-US"/>
          </a:p>
          <a:p>
            <a:r>
              <a:rPr lang="en-US"/>
              <a:t>Now in the limit of no inter-dimer coupling the two triplon state is not an excited state of the system. As we turn on weak inter-triplet coupling we therefore expect the two magnon process to have a very small matrix element. </a:t>
            </a:r>
            <a:endParaRPr lang="en-US"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685800"/>
            <a:ext cx="7721600" cy="1143000"/>
          </a:xfrm>
          <a:ln w="9525" cmpd="sng"/>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133600" y="3886200"/>
            <a:ext cx="6400800" cy="1771650"/>
          </a:xfrm>
        </p:spPr>
        <p:txBody>
          <a:bodyPr/>
          <a:lstStyle>
            <a:lvl1pPr marL="0" indent="0">
              <a:buFont typeface="Wingdings" pitchFamily="2" charset="2"/>
              <a:buNone/>
              <a:defRPr/>
            </a:lvl1pPr>
          </a:lstStyle>
          <a:p>
            <a:r>
              <a:rPr lang="en-US"/>
              <a:t>Click to edit Master subtitle style</a:t>
            </a:r>
          </a:p>
        </p:txBody>
      </p:sp>
      <p:sp>
        <p:nvSpPr>
          <p:cNvPr id="3076"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r>
              <a:rPr lang="en-US" smtClean="0"/>
              <a:t>May 6, 2009</a:t>
            </a:r>
            <a:endParaRPr lang="en-US"/>
          </a:p>
        </p:txBody>
      </p:sp>
      <p:sp>
        <p:nvSpPr>
          <p:cNvPr id="3077" name="Rectangle 5"/>
          <p:cNvSpPr>
            <a:spLocks noGrp="1" noChangeArrowheads="1"/>
          </p:cNvSpPr>
          <p:nvPr>
            <p:ph type="ftr" sz="quarter" idx="3"/>
          </p:nvPr>
        </p:nvSpPr>
        <p:spPr bwMode="auto">
          <a:xfrm>
            <a:off x="3149600" y="6229350"/>
            <a:ext cx="2844800" cy="5143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5E574E"/>
                </a:solidFill>
                <a:latin typeface="Arial" charset="0"/>
              </a:defRPr>
            </a:lvl1pPr>
          </a:lstStyle>
          <a:p>
            <a:r>
              <a:rPr lang="en-US" smtClean="0"/>
              <a:t>ICNS 2009</a:t>
            </a:r>
            <a:endParaRPr lang="en-US"/>
          </a:p>
        </p:txBody>
      </p:sp>
      <p:sp>
        <p:nvSpPr>
          <p:cNvPr id="3078" name="Rectangle 6"/>
          <p:cNvSpPr>
            <a:spLocks noGrp="1" noChangeArrowheads="1"/>
          </p:cNvSpPr>
          <p:nvPr>
            <p:ph type="sldNum" sz="quarter" idx="4"/>
          </p:nvPr>
        </p:nvSpPr>
        <p:spPr bwMode="auto">
          <a:xfrm>
            <a:off x="6604000" y="6229350"/>
            <a:ext cx="1828800" cy="5143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5E574E"/>
                </a:solidFill>
                <a:latin typeface="Arial" charset="0"/>
              </a:defRPr>
            </a:lvl1pPr>
          </a:lstStyle>
          <a:p>
            <a:fld id="{BBF0558A-88D2-48C1-A135-7FB441E4646B}" type="slidenum">
              <a:rPr lang="en-US"/>
              <a:pPr/>
              <a:t>‹#›</a:t>
            </a:fld>
            <a:endParaRPr lang="en-US"/>
          </a:p>
        </p:txBody>
      </p:sp>
      <p:sp>
        <p:nvSpPr>
          <p:cNvPr id="3090" name="Line 18"/>
          <p:cNvSpPr>
            <a:spLocks noChangeShapeType="1"/>
          </p:cNvSpPr>
          <p:nvPr/>
        </p:nvSpPr>
        <p:spPr bwMode="auto">
          <a:xfrm>
            <a:off x="0" y="2057400"/>
            <a:ext cx="9144000" cy="0"/>
          </a:xfrm>
          <a:prstGeom prst="line">
            <a:avLst/>
          </a:prstGeom>
          <a:noFill/>
          <a:ln w="165100">
            <a:pattFill prst="wdUpDiag">
              <a:fgClr>
                <a:srgbClr val="0099CC"/>
              </a:fgClr>
              <a:bgClr>
                <a:schemeClr val="bg1"/>
              </a:bgClr>
            </a:pattFill>
            <a:round/>
            <a:headEnd/>
            <a:tailEnd/>
          </a:ln>
          <a:effectLst/>
        </p:spPr>
        <p:txBody>
          <a:bodyPr wrap="none" anchor="ctr"/>
          <a:lstStyle/>
          <a:p>
            <a:endParaRPr lang="en-US"/>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5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5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152400"/>
            <a:ext cx="80010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0668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0668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6957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305550"/>
            <a:ext cx="1981200" cy="476250"/>
          </a:xfrm>
        </p:spPr>
        <p:txBody>
          <a:bodyPr/>
          <a:lstStyle>
            <a:lvl1pPr>
              <a:defRPr/>
            </a:lvl1pPr>
          </a:lstStyle>
          <a:p>
            <a:r>
              <a:rPr lang="en-US" smtClean="0"/>
              <a:t>May 6, 2009</a:t>
            </a:r>
            <a:endParaRPr lang="en-US"/>
          </a:p>
        </p:txBody>
      </p:sp>
      <p:sp>
        <p:nvSpPr>
          <p:cNvPr id="7" name="Footer Placeholder 6"/>
          <p:cNvSpPr>
            <a:spLocks noGrp="1"/>
          </p:cNvSpPr>
          <p:nvPr>
            <p:ph type="ftr" sz="quarter" idx="11"/>
          </p:nvPr>
        </p:nvSpPr>
        <p:spPr>
          <a:xfrm>
            <a:off x="3124200" y="6305550"/>
            <a:ext cx="2895600" cy="476250"/>
          </a:xfrm>
          <a:prstGeom prst="rect">
            <a:avLst/>
          </a:prstGeom>
        </p:spPr>
        <p:txBody>
          <a:bodyPr/>
          <a:lstStyle>
            <a:lvl1pPr>
              <a:defRPr/>
            </a:lvl1pPr>
          </a:lstStyle>
          <a:p>
            <a:r>
              <a:rPr lang="en-US" smtClean="0"/>
              <a:t>ICNS 2009</a:t>
            </a:r>
            <a:endParaRPr lang="en-US"/>
          </a:p>
        </p:txBody>
      </p:sp>
      <p:sp>
        <p:nvSpPr>
          <p:cNvPr id="8" name="Slide Number Placeholder 7"/>
          <p:cNvSpPr>
            <a:spLocks noGrp="1"/>
          </p:cNvSpPr>
          <p:nvPr>
            <p:ph type="sldNum" sz="quarter" idx="12"/>
          </p:nvPr>
        </p:nvSpPr>
        <p:spPr>
          <a:xfrm>
            <a:off x="6553200" y="6305550"/>
            <a:ext cx="1981200" cy="476250"/>
          </a:xfrm>
          <a:prstGeom prst="rect">
            <a:avLst/>
          </a:prstGeom>
        </p:spPr>
        <p:txBody>
          <a:bodyPr/>
          <a:lstStyle>
            <a:lvl1pPr>
              <a:defRPr/>
            </a:lvl1pPr>
          </a:lstStyle>
          <a:p>
            <a:fld id="{D34F1A31-969F-4FEA-B764-890BD3933E83}" type="slidenum">
              <a:rPr lang="en-US"/>
              <a:pPr/>
              <a:t>‹#›</a:t>
            </a:fld>
            <a:endParaRPr lang="en-US"/>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64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6164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616452" name="Rectangle 4"/>
          <p:cNvSpPr>
            <a:spLocks noGrp="1" noChangeArrowheads="1"/>
          </p:cNvSpPr>
          <p:nvPr>
            <p:ph type="dt" sz="half" idx="2"/>
          </p:nvPr>
        </p:nvSpPr>
        <p:spPr>
          <a:xfrm>
            <a:off x="685800" y="6248400"/>
            <a:ext cx="1905000" cy="457200"/>
          </a:xfrm>
        </p:spPr>
        <p:txBody>
          <a:bodyPr/>
          <a:lstStyle>
            <a:lvl1pPr>
              <a:defRPr/>
            </a:lvl1pPr>
          </a:lstStyle>
          <a:p>
            <a:r>
              <a:rPr lang="en-US" smtClean="0"/>
              <a:t>May 6, 2009</a:t>
            </a:r>
            <a:endParaRPr lang="en-US"/>
          </a:p>
        </p:txBody>
      </p:sp>
      <p:sp>
        <p:nvSpPr>
          <p:cNvPr id="616453" name="Rectangle 5"/>
          <p:cNvSpPr>
            <a:spLocks noGrp="1" noChangeArrowheads="1"/>
          </p:cNvSpPr>
          <p:nvPr>
            <p:ph type="ftr" sz="quarter" idx="3"/>
          </p:nvPr>
        </p:nvSpPr>
        <p:spPr>
          <a:xfrm>
            <a:off x="3124200" y="6248400"/>
            <a:ext cx="2895600" cy="457200"/>
          </a:xfrm>
        </p:spPr>
        <p:txBody>
          <a:bodyPr/>
          <a:lstStyle>
            <a:lvl1pPr>
              <a:defRPr/>
            </a:lvl1pPr>
          </a:lstStyle>
          <a:p>
            <a:r>
              <a:rPr lang="en-US" smtClean="0"/>
              <a:t>ICNS 2009</a:t>
            </a:r>
            <a:endParaRPr lang="en-US"/>
          </a:p>
        </p:txBody>
      </p:sp>
      <p:sp>
        <p:nvSpPr>
          <p:cNvPr id="616454" name="Rectangle 6"/>
          <p:cNvSpPr>
            <a:spLocks noGrp="1" noChangeArrowheads="1"/>
          </p:cNvSpPr>
          <p:nvPr>
            <p:ph type="sldNum" sz="quarter" idx="4"/>
          </p:nvPr>
        </p:nvSpPr>
        <p:spPr>
          <a:xfrm>
            <a:off x="6553200" y="6248400"/>
            <a:ext cx="1905000" cy="457200"/>
          </a:xfrm>
        </p:spPr>
        <p:txBody>
          <a:bodyPr/>
          <a:lstStyle>
            <a:lvl1pPr>
              <a:defRPr/>
            </a:lvl1pPr>
          </a:lstStyle>
          <a:p>
            <a:fld id="{4D186AF2-B136-4EB2-BBFD-F966C318D50D}" type="slidenum">
              <a:rPr lang="en-US"/>
              <a:pPr/>
              <a:t>‹#›</a:t>
            </a:fld>
            <a:endParaRPr lang="en-US"/>
          </a:p>
        </p:txBody>
      </p:sp>
      <p:sp>
        <p:nvSpPr>
          <p:cNvPr id="616455"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sz="240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
        <p:nvSpPr>
          <p:cNvPr id="5" name="Footer Placeholder 4"/>
          <p:cNvSpPr>
            <a:spLocks noGrp="1"/>
          </p:cNvSpPr>
          <p:nvPr>
            <p:ph type="ftr" sz="quarter" idx="11"/>
          </p:nvPr>
        </p:nvSpPr>
        <p:spPr/>
        <p:txBody>
          <a:bodyPr/>
          <a:lstStyle>
            <a:lvl1pPr>
              <a:defRPr/>
            </a:lvl1pPr>
          </a:lstStyle>
          <a:p>
            <a:r>
              <a:rPr lang="en-US" smtClean="0"/>
              <a:t>ICNS 2009</a:t>
            </a:r>
            <a:endParaRPr lang="en-US"/>
          </a:p>
        </p:txBody>
      </p:sp>
      <p:sp>
        <p:nvSpPr>
          <p:cNvPr id="6" name="Slide Number Placeholder 5"/>
          <p:cNvSpPr>
            <a:spLocks noGrp="1"/>
          </p:cNvSpPr>
          <p:nvPr>
            <p:ph type="sldNum" sz="quarter" idx="12"/>
          </p:nvPr>
        </p:nvSpPr>
        <p:spPr/>
        <p:txBody>
          <a:bodyPr/>
          <a:lstStyle>
            <a:lvl1pPr>
              <a:defRPr/>
            </a:lvl1pPr>
          </a:lstStyle>
          <a:p>
            <a:fld id="{A9C590C8-18D1-44F4-AD15-65CEE44E296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
        <p:nvSpPr>
          <p:cNvPr id="5" name="Footer Placeholder 4"/>
          <p:cNvSpPr>
            <a:spLocks noGrp="1"/>
          </p:cNvSpPr>
          <p:nvPr>
            <p:ph type="ftr" sz="quarter" idx="11"/>
          </p:nvPr>
        </p:nvSpPr>
        <p:spPr/>
        <p:txBody>
          <a:bodyPr/>
          <a:lstStyle>
            <a:lvl1pPr>
              <a:defRPr/>
            </a:lvl1pPr>
          </a:lstStyle>
          <a:p>
            <a:r>
              <a:rPr lang="en-US" smtClean="0"/>
              <a:t>ICNS 2009</a:t>
            </a:r>
            <a:endParaRPr lang="en-US"/>
          </a:p>
        </p:txBody>
      </p:sp>
      <p:sp>
        <p:nvSpPr>
          <p:cNvPr id="6" name="Slide Number Placeholder 5"/>
          <p:cNvSpPr>
            <a:spLocks noGrp="1"/>
          </p:cNvSpPr>
          <p:nvPr>
            <p:ph type="sldNum" sz="quarter" idx="12"/>
          </p:nvPr>
        </p:nvSpPr>
        <p:spPr/>
        <p:txBody>
          <a:bodyPr/>
          <a:lstStyle>
            <a:lvl1pPr>
              <a:defRPr/>
            </a:lvl1pPr>
          </a:lstStyle>
          <a:p>
            <a:fld id="{418BD8FA-54F9-430A-AA17-00EB2996DDC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143000"/>
            <a:ext cx="3924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143000"/>
            <a:ext cx="3924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
        <p:nvSpPr>
          <p:cNvPr id="6" name="Footer Placeholder 5"/>
          <p:cNvSpPr>
            <a:spLocks noGrp="1"/>
          </p:cNvSpPr>
          <p:nvPr>
            <p:ph type="ftr" sz="quarter" idx="11"/>
          </p:nvPr>
        </p:nvSpPr>
        <p:spPr/>
        <p:txBody>
          <a:bodyPr/>
          <a:lstStyle>
            <a:lvl1pPr>
              <a:defRPr/>
            </a:lvl1pPr>
          </a:lstStyle>
          <a:p>
            <a:r>
              <a:rPr lang="en-US" smtClean="0"/>
              <a:t>ICNS 2009</a:t>
            </a:r>
            <a:endParaRPr lang="en-US"/>
          </a:p>
        </p:txBody>
      </p:sp>
      <p:sp>
        <p:nvSpPr>
          <p:cNvPr id="7" name="Slide Number Placeholder 6"/>
          <p:cNvSpPr>
            <a:spLocks noGrp="1"/>
          </p:cNvSpPr>
          <p:nvPr>
            <p:ph type="sldNum" sz="quarter" idx="12"/>
          </p:nvPr>
        </p:nvSpPr>
        <p:spPr/>
        <p:txBody>
          <a:bodyPr/>
          <a:lstStyle>
            <a:lvl1pPr>
              <a:defRPr/>
            </a:lvl1pPr>
          </a:lstStyle>
          <a:p>
            <a:fld id="{475EFA38-AC81-434D-AF60-7DEC3D02BCD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May 6, 2009</a:t>
            </a:r>
            <a:endParaRPr lang="en-US"/>
          </a:p>
        </p:txBody>
      </p:sp>
      <p:sp>
        <p:nvSpPr>
          <p:cNvPr id="8" name="Footer Placeholder 7"/>
          <p:cNvSpPr>
            <a:spLocks noGrp="1"/>
          </p:cNvSpPr>
          <p:nvPr>
            <p:ph type="ftr" sz="quarter" idx="11"/>
          </p:nvPr>
        </p:nvSpPr>
        <p:spPr/>
        <p:txBody>
          <a:bodyPr/>
          <a:lstStyle>
            <a:lvl1pPr>
              <a:defRPr/>
            </a:lvl1pPr>
          </a:lstStyle>
          <a:p>
            <a:r>
              <a:rPr lang="en-US" smtClean="0"/>
              <a:t>ICNS 2009</a:t>
            </a:r>
            <a:endParaRPr lang="en-US"/>
          </a:p>
        </p:txBody>
      </p:sp>
      <p:sp>
        <p:nvSpPr>
          <p:cNvPr id="9" name="Slide Number Placeholder 8"/>
          <p:cNvSpPr>
            <a:spLocks noGrp="1"/>
          </p:cNvSpPr>
          <p:nvPr>
            <p:ph type="sldNum" sz="quarter" idx="12"/>
          </p:nvPr>
        </p:nvSpPr>
        <p:spPr/>
        <p:txBody>
          <a:bodyPr/>
          <a:lstStyle>
            <a:lvl1pPr>
              <a:defRPr/>
            </a:lvl1pPr>
          </a:lstStyle>
          <a:p>
            <a:fld id="{088AD56A-FCB7-4821-A6E0-2D5A16D6F863}"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May 6, 2009</a:t>
            </a:r>
            <a:endParaRPr lang="en-US"/>
          </a:p>
        </p:txBody>
      </p:sp>
      <p:sp>
        <p:nvSpPr>
          <p:cNvPr id="4" name="Footer Placeholder 3"/>
          <p:cNvSpPr>
            <a:spLocks noGrp="1"/>
          </p:cNvSpPr>
          <p:nvPr>
            <p:ph type="ftr" sz="quarter" idx="11"/>
          </p:nvPr>
        </p:nvSpPr>
        <p:spPr/>
        <p:txBody>
          <a:bodyPr/>
          <a:lstStyle>
            <a:lvl1pPr>
              <a:defRPr/>
            </a:lvl1pPr>
          </a:lstStyle>
          <a:p>
            <a:r>
              <a:rPr lang="en-US" smtClean="0"/>
              <a:t>ICNS 2009</a:t>
            </a:r>
            <a:endParaRPr lang="en-US"/>
          </a:p>
        </p:txBody>
      </p:sp>
      <p:sp>
        <p:nvSpPr>
          <p:cNvPr id="5" name="Slide Number Placeholder 4"/>
          <p:cNvSpPr>
            <a:spLocks noGrp="1"/>
          </p:cNvSpPr>
          <p:nvPr>
            <p:ph type="sldNum" sz="quarter" idx="12"/>
          </p:nvPr>
        </p:nvSpPr>
        <p:spPr/>
        <p:txBody>
          <a:bodyPr/>
          <a:lstStyle>
            <a:lvl1pPr>
              <a:defRPr/>
            </a:lvl1pPr>
          </a:lstStyle>
          <a:p>
            <a:fld id="{F8E0E61B-516C-493D-A1B4-3D1A5C678C2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May 6, 2009</a:t>
            </a:r>
            <a:endParaRPr lang="en-US"/>
          </a:p>
        </p:txBody>
      </p:sp>
      <p:sp>
        <p:nvSpPr>
          <p:cNvPr id="3" name="Footer Placeholder 2"/>
          <p:cNvSpPr>
            <a:spLocks noGrp="1"/>
          </p:cNvSpPr>
          <p:nvPr>
            <p:ph type="ftr" sz="quarter" idx="11"/>
          </p:nvPr>
        </p:nvSpPr>
        <p:spPr/>
        <p:txBody>
          <a:bodyPr/>
          <a:lstStyle>
            <a:lvl1pPr>
              <a:defRPr/>
            </a:lvl1pPr>
          </a:lstStyle>
          <a:p>
            <a:r>
              <a:rPr lang="en-US" smtClean="0"/>
              <a:t>ICNS 2009</a:t>
            </a:r>
            <a:endParaRPr lang="en-US"/>
          </a:p>
        </p:txBody>
      </p:sp>
      <p:sp>
        <p:nvSpPr>
          <p:cNvPr id="4" name="Slide Number Placeholder 3"/>
          <p:cNvSpPr>
            <a:spLocks noGrp="1"/>
          </p:cNvSpPr>
          <p:nvPr>
            <p:ph type="sldNum" sz="quarter" idx="12"/>
          </p:nvPr>
        </p:nvSpPr>
        <p:spPr/>
        <p:txBody>
          <a:bodyPr/>
          <a:lstStyle>
            <a:lvl1pPr>
              <a:defRPr/>
            </a:lvl1pPr>
          </a:lstStyle>
          <a:p>
            <a:fld id="{D6F9C373-3B24-428A-852D-0B5DE6897F8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
        <p:nvSpPr>
          <p:cNvPr id="6" name="Footer Placeholder 5"/>
          <p:cNvSpPr>
            <a:spLocks noGrp="1"/>
          </p:cNvSpPr>
          <p:nvPr>
            <p:ph type="ftr" sz="quarter" idx="11"/>
          </p:nvPr>
        </p:nvSpPr>
        <p:spPr/>
        <p:txBody>
          <a:bodyPr/>
          <a:lstStyle>
            <a:lvl1pPr>
              <a:defRPr/>
            </a:lvl1pPr>
          </a:lstStyle>
          <a:p>
            <a:r>
              <a:rPr lang="en-US" smtClean="0"/>
              <a:t>ICNS 2009</a:t>
            </a:r>
            <a:endParaRPr lang="en-US"/>
          </a:p>
        </p:txBody>
      </p:sp>
      <p:sp>
        <p:nvSpPr>
          <p:cNvPr id="7" name="Slide Number Placeholder 6"/>
          <p:cNvSpPr>
            <a:spLocks noGrp="1"/>
          </p:cNvSpPr>
          <p:nvPr>
            <p:ph type="sldNum" sz="quarter" idx="12"/>
          </p:nvPr>
        </p:nvSpPr>
        <p:spPr/>
        <p:txBody>
          <a:bodyPr/>
          <a:lstStyle>
            <a:lvl1pPr>
              <a:defRPr/>
            </a:lvl1pPr>
          </a:lstStyle>
          <a:p>
            <a:fld id="{63182FED-819C-4F8E-A122-27952B58285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
        <p:nvSpPr>
          <p:cNvPr id="6" name="Footer Placeholder 5"/>
          <p:cNvSpPr>
            <a:spLocks noGrp="1"/>
          </p:cNvSpPr>
          <p:nvPr>
            <p:ph type="ftr" sz="quarter" idx="11"/>
          </p:nvPr>
        </p:nvSpPr>
        <p:spPr/>
        <p:txBody>
          <a:bodyPr/>
          <a:lstStyle>
            <a:lvl1pPr>
              <a:defRPr/>
            </a:lvl1pPr>
          </a:lstStyle>
          <a:p>
            <a:r>
              <a:rPr lang="en-US" smtClean="0"/>
              <a:t>ICNS 2009</a:t>
            </a:r>
            <a:endParaRPr lang="en-US"/>
          </a:p>
        </p:txBody>
      </p:sp>
      <p:sp>
        <p:nvSpPr>
          <p:cNvPr id="7" name="Slide Number Placeholder 6"/>
          <p:cNvSpPr>
            <a:spLocks noGrp="1"/>
          </p:cNvSpPr>
          <p:nvPr>
            <p:ph type="sldNum" sz="quarter" idx="12"/>
          </p:nvPr>
        </p:nvSpPr>
        <p:spPr/>
        <p:txBody>
          <a:bodyPr/>
          <a:lstStyle>
            <a:lvl1pPr>
              <a:defRPr/>
            </a:lvl1pPr>
          </a:lstStyle>
          <a:p>
            <a:fld id="{F75C1B48-E271-42FC-A261-5F8E18337DB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
        <p:nvSpPr>
          <p:cNvPr id="5" name="Footer Placeholder 4"/>
          <p:cNvSpPr>
            <a:spLocks noGrp="1"/>
          </p:cNvSpPr>
          <p:nvPr>
            <p:ph type="ftr" sz="quarter" idx="11"/>
          </p:nvPr>
        </p:nvSpPr>
        <p:spPr/>
        <p:txBody>
          <a:bodyPr/>
          <a:lstStyle>
            <a:lvl1pPr>
              <a:defRPr/>
            </a:lvl1pPr>
          </a:lstStyle>
          <a:p>
            <a:r>
              <a:rPr lang="en-US" smtClean="0"/>
              <a:t>ICNS 2009</a:t>
            </a:r>
            <a:endParaRPr lang="en-US"/>
          </a:p>
        </p:txBody>
      </p:sp>
      <p:sp>
        <p:nvSpPr>
          <p:cNvPr id="6" name="Slide Number Placeholder 5"/>
          <p:cNvSpPr>
            <a:spLocks noGrp="1"/>
          </p:cNvSpPr>
          <p:nvPr>
            <p:ph type="sldNum" sz="quarter" idx="12"/>
          </p:nvPr>
        </p:nvSpPr>
        <p:spPr/>
        <p:txBody>
          <a:bodyPr/>
          <a:lstStyle>
            <a:lvl1pPr>
              <a:defRPr/>
            </a:lvl1pPr>
          </a:lstStyle>
          <a:p>
            <a:fld id="{8B6EA47A-C00C-4EE8-B3CA-3CFE1FC5F2FF}"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
        <p:nvSpPr>
          <p:cNvPr id="5" name="Footer Placeholder 4"/>
          <p:cNvSpPr>
            <a:spLocks noGrp="1"/>
          </p:cNvSpPr>
          <p:nvPr>
            <p:ph type="ftr" sz="quarter" idx="11"/>
          </p:nvPr>
        </p:nvSpPr>
        <p:spPr/>
        <p:txBody>
          <a:bodyPr/>
          <a:lstStyle>
            <a:lvl1pPr>
              <a:defRPr/>
            </a:lvl1pPr>
          </a:lstStyle>
          <a:p>
            <a:r>
              <a:rPr lang="en-US" smtClean="0"/>
              <a:t>ICNS 2009</a:t>
            </a:r>
            <a:endParaRPr lang="en-US"/>
          </a:p>
        </p:txBody>
      </p:sp>
      <p:sp>
        <p:nvSpPr>
          <p:cNvPr id="6" name="Slide Number Placeholder 5"/>
          <p:cNvSpPr>
            <a:spLocks noGrp="1"/>
          </p:cNvSpPr>
          <p:nvPr>
            <p:ph type="sldNum" sz="quarter" idx="12"/>
          </p:nvPr>
        </p:nvSpPr>
        <p:spPr/>
        <p:txBody>
          <a:bodyPr/>
          <a:lstStyle>
            <a:lvl1pPr>
              <a:defRPr/>
            </a:lvl1pPr>
          </a:lstStyle>
          <a:p>
            <a:fld id="{388E320B-651E-4895-90FA-CC1156001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May 6, 2009</a:t>
            </a:r>
            <a:endParaRPr 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838200"/>
          </a:xfrm>
          <a:prstGeom prst="rect">
            <a:avLst/>
          </a:prstGeom>
          <a:noFill/>
          <a:ln w="139700" cmpd="tri">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r>
              <a:rPr lang="en-US" smtClean="0"/>
              <a:t>May 6, 2009</a:t>
            </a:r>
            <a:endParaRPr lang="en-US"/>
          </a:p>
        </p:txBody>
      </p:sp>
      <p:sp>
        <p:nvSpPr>
          <p:cNvPr id="2062" name="Line 14"/>
          <p:cNvSpPr>
            <a:spLocks noChangeShapeType="1"/>
          </p:cNvSpPr>
          <p:nvPr/>
        </p:nvSpPr>
        <p:spPr bwMode="auto">
          <a:xfrm>
            <a:off x="0" y="990600"/>
            <a:ext cx="9144000" cy="0"/>
          </a:xfrm>
          <a:prstGeom prst="line">
            <a:avLst/>
          </a:prstGeom>
          <a:noFill/>
          <a:ln w="165100">
            <a:pattFill prst="wdUpDiag">
              <a:fgClr>
                <a:srgbClr val="0099CC"/>
              </a:fgClr>
              <a:bgClr>
                <a:schemeClr val="bg1"/>
              </a:bgClr>
            </a:patt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5" r:id="rId12"/>
  </p:sldLayoutIdLst>
  <p:transition spd="med">
    <p:pull/>
  </p:transition>
  <p:hf hdr="0"/>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Comic Sans MS" pitchFamily="66" charset="0"/>
        </a:defRPr>
      </a:lvl2pPr>
      <a:lvl3pPr algn="ctr" rtl="0" eaLnBrk="0" fontAlgn="base" hangingPunct="0">
        <a:spcBef>
          <a:spcPct val="0"/>
        </a:spcBef>
        <a:spcAft>
          <a:spcPct val="0"/>
        </a:spcAft>
        <a:defRPr kumimoji="1" sz="4000">
          <a:solidFill>
            <a:schemeClr val="tx2"/>
          </a:solidFill>
          <a:latin typeface="Comic Sans MS" pitchFamily="66" charset="0"/>
        </a:defRPr>
      </a:lvl3pPr>
      <a:lvl4pPr algn="ctr" rtl="0" eaLnBrk="0" fontAlgn="base" hangingPunct="0">
        <a:spcBef>
          <a:spcPct val="0"/>
        </a:spcBef>
        <a:spcAft>
          <a:spcPct val="0"/>
        </a:spcAft>
        <a:defRPr kumimoji="1" sz="4000">
          <a:solidFill>
            <a:schemeClr val="tx2"/>
          </a:solidFill>
          <a:latin typeface="Comic Sans MS" pitchFamily="66" charset="0"/>
        </a:defRPr>
      </a:lvl4pPr>
      <a:lvl5pPr algn="ctr" rtl="0" eaLnBrk="0" fontAlgn="base" hangingPunct="0">
        <a:spcBef>
          <a:spcPct val="0"/>
        </a:spcBef>
        <a:spcAft>
          <a:spcPct val="0"/>
        </a:spcAft>
        <a:defRPr kumimoji="1" sz="4000">
          <a:solidFill>
            <a:schemeClr val="tx2"/>
          </a:solidFill>
          <a:latin typeface="Comic Sans MS" pitchFamily="66" charset="0"/>
        </a:defRPr>
      </a:lvl5pPr>
      <a:lvl6pPr marL="457200" algn="ctr" rtl="0" eaLnBrk="0" fontAlgn="base" hangingPunct="0">
        <a:spcBef>
          <a:spcPct val="0"/>
        </a:spcBef>
        <a:spcAft>
          <a:spcPct val="0"/>
        </a:spcAft>
        <a:defRPr kumimoji="1" sz="4000">
          <a:solidFill>
            <a:schemeClr val="tx2"/>
          </a:solidFill>
          <a:latin typeface="Comic Sans MS" pitchFamily="66" charset="0"/>
        </a:defRPr>
      </a:lvl6pPr>
      <a:lvl7pPr marL="914400" algn="ctr" rtl="0" eaLnBrk="0" fontAlgn="base" hangingPunct="0">
        <a:spcBef>
          <a:spcPct val="0"/>
        </a:spcBef>
        <a:spcAft>
          <a:spcPct val="0"/>
        </a:spcAft>
        <a:defRPr kumimoji="1" sz="4000">
          <a:solidFill>
            <a:schemeClr val="tx2"/>
          </a:solidFill>
          <a:latin typeface="Comic Sans MS" pitchFamily="66" charset="0"/>
        </a:defRPr>
      </a:lvl7pPr>
      <a:lvl8pPr marL="1371600" algn="ctr" rtl="0" eaLnBrk="0" fontAlgn="base" hangingPunct="0">
        <a:spcBef>
          <a:spcPct val="0"/>
        </a:spcBef>
        <a:spcAft>
          <a:spcPct val="0"/>
        </a:spcAft>
        <a:defRPr kumimoji="1" sz="4000">
          <a:solidFill>
            <a:schemeClr val="tx2"/>
          </a:solidFill>
          <a:latin typeface="Comic Sans MS" pitchFamily="66" charset="0"/>
        </a:defRPr>
      </a:lvl8pPr>
      <a:lvl9pPr marL="1828800" algn="ctr" rtl="0" eaLnBrk="0" fontAlgn="base" hangingPunct="0">
        <a:spcBef>
          <a:spcPct val="0"/>
        </a:spcBef>
        <a:spcAft>
          <a:spcPct val="0"/>
        </a:spcAft>
        <a:defRPr kumimoji="1" sz="4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Ø"/>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Times New Roman" pitchFamily="18" charset="0"/>
        <a:buChar char="–"/>
        <a:defRPr kumimoji="1" sz="2800">
          <a:solidFill>
            <a:schemeClr val="tx1"/>
          </a:solidFill>
          <a:latin typeface="+mn-lt"/>
        </a:defRPr>
      </a:lvl2pPr>
      <a:lvl3pPr marL="1143000" indent="-228600" algn="l" rtl="0" eaLnBrk="0" fontAlgn="base" hangingPunct="0">
        <a:spcBef>
          <a:spcPct val="20000"/>
        </a:spcBef>
        <a:spcAft>
          <a:spcPct val="0"/>
        </a:spcAft>
        <a:buClr>
          <a:srgbClr val="FF0000"/>
        </a:buClr>
        <a:buFont typeface="Times New Roman" pitchFamily="18" charset="0"/>
        <a:buChar char="–"/>
        <a:defRPr kumimoji="1" sz="2400">
          <a:solidFill>
            <a:schemeClr val="tx1"/>
          </a:solidFill>
          <a:latin typeface="+mn-lt"/>
        </a:defRPr>
      </a:lvl3pPr>
      <a:lvl4pPr marL="16002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4pPr>
      <a:lvl5pPr marL="20574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5pPr>
      <a:lvl6pPr marL="25146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6pPr>
      <a:lvl7pPr marL="29718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7pPr>
      <a:lvl8pPr marL="34290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8pPr>
      <a:lvl9pPr marL="3886200" indent="-228600" algn="l" rtl="0" eaLnBrk="0" fontAlgn="base" hangingPunct="0">
        <a:spcBef>
          <a:spcPct val="20000"/>
        </a:spcBef>
        <a:spcAft>
          <a:spcPct val="0"/>
        </a:spcAft>
        <a:buClr>
          <a:srgbClr val="FF0000"/>
        </a:buClr>
        <a:buFont typeface="Times New Roman" pitchFamily="18" charset="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bwMode="auto">
          <a:xfrm>
            <a:off x="574675" y="304800"/>
            <a:ext cx="8001000" cy="609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5427" name="Rectangle 3"/>
          <p:cNvSpPr>
            <a:spLocks noGrp="1" noChangeArrowheads="1"/>
          </p:cNvSpPr>
          <p:nvPr>
            <p:ph type="body" idx="1"/>
          </p:nvPr>
        </p:nvSpPr>
        <p:spPr bwMode="auto">
          <a:xfrm>
            <a:off x="566738" y="1143000"/>
            <a:ext cx="80010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428" name="AutoShape 4"/>
          <p:cNvSpPr>
            <a:spLocks noChangeArrowheads="1"/>
          </p:cNvSpPr>
          <p:nvPr/>
        </p:nvSpPr>
        <p:spPr bwMode="auto">
          <a:xfrm>
            <a:off x="609600" y="914400"/>
            <a:ext cx="7958138"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sz="2400"/>
          </a:p>
        </p:txBody>
      </p:sp>
      <p:sp>
        <p:nvSpPr>
          <p:cNvPr id="6154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endParaRPr lang="en-US"/>
          </a:p>
        </p:txBody>
      </p:sp>
      <p:sp>
        <p:nvSpPr>
          <p:cNvPr id="6154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r>
              <a:rPr lang="en-US" smtClean="0"/>
              <a:t>May 6, 2009</a:t>
            </a:r>
            <a:endParaRPr lang="en-US"/>
          </a:p>
        </p:txBody>
      </p:sp>
      <p:sp>
        <p:nvSpPr>
          <p:cNvPr id="6154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r>
              <a:rPr lang="en-US" smtClean="0"/>
              <a:t>ICNS 2009</a:t>
            </a:r>
            <a:endParaRPr lang="en-US"/>
          </a:p>
        </p:txBody>
      </p:sp>
      <p:sp>
        <p:nvSpPr>
          <p:cNvPr id="6154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mn-lt"/>
              </a:defRPr>
            </a:lvl1pPr>
          </a:lstStyle>
          <a:p>
            <a:fld id="{DFAC8207-2ABD-43D8-8F12-A36A59BB0F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Blip>
          <a:blip r:embed="rId13"/>
        </a:buBlip>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Blip>
          <a:blip r:embed="rId14"/>
        </a:buBlip>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1.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3.png"/><Relationship Id="rId11" Type="http://schemas.openxmlformats.org/officeDocument/2006/relationships/oleObject" Target="../embeddings/oleObject22.bin"/><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gif"/></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oleObject" Target="../embeddings/oleObject23.bin"/><Relationship Id="rId2" Type="http://schemas.openxmlformats.org/officeDocument/2006/relationships/tags" Target="../tags/tag2.xml"/><Relationship Id="rId1" Type="http://schemas.openxmlformats.org/officeDocument/2006/relationships/vmlDrawing" Target="../drawings/vmlDrawing9.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oleObject" Target="../embeddings/oleObject25.bin"/><Relationship Id="rId2" Type="http://schemas.openxmlformats.org/officeDocument/2006/relationships/tags" Target="../tags/tag3.xml"/><Relationship Id="rId1" Type="http://schemas.openxmlformats.org/officeDocument/2006/relationships/vmlDrawing" Target="../drawings/vmlDrawing10.vml"/><Relationship Id="rId6" Type="http://schemas.openxmlformats.org/officeDocument/2006/relationships/oleObject" Target="../embeddings/oleObject24.bin"/><Relationship Id="rId5" Type="http://schemas.openxmlformats.org/officeDocument/2006/relationships/image" Target="../media/image6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9.xml"/><Relationship Id="rId7" Type="http://schemas.openxmlformats.org/officeDocument/2006/relationships/image" Target="../media/image76.w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75.wmf"/><Relationship Id="rId5" Type="http://schemas.openxmlformats.org/officeDocument/2006/relationships/image" Target="../media/image74.png"/><Relationship Id="rId4" Type="http://schemas.openxmlformats.org/officeDocument/2006/relationships/image" Target="../media/image73.wmf"/><Relationship Id="rId9"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8.emf"/><Relationship Id="rId3" Type="http://schemas.openxmlformats.org/officeDocument/2006/relationships/notesSlide" Target="../notesSlides/notesSlide4.xml"/><Relationship Id="rId7" Type="http://schemas.openxmlformats.org/officeDocument/2006/relationships/oleObject" Target="../embeddings/oleObject5.bin"/><Relationship Id="rId12" Type="http://schemas.openxmlformats.org/officeDocument/2006/relationships/oleObject" Target="../embeddings/oleObject9.bin"/><Relationship Id="rId2" Type="http://schemas.openxmlformats.org/officeDocument/2006/relationships/slideLayout" Target="../slideLayouts/slideLayout18.xml"/><Relationship Id="rId16" Type="http://schemas.openxmlformats.org/officeDocument/2006/relationships/image" Target="../media/image20.emf"/><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7.emf"/><Relationship Id="rId5" Type="http://schemas.openxmlformats.org/officeDocument/2006/relationships/oleObject" Target="../embeddings/oleObject3.bin"/><Relationship Id="rId15" Type="http://schemas.openxmlformats.org/officeDocument/2006/relationships/oleObject" Target="../embeddings/oleObject10.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oleObject" Target="../embeddings/oleObject15.bin"/><Relationship Id="rId12"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36.png"/><Relationship Id="rId4" Type="http://schemas.openxmlformats.org/officeDocument/2006/relationships/oleObject" Target="../embeddings/oleObject12.bin"/><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8.bin"/><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700" name="Rectangle 4"/>
          <p:cNvSpPr>
            <a:spLocks noGrp="1" noChangeArrowheads="1"/>
          </p:cNvSpPr>
          <p:nvPr>
            <p:ph type="ctrTitle"/>
          </p:nvPr>
        </p:nvSpPr>
        <p:spPr>
          <a:xfrm>
            <a:off x="720725" y="0"/>
            <a:ext cx="7721600" cy="1143000"/>
          </a:xfrm>
        </p:spPr>
        <p:txBody>
          <a:bodyPr/>
          <a:lstStyle/>
          <a:p>
            <a:r>
              <a:rPr lang="en-US" sz="3200" dirty="0" smtClean="0"/>
              <a:t>Exploring Quantum Magnetism </a:t>
            </a:r>
            <a:r>
              <a:rPr lang="en-US" sz="3200" dirty="0" smtClean="0"/>
              <a:t/>
            </a:r>
            <a:br>
              <a:rPr lang="en-US" sz="3200" dirty="0" smtClean="0"/>
            </a:br>
            <a:r>
              <a:rPr lang="en-US" sz="3200" dirty="0" smtClean="0"/>
              <a:t>through </a:t>
            </a:r>
            <a:r>
              <a:rPr lang="en-US" sz="3200" dirty="0" smtClean="0"/>
              <a:t>Neutron Scattering</a:t>
            </a:r>
            <a:endParaRPr lang="en-US" sz="3200" dirty="0"/>
          </a:p>
        </p:txBody>
      </p:sp>
      <p:sp>
        <p:nvSpPr>
          <p:cNvPr id="541704" name="Rectangle 8"/>
          <p:cNvSpPr>
            <a:spLocks noChangeArrowheads="1"/>
          </p:cNvSpPr>
          <p:nvPr/>
        </p:nvSpPr>
        <p:spPr bwMode="auto">
          <a:xfrm>
            <a:off x="1891971" y="2551819"/>
            <a:ext cx="5784741" cy="3115573"/>
          </a:xfrm>
          <a:prstGeom prst="rect">
            <a:avLst/>
          </a:prstGeom>
          <a:noFill/>
          <a:ln w="9525">
            <a:noFill/>
            <a:miter lim="800000"/>
            <a:headEnd/>
            <a:tailEnd/>
          </a:ln>
        </p:spPr>
        <p:txBody>
          <a:bodyPr/>
          <a:lstStyle/>
          <a:p>
            <a:pPr marL="342900" indent="-342900">
              <a:spcBef>
                <a:spcPct val="50000"/>
              </a:spcBef>
              <a:buClr>
                <a:srgbClr val="FF0000"/>
              </a:buClr>
              <a:buFont typeface="Wingdings" pitchFamily="2" charset="2"/>
              <a:buChar char="v"/>
            </a:pPr>
            <a:r>
              <a:rPr kumimoji="1" lang="en-US" sz="2800" dirty="0" smtClean="0">
                <a:latin typeface="Comic Sans MS" pitchFamily="66" charset="0"/>
              </a:rPr>
              <a:t>What is Quantum Magnetism?</a:t>
            </a:r>
            <a:endParaRPr kumimoji="1" lang="en-US" sz="2800" dirty="0" smtClean="0">
              <a:latin typeface="Comic Sans MS" pitchFamily="66" charset="0"/>
            </a:endParaRPr>
          </a:p>
          <a:p>
            <a:pPr marL="342900" indent="-342900">
              <a:spcBef>
                <a:spcPct val="50000"/>
              </a:spcBef>
              <a:buClr>
                <a:srgbClr val="FF0000"/>
              </a:buClr>
              <a:buFont typeface="Wingdings" pitchFamily="2" charset="2"/>
              <a:buChar char="v"/>
            </a:pPr>
            <a:r>
              <a:rPr kumimoji="1" lang="en-US" sz="2800" dirty="0" smtClean="0">
                <a:latin typeface="Comic Sans MS" pitchFamily="66" charset="0"/>
              </a:rPr>
              <a:t>Where do we find it?</a:t>
            </a:r>
            <a:endParaRPr kumimoji="1" lang="en-US" sz="2800" dirty="0" smtClean="0">
              <a:latin typeface="Comic Sans MS" pitchFamily="66" charset="0"/>
            </a:endParaRPr>
          </a:p>
          <a:p>
            <a:pPr marL="342900" indent="-342900">
              <a:spcBef>
                <a:spcPct val="50000"/>
              </a:spcBef>
              <a:buClr>
                <a:srgbClr val="FF0000"/>
              </a:buClr>
              <a:buFont typeface="Wingdings" pitchFamily="2" charset="2"/>
              <a:buChar char="v"/>
            </a:pPr>
            <a:r>
              <a:rPr kumimoji="1" lang="en-US" sz="2800" dirty="0" smtClean="0">
                <a:latin typeface="Comic Sans MS" pitchFamily="66" charset="0"/>
              </a:rPr>
              <a:t>Why is it interesting?</a:t>
            </a:r>
          </a:p>
          <a:p>
            <a:pPr marL="342900" indent="-342900">
              <a:spcBef>
                <a:spcPct val="50000"/>
              </a:spcBef>
              <a:buClr>
                <a:srgbClr val="FF0000"/>
              </a:buClr>
              <a:buFont typeface="Wingdings" pitchFamily="2" charset="2"/>
              <a:buChar char="v"/>
            </a:pPr>
            <a:r>
              <a:rPr kumimoji="1" lang="en-US" sz="2800" dirty="0" smtClean="0">
                <a:latin typeface="Comic Sans MS" pitchFamily="66" charset="0"/>
              </a:rPr>
              <a:t>Summary &amp; Prospects</a:t>
            </a:r>
            <a:endParaRPr kumimoji="1" lang="en-US" sz="2800" dirty="0" smtClean="0">
              <a:latin typeface="Comic Sans MS" pitchFamily="66" charset="0"/>
            </a:endParaRPr>
          </a:p>
        </p:txBody>
      </p:sp>
      <p:sp>
        <p:nvSpPr>
          <p:cNvPr id="541706" name="Rectangle 10"/>
          <p:cNvSpPr>
            <a:spLocks noGrp="1" noChangeArrowheads="1"/>
          </p:cNvSpPr>
          <p:nvPr>
            <p:ph type="subTitle" idx="1"/>
          </p:nvPr>
        </p:nvSpPr>
        <p:spPr>
          <a:xfrm>
            <a:off x="0" y="1231900"/>
            <a:ext cx="9144000" cy="717550"/>
          </a:xfrm>
          <a:noFill/>
          <a:ln/>
        </p:spPr>
        <p:txBody>
          <a:bodyPr/>
          <a:lstStyle/>
          <a:p>
            <a:pPr algn="ctr">
              <a:lnSpc>
                <a:spcPct val="90000"/>
              </a:lnSpc>
            </a:pPr>
            <a:r>
              <a:rPr lang="en-US" sz="2000" dirty="0"/>
              <a:t>Collin </a:t>
            </a:r>
            <a:r>
              <a:rPr lang="en-US" sz="2000" dirty="0" err="1"/>
              <a:t>Broholm</a:t>
            </a:r>
            <a:r>
              <a:rPr lang="en-US" sz="2000" dirty="0"/>
              <a:t>, </a:t>
            </a:r>
          </a:p>
          <a:p>
            <a:pPr algn="ctr">
              <a:lnSpc>
                <a:spcPct val="90000"/>
              </a:lnSpc>
            </a:pPr>
            <a:r>
              <a:rPr lang="en-US" sz="2000" dirty="0"/>
              <a:t>Johns Hopkins University and NIST Center for Neutron Research</a:t>
            </a:r>
          </a:p>
        </p:txBody>
      </p:sp>
      <p:pic>
        <p:nvPicPr>
          <p:cNvPr id="13" name="Picture 5" descr="sealpc"/>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3795048" y="5273748"/>
            <a:ext cx="1080182" cy="1488563"/>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144000" cy="838200"/>
          </a:xfrm>
        </p:spPr>
        <p:txBody>
          <a:bodyPr/>
          <a:lstStyle/>
          <a:p>
            <a:pPr algn="ctr"/>
            <a:r>
              <a:rPr lang="en-US" sz="3600" dirty="0"/>
              <a:t>Creating </a:t>
            </a:r>
            <a:r>
              <a:rPr lang="en-US" sz="3600" dirty="0">
                <a:solidFill>
                  <a:srgbClr val="FF0000"/>
                </a:solidFill>
              </a:rPr>
              <a:t>two</a:t>
            </a:r>
            <a:r>
              <a:rPr lang="en-US" sz="3600" dirty="0"/>
              <a:t> triplets with </a:t>
            </a:r>
            <a:r>
              <a:rPr lang="en-US" sz="3600" dirty="0">
                <a:solidFill>
                  <a:srgbClr val="0000FF"/>
                </a:solidFill>
              </a:rPr>
              <a:t>one</a:t>
            </a:r>
            <a:r>
              <a:rPr lang="en-US" sz="3600" dirty="0"/>
              <a:t> neutron</a:t>
            </a:r>
          </a:p>
        </p:txBody>
      </p:sp>
      <p:sp>
        <p:nvSpPr>
          <p:cNvPr id="150533" name="Text Box 5"/>
          <p:cNvSpPr txBox="1">
            <a:spLocks noChangeArrowheads="1"/>
          </p:cNvSpPr>
          <p:nvPr/>
        </p:nvSpPr>
        <p:spPr bwMode="auto">
          <a:xfrm>
            <a:off x="6518275" y="4293345"/>
            <a:ext cx="2467342" cy="584775"/>
          </a:xfrm>
          <a:prstGeom prst="rect">
            <a:avLst/>
          </a:prstGeom>
          <a:solidFill>
            <a:schemeClr val="bg1"/>
          </a:solidFill>
          <a:ln w="9525">
            <a:solidFill>
              <a:srgbClr val="FF0000"/>
            </a:solidFill>
            <a:miter lim="800000"/>
            <a:headEnd/>
            <a:tailEnd/>
          </a:ln>
          <a:effectLst>
            <a:outerShdw dist="107763" dir="2700000" algn="ctr" rotWithShape="0">
              <a:schemeClr val="bg2"/>
            </a:outerShdw>
          </a:effectLst>
        </p:spPr>
        <p:txBody>
          <a:bodyPr wrap="none">
            <a:spAutoFit/>
          </a:bodyPr>
          <a:lstStyle/>
          <a:p>
            <a:r>
              <a:rPr lang="en-US" sz="3200" dirty="0">
                <a:latin typeface="Comic Sans MS" pitchFamily="66" charset="0"/>
              </a:rPr>
              <a:t>One </a:t>
            </a:r>
            <a:r>
              <a:rPr lang="en-US" sz="3200" dirty="0" err="1">
                <a:latin typeface="Comic Sans MS" pitchFamily="66" charset="0"/>
              </a:rPr>
              <a:t>magnon</a:t>
            </a:r>
            <a:endParaRPr lang="en-US" sz="3200" dirty="0">
              <a:latin typeface="Comic Sans MS" pitchFamily="66" charset="0"/>
            </a:endParaRPr>
          </a:p>
        </p:txBody>
      </p:sp>
      <p:sp>
        <p:nvSpPr>
          <p:cNvPr id="150534" name="Line 6"/>
          <p:cNvSpPr>
            <a:spLocks noChangeShapeType="1"/>
          </p:cNvSpPr>
          <p:nvPr/>
        </p:nvSpPr>
        <p:spPr bwMode="auto">
          <a:xfrm flipH="1">
            <a:off x="5849672" y="2995282"/>
            <a:ext cx="503238" cy="0"/>
          </a:xfrm>
          <a:prstGeom prst="line">
            <a:avLst/>
          </a:prstGeom>
          <a:noFill/>
          <a:ln w="38100">
            <a:solidFill>
              <a:srgbClr val="FF0000"/>
            </a:solidFill>
            <a:round/>
            <a:headEnd/>
            <a:tailEnd type="triangle" w="med" len="med"/>
          </a:ln>
          <a:effectLst>
            <a:outerShdw dist="107763" dir="2700000" algn="ctr" rotWithShape="0">
              <a:schemeClr val="bg2"/>
            </a:outerShdw>
          </a:effectLst>
        </p:spPr>
        <p:txBody>
          <a:bodyPr wrap="none" anchor="ctr"/>
          <a:lstStyle/>
          <a:p>
            <a:endParaRPr lang="en-US"/>
          </a:p>
        </p:txBody>
      </p:sp>
      <p:sp>
        <p:nvSpPr>
          <p:cNvPr id="150535" name="Text Box 7"/>
          <p:cNvSpPr txBox="1">
            <a:spLocks noChangeArrowheads="1"/>
          </p:cNvSpPr>
          <p:nvPr/>
        </p:nvSpPr>
        <p:spPr bwMode="auto">
          <a:xfrm>
            <a:off x="6348147" y="2690482"/>
            <a:ext cx="2677336" cy="584775"/>
          </a:xfrm>
          <a:prstGeom prst="rect">
            <a:avLst/>
          </a:prstGeom>
          <a:solidFill>
            <a:schemeClr val="bg1"/>
          </a:solidFill>
          <a:ln w="9525">
            <a:solidFill>
              <a:srgbClr val="FF0000"/>
            </a:solidFill>
            <a:miter lim="800000"/>
            <a:headEnd/>
            <a:tailEnd/>
          </a:ln>
          <a:effectLst>
            <a:outerShdw dist="107763" dir="2700000" algn="ctr" rotWithShape="0">
              <a:schemeClr val="bg2"/>
            </a:outerShdw>
          </a:effectLst>
        </p:spPr>
        <p:txBody>
          <a:bodyPr wrap="none">
            <a:spAutoFit/>
          </a:bodyPr>
          <a:lstStyle/>
          <a:p>
            <a:r>
              <a:rPr lang="en-US" sz="3200" dirty="0">
                <a:latin typeface="Comic Sans MS" pitchFamily="66" charset="0"/>
              </a:rPr>
              <a:t>Two </a:t>
            </a:r>
            <a:r>
              <a:rPr lang="en-US" sz="3200" dirty="0" err="1" smtClean="0">
                <a:latin typeface="Comic Sans MS" pitchFamily="66" charset="0"/>
              </a:rPr>
              <a:t>magnons</a:t>
            </a:r>
            <a:endParaRPr lang="en-US" sz="3200" dirty="0">
              <a:latin typeface="Comic Sans MS" pitchFamily="66" charset="0"/>
            </a:endParaRPr>
          </a:p>
        </p:txBody>
      </p:sp>
      <p:sp>
        <p:nvSpPr>
          <p:cNvPr id="150536" name="Text Box 8"/>
          <p:cNvSpPr txBox="1">
            <a:spLocks noChangeArrowheads="1"/>
          </p:cNvSpPr>
          <p:nvPr/>
        </p:nvSpPr>
        <p:spPr bwMode="auto">
          <a:xfrm>
            <a:off x="6350000" y="6167438"/>
            <a:ext cx="2262188" cy="396875"/>
          </a:xfrm>
          <a:prstGeom prst="rect">
            <a:avLst/>
          </a:prstGeom>
          <a:noFill/>
          <a:ln w="9525">
            <a:noFill/>
            <a:miter lim="800000"/>
            <a:headEnd/>
            <a:tailEnd/>
          </a:ln>
          <a:effectLst/>
        </p:spPr>
        <p:txBody>
          <a:bodyPr wrap="none">
            <a:spAutoFit/>
          </a:bodyPr>
          <a:lstStyle/>
          <a:p>
            <a:r>
              <a:rPr lang="en-US" i="1">
                <a:latin typeface="Times New Roman" pitchFamily="18" charset="0"/>
              </a:rPr>
              <a:t>Tennant et al (2000)</a:t>
            </a:r>
          </a:p>
        </p:txBody>
      </p:sp>
      <p:pic>
        <p:nvPicPr>
          <p:cNvPr id="744450" name="Picture 2"/>
          <p:cNvPicPr>
            <a:picLocks noChangeAspect="1" noChangeArrowheads="1"/>
          </p:cNvPicPr>
          <p:nvPr/>
        </p:nvPicPr>
        <p:blipFill>
          <a:blip r:embed="rId3"/>
          <a:srcRect/>
          <a:stretch>
            <a:fillRect/>
          </a:stretch>
        </p:blipFill>
        <p:spPr bwMode="auto">
          <a:xfrm>
            <a:off x="74410" y="1117539"/>
            <a:ext cx="5681773" cy="5623498"/>
          </a:xfrm>
          <a:prstGeom prst="rect">
            <a:avLst/>
          </a:prstGeom>
          <a:ln>
            <a:noFill/>
          </a:ln>
          <a:effectLst>
            <a:outerShdw blurRad="190500" algn="tl" rotWithShape="0">
              <a:srgbClr val="000000">
                <a:alpha val="70000"/>
              </a:srgbClr>
            </a:outerShdw>
          </a:effectLst>
        </p:spPr>
      </p:pic>
      <p:sp>
        <p:nvSpPr>
          <p:cNvPr id="150532" name="Line 4"/>
          <p:cNvSpPr>
            <a:spLocks noChangeShapeType="1"/>
          </p:cNvSpPr>
          <p:nvPr/>
        </p:nvSpPr>
        <p:spPr bwMode="auto">
          <a:xfrm flipH="1">
            <a:off x="5181600" y="4617195"/>
            <a:ext cx="1336675" cy="0"/>
          </a:xfrm>
          <a:prstGeom prst="line">
            <a:avLst/>
          </a:prstGeom>
          <a:noFill/>
          <a:ln w="38100">
            <a:solidFill>
              <a:srgbClr val="FF0000"/>
            </a:solidFill>
            <a:round/>
            <a:headEnd/>
            <a:tailEnd type="triangle" w="med" len="med"/>
          </a:ln>
          <a:effectLst>
            <a:outerShdw dist="107763" dir="2700000" algn="ctr" rotWithShape="0">
              <a:schemeClr val="bg2"/>
            </a:outerShdw>
          </a:effectLst>
        </p:spPr>
        <p:txBody>
          <a:bodyPr wrap="none" anchor="ctr"/>
          <a:lstStyle/>
          <a:p>
            <a:endParaRPr lang="en-US"/>
          </a:p>
        </p:txBody>
      </p:sp>
      <p:pic>
        <p:nvPicPr>
          <p:cNvPr id="744451" name="Picture 3"/>
          <p:cNvPicPr>
            <a:picLocks noChangeAspect="1" noChangeArrowheads="1"/>
          </p:cNvPicPr>
          <p:nvPr/>
        </p:nvPicPr>
        <p:blipFill>
          <a:blip r:embed="rId4"/>
          <a:srcRect/>
          <a:stretch>
            <a:fillRect/>
          </a:stretch>
        </p:blipFill>
        <p:spPr bwMode="auto">
          <a:xfrm>
            <a:off x="2891838" y="6002553"/>
            <a:ext cx="914843" cy="329769"/>
          </a:xfrm>
          <a:prstGeom prst="rect">
            <a:avLst/>
          </a:prstGeom>
          <a:noFill/>
          <a:ln w="9525">
            <a:noFill/>
            <a:miter lim="800000"/>
            <a:headEnd/>
            <a:tailEnd/>
          </a:ln>
          <a:effectLst/>
        </p:spPr>
      </p:pic>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ChangeArrowheads="1"/>
          </p:cNvSpPr>
          <p:nvPr/>
        </p:nvSpPr>
        <p:spPr bwMode="auto">
          <a:xfrm>
            <a:off x="0" y="5943600"/>
            <a:ext cx="9144000" cy="914400"/>
          </a:xfrm>
          <a:prstGeom prst="rect">
            <a:avLst/>
          </a:prstGeom>
          <a:solidFill>
            <a:schemeClr val="bg1"/>
          </a:solidFill>
          <a:ln w="9525">
            <a:noFill/>
            <a:miter lim="800000"/>
            <a:headEnd/>
            <a:tailEnd/>
          </a:ln>
          <a:effectLst/>
        </p:spPr>
        <p:txBody>
          <a:bodyPr wrap="none" anchor="ctr"/>
          <a:lstStyle/>
          <a:p>
            <a:endParaRPr lang="en-US"/>
          </a:p>
        </p:txBody>
      </p:sp>
      <p:sp>
        <p:nvSpPr>
          <p:cNvPr id="537603" name="Rectangle 3"/>
          <p:cNvSpPr>
            <a:spLocks noGrp="1" noChangeArrowheads="1"/>
          </p:cNvSpPr>
          <p:nvPr>
            <p:ph type="title"/>
          </p:nvPr>
        </p:nvSpPr>
        <p:spPr/>
        <p:txBody>
          <a:bodyPr/>
          <a:lstStyle/>
          <a:p>
            <a:r>
              <a:rPr lang="en-US" sz="3600"/>
              <a:t>Strongly Interacting Dimers in PHCC</a:t>
            </a:r>
          </a:p>
        </p:txBody>
      </p:sp>
      <p:pic>
        <p:nvPicPr>
          <p:cNvPr id="537604" name="Picture 4" descr="phcc_ac_rings"/>
          <p:cNvPicPr>
            <a:picLocks noChangeAspect="1" noChangeArrowheads="1"/>
          </p:cNvPicPr>
          <p:nvPr/>
        </p:nvPicPr>
        <p:blipFill>
          <a:blip r:embed="rId4" cstate="print"/>
          <a:srcRect l="4012" t="12903" r="4144" b="12987"/>
          <a:stretch>
            <a:fillRect/>
          </a:stretch>
        </p:blipFill>
        <p:spPr bwMode="auto">
          <a:xfrm>
            <a:off x="381000" y="3962400"/>
            <a:ext cx="4038600" cy="2325688"/>
          </a:xfrm>
          <a:prstGeom prst="rect">
            <a:avLst/>
          </a:prstGeom>
          <a:noFill/>
          <a:effectLst>
            <a:outerShdw dist="107763" dir="2700000" algn="ctr" rotWithShape="0">
              <a:srgbClr val="808080">
                <a:alpha val="50000"/>
              </a:srgbClr>
            </a:outerShdw>
          </a:effectLst>
        </p:spPr>
      </p:pic>
      <p:grpSp>
        <p:nvGrpSpPr>
          <p:cNvPr id="537605" name="Group 5"/>
          <p:cNvGrpSpPr>
            <a:grpSpLocks/>
          </p:cNvGrpSpPr>
          <p:nvPr/>
        </p:nvGrpSpPr>
        <p:grpSpPr bwMode="auto">
          <a:xfrm>
            <a:off x="4648200" y="1066800"/>
            <a:ext cx="4194175" cy="5181600"/>
            <a:chOff x="2974" y="624"/>
            <a:chExt cx="2642" cy="3264"/>
          </a:xfrm>
        </p:grpSpPr>
        <p:sp>
          <p:nvSpPr>
            <p:cNvPr id="537606" name="Rectangle 6"/>
            <p:cNvSpPr>
              <a:spLocks noChangeArrowheads="1"/>
            </p:cNvSpPr>
            <p:nvPr/>
          </p:nvSpPr>
          <p:spPr bwMode="auto">
            <a:xfrm>
              <a:off x="2976" y="624"/>
              <a:ext cx="2640" cy="3264"/>
            </a:xfrm>
            <a:prstGeom prst="rect">
              <a:avLst/>
            </a:prstGeom>
            <a:solidFill>
              <a:schemeClr val="bg1"/>
            </a:solidFill>
            <a:ln w="9525">
              <a:noFill/>
              <a:miter lim="800000"/>
              <a:headEnd/>
              <a:tailEnd/>
            </a:ln>
            <a:effectLst>
              <a:outerShdw dist="107763" dir="2700000" algn="ctr" rotWithShape="0">
                <a:schemeClr val="bg2">
                  <a:alpha val="50000"/>
                </a:schemeClr>
              </a:outerShdw>
            </a:effectLst>
          </p:spPr>
          <p:txBody>
            <a:bodyPr wrap="none" anchor="ctr"/>
            <a:lstStyle/>
            <a:p>
              <a:endParaRPr lang="en-US"/>
            </a:p>
          </p:txBody>
        </p:sp>
        <p:pic>
          <p:nvPicPr>
            <p:cNvPr id="537607" name="Picture 7"/>
            <p:cNvPicPr>
              <a:picLocks noChangeAspect="1" noChangeArrowheads="1"/>
            </p:cNvPicPr>
            <p:nvPr/>
          </p:nvPicPr>
          <p:blipFill>
            <a:blip r:embed="rId5"/>
            <a:srcRect l="16113" t="68628" r="9378" b="1555"/>
            <a:stretch>
              <a:fillRect/>
            </a:stretch>
          </p:blipFill>
          <p:spPr bwMode="auto">
            <a:xfrm>
              <a:off x="3255" y="743"/>
              <a:ext cx="2312" cy="1198"/>
            </a:xfrm>
            <a:prstGeom prst="rect">
              <a:avLst/>
            </a:prstGeom>
            <a:noFill/>
            <a:ln w="9525">
              <a:noFill/>
              <a:miter lim="800000"/>
              <a:headEnd/>
              <a:tailEnd/>
            </a:ln>
            <a:effectLst/>
          </p:spPr>
        </p:pic>
        <p:grpSp>
          <p:nvGrpSpPr>
            <p:cNvPr id="537608" name="Group 8"/>
            <p:cNvGrpSpPr>
              <a:grpSpLocks/>
            </p:cNvGrpSpPr>
            <p:nvPr/>
          </p:nvGrpSpPr>
          <p:grpSpPr bwMode="auto">
            <a:xfrm>
              <a:off x="3255" y="1641"/>
              <a:ext cx="2312" cy="1604"/>
              <a:chOff x="3243" y="2080"/>
              <a:chExt cx="2312" cy="1604"/>
            </a:xfrm>
          </p:grpSpPr>
          <p:pic>
            <p:nvPicPr>
              <p:cNvPr id="537609" name="Picture 9"/>
              <p:cNvPicPr>
                <a:picLocks noChangeAspect="1" noChangeArrowheads="1"/>
              </p:cNvPicPr>
              <p:nvPr/>
            </p:nvPicPr>
            <p:blipFill>
              <a:blip r:embed="rId6"/>
              <a:srcRect l="16006" t="22440" r="9479" b="52298"/>
              <a:stretch>
                <a:fillRect/>
              </a:stretch>
            </p:blipFill>
            <p:spPr bwMode="auto">
              <a:xfrm>
                <a:off x="3243" y="2080"/>
                <a:ext cx="2312" cy="1015"/>
              </a:xfrm>
              <a:prstGeom prst="rect">
                <a:avLst/>
              </a:prstGeom>
              <a:noFill/>
              <a:ln w="9525">
                <a:noFill/>
                <a:miter lim="800000"/>
                <a:headEnd/>
                <a:tailEnd/>
              </a:ln>
              <a:effectLst/>
            </p:spPr>
          </p:pic>
          <p:pic>
            <p:nvPicPr>
              <p:cNvPr id="537610" name="Picture 10"/>
              <p:cNvPicPr>
                <a:picLocks noChangeAspect="1" noChangeArrowheads="1"/>
              </p:cNvPicPr>
              <p:nvPr/>
            </p:nvPicPr>
            <p:blipFill>
              <a:blip r:embed="rId6"/>
              <a:srcRect l="16006" t="90787" r="9479" b="-7835"/>
              <a:stretch>
                <a:fillRect/>
              </a:stretch>
            </p:blipFill>
            <p:spPr bwMode="auto">
              <a:xfrm>
                <a:off x="3243" y="2999"/>
                <a:ext cx="2312" cy="685"/>
              </a:xfrm>
              <a:prstGeom prst="rect">
                <a:avLst/>
              </a:prstGeom>
              <a:noFill/>
              <a:ln w="9525">
                <a:noFill/>
                <a:miter lim="800000"/>
                <a:headEnd/>
                <a:tailEnd/>
              </a:ln>
              <a:effectLst/>
            </p:spPr>
          </p:pic>
          <p:sp>
            <p:nvSpPr>
              <p:cNvPr id="537611" name="Rectangle 11"/>
              <p:cNvSpPr>
                <a:spLocks noChangeArrowheads="1"/>
              </p:cNvSpPr>
              <p:nvPr/>
            </p:nvSpPr>
            <p:spPr bwMode="auto">
              <a:xfrm>
                <a:off x="3327" y="3095"/>
                <a:ext cx="94" cy="145"/>
              </a:xfrm>
              <a:prstGeom prst="rect">
                <a:avLst/>
              </a:prstGeom>
              <a:solidFill>
                <a:schemeClr val="bg1"/>
              </a:solidFill>
              <a:ln w="9525">
                <a:noFill/>
                <a:miter lim="800000"/>
                <a:headEnd/>
                <a:tailEnd/>
              </a:ln>
              <a:effectLst/>
            </p:spPr>
            <p:txBody>
              <a:bodyPr wrap="none" anchor="ctr"/>
              <a:lstStyle/>
              <a:p>
                <a:endParaRPr lang="en-US"/>
              </a:p>
            </p:txBody>
          </p:sp>
        </p:grpSp>
        <p:sp>
          <p:nvSpPr>
            <p:cNvPr id="537612" name="Rectangle 12"/>
            <p:cNvSpPr>
              <a:spLocks noChangeArrowheads="1"/>
            </p:cNvSpPr>
            <p:nvPr/>
          </p:nvSpPr>
          <p:spPr bwMode="auto">
            <a:xfrm>
              <a:off x="3246" y="671"/>
              <a:ext cx="103" cy="144"/>
            </a:xfrm>
            <a:prstGeom prst="rect">
              <a:avLst/>
            </a:prstGeom>
            <a:solidFill>
              <a:schemeClr val="bg1"/>
            </a:solidFill>
            <a:ln w="9525">
              <a:noFill/>
              <a:miter lim="800000"/>
              <a:headEnd/>
              <a:tailEnd/>
            </a:ln>
            <a:effectLst/>
          </p:spPr>
          <p:txBody>
            <a:bodyPr wrap="none" anchor="ctr"/>
            <a:lstStyle/>
            <a:p>
              <a:endParaRPr lang="en-US"/>
            </a:p>
          </p:txBody>
        </p:sp>
        <p:sp>
          <p:nvSpPr>
            <p:cNvPr id="537613" name="Rectangle 13"/>
            <p:cNvSpPr>
              <a:spLocks noChangeArrowheads="1"/>
            </p:cNvSpPr>
            <p:nvPr/>
          </p:nvSpPr>
          <p:spPr bwMode="auto">
            <a:xfrm>
              <a:off x="3231" y="707"/>
              <a:ext cx="103" cy="144"/>
            </a:xfrm>
            <a:prstGeom prst="rect">
              <a:avLst/>
            </a:prstGeom>
            <a:solidFill>
              <a:schemeClr val="bg1"/>
            </a:solidFill>
            <a:ln w="9525">
              <a:noFill/>
              <a:miter lim="800000"/>
              <a:headEnd/>
              <a:tailEnd/>
            </a:ln>
            <a:effectLst/>
          </p:spPr>
          <p:txBody>
            <a:bodyPr wrap="none" anchor="ctr"/>
            <a:lstStyle/>
            <a:p>
              <a:endParaRPr lang="en-US"/>
            </a:p>
          </p:txBody>
        </p:sp>
        <p:pic>
          <p:nvPicPr>
            <p:cNvPr id="537614" name="Picture 14"/>
            <p:cNvPicPr>
              <a:picLocks noChangeAspect="1" noChangeArrowheads="1"/>
            </p:cNvPicPr>
            <p:nvPr/>
          </p:nvPicPr>
          <p:blipFill>
            <a:blip r:embed="rId7"/>
            <a:srcRect l="16081" t="68771" r="9410"/>
            <a:stretch>
              <a:fillRect/>
            </a:stretch>
          </p:blipFill>
          <p:spPr bwMode="auto">
            <a:xfrm>
              <a:off x="3255" y="2585"/>
              <a:ext cx="2312" cy="1255"/>
            </a:xfrm>
            <a:prstGeom prst="rect">
              <a:avLst/>
            </a:prstGeom>
            <a:noFill/>
            <a:ln w="9525">
              <a:noFill/>
              <a:miter lim="800000"/>
              <a:headEnd/>
              <a:tailEnd/>
            </a:ln>
            <a:effectLst/>
          </p:spPr>
        </p:pic>
        <p:sp>
          <p:nvSpPr>
            <p:cNvPr id="537615" name="Text Box 15"/>
            <p:cNvSpPr txBox="1">
              <a:spLocks noChangeArrowheads="1"/>
            </p:cNvSpPr>
            <p:nvPr/>
          </p:nvSpPr>
          <p:spPr bwMode="auto">
            <a:xfrm rot="-5400000">
              <a:off x="2708" y="2140"/>
              <a:ext cx="781" cy="250"/>
            </a:xfrm>
            <a:prstGeom prst="rect">
              <a:avLst/>
            </a:prstGeom>
            <a:noFill/>
            <a:ln w="9525">
              <a:noFill/>
              <a:miter lim="800000"/>
              <a:headEnd/>
              <a:tailEnd/>
            </a:ln>
            <a:effectLst/>
          </p:spPr>
          <p:txBody>
            <a:bodyPr wrap="none">
              <a:spAutoFit/>
            </a:bodyPr>
            <a:lstStyle/>
            <a:p>
              <a:r>
                <a:rPr lang="en-US" altLang="en-US">
                  <a:latin typeface="MT Extra" pitchFamily="18" charset="2"/>
                  <a:cs typeface="Arial" charset="0"/>
                </a:rPr>
                <a:t>h</a:t>
              </a:r>
              <a:r>
                <a:rPr lang="en-US" altLang="en-US">
                  <a:latin typeface="Symbol" pitchFamily="18" charset="2"/>
                  <a:cs typeface="Arial" charset="0"/>
                </a:rPr>
                <a:t>w</a:t>
              </a:r>
              <a:r>
                <a:rPr lang="en-US" altLang="en-US">
                  <a:latin typeface="Times" pitchFamily="18" charset="0"/>
                  <a:cs typeface="Arial" charset="0"/>
                </a:rPr>
                <a:t> </a:t>
              </a:r>
              <a:r>
                <a:rPr lang="en-US" altLang="en-US">
                  <a:latin typeface="Helvetica" pitchFamily="34" charset="0"/>
                  <a:cs typeface="Arial" charset="0"/>
                </a:rPr>
                <a:t>(meV)</a:t>
              </a:r>
              <a:endParaRPr lang="en-US" altLang="en-US">
                <a:latin typeface="Times" pitchFamily="18" charset="0"/>
                <a:cs typeface="Arial" charset="0"/>
              </a:endParaRPr>
            </a:p>
          </p:txBody>
        </p:sp>
      </p:grpSp>
      <p:pic>
        <p:nvPicPr>
          <p:cNvPr id="537616" name="Picture 16"/>
          <p:cNvPicPr>
            <a:picLocks noChangeAspect="1" noChangeArrowheads="1"/>
          </p:cNvPicPr>
          <p:nvPr/>
        </p:nvPicPr>
        <p:blipFill>
          <a:blip r:embed="rId8"/>
          <a:srcRect l="23975" t="14362" r="22804" b="53659"/>
          <a:stretch>
            <a:fillRect/>
          </a:stretch>
        </p:blipFill>
        <p:spPr bwMode="auto">
          <a:xfrm>
            <a:off x="381000" y="1066800"/>
            <a:ext cx="3962400" cy="2689225"/>
          </a:xfrm>
          <a:prstGeom prst="rect">
            <a:avLst/>
          </a:prstGeom>
          <a:noFill/>
          <a:ln w="9525">
            <a:noFill/>
            <a:miter lim="800000"/>
            <a:headEnd/>
            <a:tailEnd/>
          </a:ln>
          <a:effectLst>
            <a:outerShdw dist="107763" dir="2700000" algn="ctr" rotWithShape="0">
              <a:schemeClr val="bg2">
                <a:alpha val="50000"/>
              </a:schemeClr>
            </a:outerShdw>
          </a:effectLst>
        </p:spPr>
      </p:pic>
      <p:sp>
        <p:nvSpPr>
          <p:cNvPr id="537617" name="Text Box 17"/>
          <p:cNvSpPr txBox="1">
            <a:spLocks noChangeArrowheads="1"/>
          </p:cNvSpPr>
          <p:nvPr/>
        </p:nvSpPr>
        <p:spPr bwMode="auto">
          <a:xfrm>
            <a:off x="6521450" y="6421438"/>
            <a:ext cx="2349500" cy="366712"/>
          </a:xfrm>
          <a:prstGeom prst="rect">
            <a:avLst/>
          </a:prstGeom>
          <a:noFill/>
          <a:ln w="9525">
            <a:noFill/>
            <a:miter lim="800000"/>
            <a:headEnd/>
            <a:tailEnd/>
          </a:ln>
          <a:effectLst/>
        </p:spPr>
        <p:txBody>
          <a:bodyPr wrap="none">
            <a:spAutoFit/>
          </a:bodyPr>
          <a:lstStyle/>
          <a:p>
            <a:pPr eaLnBrk="1" hangingPunct="1"/>
            <a:r>
              <a:rPr lang="en-US" sz="1800" i="1">
                <a:cs typeface="Arial" charset="0"/>
              </a:rPr>
              <a:t>Stone et al. PRB (2001)</a:t>
            </a:r>
          </a:p>
        </p:txBody>
      </p:sp>
      <p:sp>
        <p:nvSpPr>
          <p:cNvPr id="537618" name="Text Box 18"/>
          <p:cNvSpPr txBox="1">
            <a:spLocks noChangeArrowheads="1"/>
          </p:cNvSpPr>
          <p:nvPr/>
        </p:nvSpPr>
        <p:spPr bwMode="auto">
          <a:xfrm>
            <a:off x="812800" y="6378575"/>
            <a:ext cx="2651125" cy="641350"/>
          </a:xfrm>
          <a:prstGeom prst="rect">
            <a:avLst/>
          </a:prstGeom>
          <a:noFill/>
          <a:ln w="9525">
            <a:noFill/>
            <a:miter lim="800000"/>
            <a:headEnd/>
            <a:tailEnd/>
          </a:ln>
          <a:effectLst/>
        </p:spPr>
        <p:txBody>
          <a:bodyPr wrap="none">
            <a:spAutoFit/>
          </a:bodyPr>
          <a:lstStyle/>
          <a:p>
            <a:pPr eaLnBrk="1" hangingPunct="1"/>
            <a:r>
              <a:rPr lang="en-US" sz="1800">
                <a:latin typeface="Comic Sans MS" pitchFamily="66" charset="0"/>
                <a:cs typeface="Arial" charset="0"/>
              </a:rPr>
              <a:t>(C</a:t>
            </a:r>
            <a:r>
              <a:rPr lang="en-US" sz="1800" baseline="-25000">
                <a:latin typeface="Comic Sans MS" pitchFamily="66" charset="0"/>
                <a:cs typeface="Arial" charset="0"/>
              </a:rPr>
              <a:t>4</a:t>
            </a:r>
            <a:r>
              <a:rPr lang="en-US" sz="1800">
                <a:solidFill>
                  <a:srgbClr val="0000FF"/>
                </a:solidFill>
                <a:latin typeface="Comic Sans MS" pitchFamily="66" charset="0"/>
                <a:cs typeface="Arial" charset="0"/>
              </a:rPr>
              <a:t>H</a:t>
            </a:r>
            <a:r>
              <a:rPr lang="en-US" sz="1800" baseline="-25000">
                <a:solidFill>
                  <a:srgbClr val="0000FF"/>
                </a:solidFill>
                <a:latin typeface="Comic Sans MS" pitchFamily="66" charset="0"/>
                <a:cs typeface="Arial" charset="0"/>
              </a:rPr>
              <a:t>12</a:t>
            </a:r>
            <a:r>
              <a:rPr lang="en-US" sz="1800">
                <a:solidFill>
                  <a:srgbClr val="CC6600"/>
                </a:solidFill>
                <a:latin typeface="Comic Sans MS" pitchFamily="66" charset="0"/>
                <a:cs typeface="Arial" charset="0"/>
              </a:rPr>
              <a:t>N</a:t>
            </a:r>
            <a:r>
              <a:rPr lang="en-US" sz="1800" baseline="-25000">
                <a:solidFill>
                  <a:srgbClr val="CC6600"/>
                </a:solidFill>
                <a:latin typeface="Comic Sans MS" pitchFamily="66" charset="0"/>
                <a:cs typeface="Arial" charset="0"/>
              </a:rPr>
              <a:t>2</a:t>
            </a:r>
            <a:r>
              <a:rPr lang="en-US" sz="1800">
                <a:latin typeface="Comic Sans MS" pitchFamily="66" charset="0"/>
                <a:cs typeface="Arial" charset="0"/>
              </a:rPr>
              <a:t>)</a:t>
            </a:r>
            <a:r>
              <a:rPr lang="en-US" sz="1800">
                <a:solidFill>
                  <a:srgbClr val="FF0000"/>
                </a:solidFill>
                <a:latin typeface="Comic Sans MS" pitchFamily="66" charset="0"/>
                <a:cs typeface="Arial" charset="0"/>
              </a:rPr>
              <a:t>Cu</a:t>
            </a:r>
            <a:r>
              <a:rPr lang="en-US" sz="1800" baseline="-25000">
                <a:solidFill>
                  <a:srgbClr val="FF0000"/>
                </a:solidFill>
                <a:latin typeface="Comic Sans MS" pitchFamily="66" charset="0"/>
                <a:cs typeface="Arial" charset="0"/>
              </a:rPr>
              <a:t>2</a:t>
            </a:r>
            <a:r>
              <a:rPr lang="en-US" sz="1800">
                <a:solidFill>
                  <a:srgbClr val="00CC00"/>
                </a:solidFill>
                <a:latin typeface="Comic Sans MS" pitchFamily="66" charset="0"/>
                <a:cs typeface="Arial" charset="0"/>
              </a:rPr>
              <a:t>Cl</a:t>
            </a:r>
            <a:r>
              <a:rPr lang="en-US" sz="1800" baseline="-25000">
                <a:solidFill>
                  <a:srgbClr val="00CC00"/>
                </a:solidFill>
                <a:latin typeface="Comic Sans MS" pitchFamily="66" charset="0"/>
                <a:cs typeface="Arial" charset="0"/>
              </a:rPr>
              <a:t>6</a:t>
            </a:r>
            <a:r>
              <a:rPr lang="en-US" sz="1800">
                <a:solidFill>
                  <a:srgbClr val="00CC00"/>
                </a:solidFill>
                <a:latin typeface="Comic Sans MS" pitchFamily="66" charset="0"/>
                <a:cs typeface="Arial" charset="0"/>
              </a:rPr>
              <a:t> </a:t>
            </a:r>
            <a:r>
              <a:rPr lang="en-US" sz="1800">
                <a:latin typeface="Comic Sans MS" pitchFamily="66" charset="0"/>
                <a:cs typeface="Arial" charset="0"/>
              </a:rPr>
              <a:t>(PHCC)</a:t>
            </a:r>
            <a:endParaRPr lang="en-US" sz="1800" baseline="-25000">
              <a:latin typeface="Comic Sans MS" pitchFamily="66" charset="0"/>
              <a:cs typeface="Arial" charset="0"/>
            </a:endParaRPr>
          </a:p>
          <a:p>
            <a:pPr eaLnBrk="1" hangingPunct="1"/>
            <a:endParaRPr lang="en-US" sz="1800">
              <a:latin typeface="Comic Sans MS" pitchFamily="66" charset="0"/>
              <a:cs typeface="Arial" charset="0"/>
            </a:endParaRPr>
          </a:p>
        </p:txBody>
      </p:sp>
      <p:sp>
        <p:nvSpPr>
          <p:cNvPr id="537620" name="Line 20"/>
          <p:cNvSpPr>
            <a:spLocks noChangeShapeType="1"/>
          </p:cNvSpPr>
          <p:nvPr/>
        </p:nvSpPr>
        <p:spPr bwMode="auto">
          <a:xfrm>
            <a:off x="5334000" y="4800600"/>
            <a:ext cx="3276600" cy="0"/>
          </a:xfrm>
          <a:prstGeom prst="line">
            <a:avLst/>
          </a:prstGeom>
          <a:noFill/>
          <a:ln w="28575">
            <a:solidFill>
              <a:srgbClr val="00CC00"/>
            </a:solidFill>
            <a:prstDash val="dash"/>
            <a:round/>
            <a:headEnd/>
            <a:tailEnd/>
          </a:ln>
          <a:effectLst/>
        </p:spPr>
        <p:txBody>
          <a:bodyPr/>
          <a:lstStyle/>
          <a:p>
            <a:endParaRPr lang="en-US"/>
          </a:p>
        </p:txBody>
      </p:sp>
      <p:graphicFrame>
        <p:nvGraphicFramePr>
          <p:cNvPr id="537649" name="Object 49"/>
          <p:cNvGraphicFramePr>
            <a:graphicFrameLocks noChangeAspect="1"/>
          </p:cNvGraphicFramePr>
          <p:nvPr/>
        </p:nvGraphicFramePr>
        <p:xfrm>
          <a:off x="6372225" y="4314825"/>
          <a:ext cx="1225550" cy="450850"/>
        </p:xfrm>
        <a:graphic>
          <a:graphicData uri="http://schemas.openxmlformats.org/presentationml/2006/ole">
            <p:oleObj spid="_x0000_s537649" name="Equation" r:id="rId9" imgW="622080" imgH="228600" progId="Equation.3">
              <p:embed/>
            </p:oleObj>
          </a:graphicData>
        </a:graphic>
      </p:graphicFrame>
      <p:sp>
        <p:nvSpPr>
          <p:cNvPr id="21" name="Date Placeholder 20"/>
          <p:cNvSpPr>
            <a:spLocks noGrp="1"/>
          </p:cNvSpPr>
          <p:nvPr>
            <p:ph type="dt" sz="half" idx="10"/>
          </p:nvPr>
        </p:nvSpPr>
        <p:spPr/>
        <p:txBody>
          <a:bodyPr/>
          <a:lstStyle/>
          <a:p>
            <a:r>
              <a:rPr lang="en-US" smtClean="0"/>
              <a:t>May 6, 2009</a:t>
            </a: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7605"/>
                                        </p:tgtEl>
                                        <p:attrNameLst>
                                          <p:attrName>style.visibility</p:attrName>
                                        </p:attrNameLst>
                                      </p:cBhvr>
                                      <p:to>
                                        <p:strVal val="visible"/>
                                      </p:to>
                                    </p:set>
                                    <p:animEffect transition="in" filter="dissolve">
                                      <p:cBhvr>
                                        <p:cTn id="7" dur="500"/>
                                        <p:tgtEl>
                                          <p:spTgt spid="5376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7620"/>
                                        </p:tgtEl>
                                        <p:attrNameLst>
                                          <p:attrName>style.visibility</p:attrName>
                                        </p:attrNameLst>
                                      </p:cBhvr>
                                      <p:to>
                                        <p:strVal val="visible"/>
                                      </p:to>
                                    </p:set>
                                    <p:animEffect transition="in" filter="dissolve">
                                      <p:cBhvr>
                                        <p:cTn id="12" dur="500"/>
                                        <p:tgtEl>
                                          <p:spTgt spid="537620"/>
                                        </p:tgtEl>
                                      </p:cBhvr>
                                    </p:animEffect>
                                  </p:childTnLst>
                                </p:cTn>
                              </p:par>
                              <p:par>
                                <p:cTn id="13" presetID="9" presetClass="entr" presetSubtype="0" fill="hold" nodeType="withEffect">
                                  <p:stCondLst>
                                    <p:cond delay="0"/>
                                  </p:stCondLst>
                                  <p:childTnLst>
                                    <p:set>
                                      <p:cBhvr>
                                        <p:cTn id="14" dur="1" fill="hold">
                                          <p:stCondLst>
                                            <p:cond delay="0"/>
                                          </p:stCondLst>
                                        </p:cTn>
                                        <p:tgtEl>
                                          <p:spTgt spid="537649"/>
                                        </p:tgtEl>
                                        <p:attrNameLst>
                                          <p:attrName>style.visibility</p:attrName>
                                        </p:attrNameLst>
                                      </p:cBhvr>
                                      <p:to>
                                        <p:strVal val="visible"/>
                                      </p:to>
                                    </p:set>
                                    <p:animEffect transition="in" filter="dissolve">
                                      <p:cBhvr>
                                        <p:cTn id="15" dur="500"/>
                                        <p:tgtEl>
                                          <p:spTgt spid="53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ChangeArrowheads="1"/>
          </p:cNvSpPr>
          <p:nvPr/>
        </p:nvSpPr>
        <p:spPr bwMode="auto">
          <a:xfrm>
            <a:off x="0" y="5943600"/>
            <a:ext cx="9144000" cy="914400"/>
          </a:xfrm>
          <a:prstGeom prst="rect">
            <a:avLst/>
          </a:prstGeom>
          <a:solidFill>
            <a:schemeClr val="bg1"/>
          </a:solidFill>
          <a:ln w="9525">
            <a:noFill/>
            <a:miter lim="800000"/>
            <a:headEnd/>
            <a:tailEnd/>
          </a:ln>
          <a:effectLst/>
        </p:spPr>
        <p:txBody>
          <a:bodyPr wrap="none" anchor="ctr"/>
          <a:lstStyle/>
          <a:p>
            <a:endParaRPr lang="en-US"/>
          </a:p>
        </p:txBody>
      </p:sp>
      <p:sp>
        <p:nvSpPr>
          <p:cNvPr id="539651" name="Rectangle 3"/>
          <p:cNvSpPr>
            <a:spLocks noGrp="1" noChangeArrowheads="1"/>
          </p:cNvSpPr>
          <p:nvPr>
            <p:ph type="title"/>
          </p:nvPr>
        </p:nvSpPr>
        <p:spPr>
          <a:xfrm>
            <a:off x="279400" y="152400"/>
            <a:ext cx="8699500" cy="685800"/>
          </a:xfrm>
        </p:spPr>
        <p:txBody>
          <a:bodyPr/>
          <a:lstStyle/>
          <a:p>
            <a:r>
              <a:rPr lang="en-US" sz="3600"/>
              <a:t>Magnon decay in two-magnon continuum</a:t>
            </a:r>
            <a:r>
              <a:rPr lang="en-US"/>
              <a:t> </a:t>
            </a:r>
          </a:p>
        </p:txBody>
      </p:sp>
      <p:grpSp>
        <p:nvGrpSpPr>
          <p:cNvPr id="539652" name="Group 4"/>
          <p:cNvGrpSpPr>
            <a:grpSpLocks/>
          </p:cNvGrpSpPr>
          <p:nvPr/>
        </p:nvGrpSpPr>
        <p:grpSpPr bwMode="auto">
          <a:xfrm>
            <a:off x="330200" y="1268413"/>
            <a:ext cx="8355013" cy="5065712"/>
            <a:chOff x="0" y="624"/>
            <a:chExt cx="5616" cy="3514"/>
          </a:xfrm>
        </p:grpSpPr>
        <p:pic>
          <p:nvPicPr>
            <p:cNvPr id="539653" name="Picture 5" descr="ContinDispersion"/>
            <p:cNvPicPr>
              <a:picLocks noChangeAspect="1" noChangeArrowheads="1"/>
            </p:cNvPicPr>
            <p:nvPr/>
          </p:nvPicPr>
          <p:blipFill>
            <a:blip r:embed="rId3"/>
            <a:srcRect b="54495"/>
            <a:stretch>
              <a:fillRect/>
            </a:stretch>
          </p:blipFill>
          <p:spPr bwMode="auto">
            <a:xfrm>
              <a:off x="0" y="624"/>
              <a:ext cx="5616" cy="2830"/>
            </a:xfrm>
            <a:prstGeom prst="rect">
              <a:avLst/>
            </a:prstGeom>
            <a:noFill/>
            <a:effectLst>
              <a:outerShdw dist="107763" dir="2700000" algn="ctr" rotWithShape="0">
                <a:srgbClr val="808080">
                  <a:alpha val="50000"/>
                </a:srgbClr>
              </a:outerShdw>
            </a:effectLst>
          </p:spPr>
        </p:pic>
        <p:pic>
          <p:nvPicPr>
            <p:cNvPr id="539654" name="Picture 6" descr="ContinDispersion"/>
            <p:cNvPicPr>
              <a:picLocks noChangeAspect="1" noChangeArrowheads="1"/>
            </p:cNvPicPr>
            <p:nvPr/>
          </p:nvPicPr>
          <p:blipFill>
            <a:blip r:embed="rId3"/>
            <a:srcRect t="84033" b="3903"/>
            <a:stretch>
              <a:fillRect/>
            </a:stretch>
          </p:blipFill>
          <p:spPr bwMode="auto">
            <a:xfrm>
              <a:off x="2" y="3414"/>
              <a:ext cx="5614" cy="724"/>
            </a:xfrm>
            <a:prstGeom prst="rect">
              <a:avLst/>
            </a:prstGeom>
            <a:noFill/>
            <a:effectLst>
              <a:outerShdw dist="107763" dir="2700000" algn="ctr" rotWithShape="0">
                <a:srgbClr val="808080">
                  <a:alpha val="50000"/>
                </a:srgbClr>
              </a:outerShdw>
            </a:effectLst>
          </p:spPr>
        </p:pic>
      </p:grpSp>
      <p:sp>
        <p:nvSpPr>
          <p:cNvPr id="539656" name="Text Box 8"/>
          <p:cNvSpPr txBox="1">
            <a:spLocks noChangeArrowheads="1"/>
          </p:cNvSpPr>
          <p:nvPr/>
        </p:nvSpPr>
        <p:spPr bwMode="auto">
          <a:xfrm>
            <a:off x="6119813" y="6453188"/>
            <a:ext cx="2565400" cy="366712"/>
          </a:xfrm>
          <a:prstGeom prst="rect">
            <a:avLst/>
          </a:prstGeom>
          <a:noFill/>
          <a:ln w="9525">
            <a:noFill/>
            <a:miter lim="800000"/>
            <a:headEnd/>
            <a:tailEnd/>
          </a:ln>
          <a:effectLst/>
        </p:spPr>
        <p:txBody>
          <a:bodyPr wrap="none">
            <a:spAutoFit/>
          </a:bodyPr>
          <a:lstStyle/>
          <a:p>
            <a:pPr eaLnBrk="1" hangingPunct="1"/>
            <a:r>
              <a:rPr lang="en-US" sz="1800" i="1">
                <a:cs typeface="Arial" charset="0"/>
              </a:rPr>
              <a:t>Stone et al. Nature (2006)</a:t>
            </a:r>
          </a:p>
        </p:txBody>
      </p:sp>
      <p:sp>
        <p:nvSpPr>
          <p:cNvPr id="8" name="Date Placeholder 7"/>
          <p:cNvSpPr>
            <a:spLocks noGrp="1"/>
          </p:cNvSpPr>
          <p:nvPr>
            <p:ph type="dt" sz="half" idx="10"/>
          </p:nvPr>
        </p:nvSpPr>
        <p:spPr/>
        <p:txBody>
          <a:bodyPr/>
          <a:lstStyle/>
          <a:p>
            <a:r>
              <a:rPr lang="en-US" smtClean="0"/>
              <a:t>May 6, 2009</a:t>
            </a:r>
            <a:endParaRPr lang="en-US"/>
          </a:p>
        </p:txBody>
      </p:sp>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183370" y="3991591"/>
            <a:ext cx="5204850" cy="2827625"/>
          </a:xfrm>
          <a:prstGeom prst="rect">
            <a:avLst/>
          </a:prstGeom>
          <a:solidFill>
            <a:schemeClr val="bg1"/>
          </a:solidFill>
          <a:ln w="28575" cap="flat" cmpd="sng" algn="ctr">
            <a:solidFill>
              <a:srgbClr val="0000FF"/>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5578100" y="1100168"/>
            <a:ext cx="3342622" cy="5715300"/>
          </a:xfrm>
          <a:prstGeom prst="rect">
            <a:avLst/>
          </a:prstGeom>
          <a:solidFill>
            <a:schemeClr val="bg1"/>
          </a:solidFill>
          <a:ln w="28575" cap="flat" cmpd="sng" algn="ctr">
            <a:solidFill>
              <a:srgbClr val="0000FF"/>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p:txBody>
      </p:sp>
      <p:sp>
        <p:nvSpPr>
          <p:cNvPr id="20" name="Rectangle 19"/>
          <p:cNvSpPr/>
          <p:nvPr/>
        </p:nvSpPr>
        <p:spPr bwMode="auto">
          <a:xfrm>
            <a:off x="169199" y="1100168"/>
            <a:ext cx="5204850" cy="2827625"/>
          </a:xfrm>
          <a:prstGeom prst="rect">
            <a:avLst/>
          </a:prstGeom>
          <a:solidFill>
            <a:schemeClr val="bg1"/>
          </a:solidFill>
          <a:ln w="28575" cap="flat" cmpd="sng" algn="ctr">
            <a:solidFill>
              <a:srgbClr val="0000FF"/>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649218" name="Rectangle 2"/>
          <p:cNvSpPr>
            <a:spLocks noGrp="1" noChangeArrowheads="1"/>
          </p:cNvSpPr>
          <p:nvPr>
            <p:ph type="title"/>
          </p:nvPr>
        </p:nvSpPr>
        <p:spPr/>
        <p:txBody>
          <a:bodyPr/>
          <a:lstStyle/>
          <a:p>
            <a:r>
              <a:rPr lang="en-US" sz="3600" dirty="0"/>
              <a:t>Neutron Scattering from Spin-1/2 </a:t>
            </a:r>
            <a:r>
              <a:rPr lang="en-US" sz="3600" dirty="0" smtClean="0"/>
              <a:t>chains</a:t>
            </a:r>
            <a:endParaRPr lang="en-US" sz="3600" dirty="0"/>
          </a:p>
        </p:txBody>
      </p:sp>
      <p:grpSp>
        <p:nvGrpSpPr>
          <p:cNvPr id="649219" name="Group 3"/>
          <p:cNvGrpSpPr>
            <a:grpSpLocks/>
          </p:cNvGrpSpPr>
          <p:nvPr/>
        </p:nvGrpSpPr>
        <p:grpSpPr bwMode="auto">
          <a:xfrm>
            <a:off x="1878726" y="4163050"/>
            <a:ext cx="3476081" cy="2652418"/>
            <a:chOff x="127" y="510"/>
            <a:chExt cx="5150" cy="3805"/>
          </a:xfrm>
        </p:grpSpPr>
        <p:pic>
          <p:nvPicPr>
            <p:cNvPr id="649220" name="Picture 4"/>
            <p:cNvPicPr>
              <a:picLocks noChangeAspect="1" noChangeArrowheads="1"/>
            </p:cNvPicPr>
            <p:nvPr/>
          </p:nvPicPr>
          <p:blipFill>
            <a:blip r:embed="rId4"/>
            <a:srcRect l="25368" t="13077" r="21358" b="59741"/>
            <a:stretch>
              <a:fillRect/>
            </a:stretch>
          </p:blipFill>
          <p:spPr bwMode="auto">
            <a:xfrm>
              <a:off x="480" y="510"/>
              <a:ext cx="4797" cy="3168"/>
            </a:xfrm>
            <a:prstGeom prst="rect">
              <a:avLst/>
            </a:prstGeom>
            <a:noFill/>
            <a:ln w="9525">
              <a:noFill/>
              <a:miter lim="800000"/>
              <a:headEnd/>
              <a:tailEnd/>
            </a:ln>
            <a:effectLst/>
          </p:spPr>
        </p:pic>
        <p:pic>
          <p:nvPicPr>
            <p:cNvPr id="649221" name="Picture 5"/>
            <p:cNvPicPr>
              <a:picLocks noChangeAspect="1" noChangeArrowheads="1"/>
            </p:cNvPicPr>
            <p:nvPr/>
          </p:nvPicPr>
          <p:blipFill>
            <a:blip r:embed="rId4"/>
            <a:srcRect l="22224" t="63280" r="21358" b="30663"/>
            <a:stretch>
              <a:fillRect/>
            </a:stretch>
          </p:blipFill>
          <p:spPr bwMode="auto">
            <a:xfrm>
              <a:off x="194" y="3609"/>
              <a:ext cx="5080" cy="706"/>
            </a:xfrm>
            <a:prstGeom prst="rect">
              <a:avLst/>
            </a:prstGeom>
            <a:noFill/>
            <a:ln w="9525">
              <a:noFill/>
              <a:miter lim="800000"/>
              <a:headEnd/>
              <a:tailEnd/>
            </a:ln>
            <a:effectLst/>
          </p:spPr>
        </p:pic>
        <p:pic>
          <p:nvPicPr>
            <p:cNvPr id="649222" name="Picture 6"/>
            <p:cNvPicPr>
              <a:picLocks noChangeAspect="1" noChangeArrowheads="1"/>
            </p:cNvPicPr>
            <p:nvPr/>
          </p:nvPicPr>
          <p:blipFill>
            <a:blip r:embed="rId4"/>
            <a:srcRect l="22224" t="35437" r="74255" b="54044"/>
            <a:stretch>
              <a:fillRect/>
            </a:stretch>
          </p:blipFill>
          <p:spPr bwMode="auto">
            <a:xfrm>
              <a:off x="127" y="1680"/>
              <a:ext cx="317" cy="1226"/>
            </a:xfrm>
            <a:prstGeom prst="rect">
              <a:avLst/>
            </a:prstGeom>
            <a:noFill/>
            <a:ln w="9525">
              <a:noFill/>
              <a:miter lim="800000"/>
              <a:headEnd/>
              <a:tailEnd/>
            </a:ln>
            <a:effectLst/>
          </p:spPr>
        </p:pic>
      </p:grpSp>
      <p:pic>
        <p:nvPicPr>
          <p:cNvPr id="690178" name="Picture 2"/>
          <p:cNvPicPr>
            <a:picLocks noChangeAspect="1" noChangeArrowheads="1"/>
          </p:cNvPicPr>
          <p:nvPr/>
        </p:nvPicPr>
        <p:blipFill>
          <a:blip r:embed="rId5"/>
          <a:srcRect r="18568"/>
          <a:stretch>
            <a:fillRect/>
          </a:stretch>
        </p:blipFill>
        <p:spPr bwMode="auto">
          <a:xfrm>
            <a:off x="5726962" y="2430543"/>
            <a:ext cx="3007696" cy="4111008"/>
          </a:xfrm>
          <a:prstGeom prst="rect">
            <a:avLst/>
          </a:prstGeom>
          <a:noFill/>
          <a:ln w="9525">
            <a:noFill/>
            <a:miter lim="800000"/>
            <a:headEnd/>
            <a:tailEnd/>
          </a:ln>
          <a:effectLst/>
        </p:spPr>
      </p:pic>
      <p:pic>
        <p:nvPicPr>
          <p:cNvPr id="11" name="Picture 3"/>
          <p:cNvPicPr>
            <a:picLocks noChangeAspect="1" noChangeArrowheads="1"/>
          </p:cNvPicPr>
          <p:nvPr/>
        </p:nvPicPr>
        <p:blipFill>
          <a:blip r:embed="rId6"/>
          <a:srcRect l="13544" t="35912" r="66206" b="42851"/>
          <a:stretch>
            <a:fillRect/>
          </a:stretch>
        </p:blipFill>
        <p:spPr bwMode="auto">
          <a:xfrm>
            <a:off x="193608" y="4360923"/>
            <a:ext cx="1753924" cy="2201894"/>
          </a:xfrm>
          <a:prstGeom prst="rect">
            <a:avLst/>
          </a:prstGeom>
          <a:noFill/>
          <a:ln w="9525">
            <a:noFill/>
            <a:miter lim="800000"/>
            <a:headEnd/>
            <a:tailEnd/>
          </a:ln>
          <a:effectLst/>
        </p:spPr>
      </p:pic>
      <p:sp>
        <p:nvSpPr>
          <p:cNvPr id="649223" name="Text Box 7"/>
          <p:cNvSpPr txBox="1">
            <a:spLocks noChangeArrowheads="1"/>
          </p:cNvSpPr>
          <p:nvPr/>
        </p:nvSpPr>
        <p:spPr bwMode="auto">
          <a:xfrm>
            <a:off x="2877803" y="5951749"/>
            <a:ext cx="1987788" cy="307777"/>
          </a:xfrm>
          <a:prstGeom prst="rect">
            <a:avLst/>
          </a:prstGeom>
          <a:noFill/>
          <a:ln w="9525">
            <a:noFill/>
            <a:miter lim="800000"/>
            <a:headEnd/>
            <a:tailEnd/>
          </a:ln>
          <a:effectLst/>
        </p:spPr>
        <p:txBody>
          <a:bodyPr wrap="none">
            <a:spAutoFit/>
          </a:bodyPr>
          <a:lstStyle/>
          <a:p>
            <a:r>
              <a:rPr lang="en-US" sz="1400" b="1" dirty="0">
                <a:solidFill>
                  <a:schemeClr val="bg1"/>
                </a:solidFill>
              </a:rPr>
              <a:t>Stone et al., PRL (2003)</a:t>
            </a:r>
          </a:p>
        </p:txBody>
      </p:sp>
      <p:sp>
        <p:nvSpPr>
          <p:cNvPr id="13" name="TextBox 12"/>
          <p:cNvSpPr txBox="1"/>
          <p:nvPr/>
        </p:nvSpPr>
        <p:spPr>
          <a:xfrm>
            <a:off x="6273210" y="5797860"/>
            <a:ext cx="1843774" cy="307777"/>
          </a:xfrm>
          <a:prstGeom prst="rect">
            <a:avLst/>
          </a:prstGeom>
          <a:noFill/>
        </p:spPr>
        <p:txBody>
          <a:bodyPr wrap="none" rtlCol="0">
            <a:spAutoFit/>
          </a:bodyPr>
          <a:lstStyle/>
          <a:p>
            <a:r>
              <a:rPr lang="en-US" sz="1400" b="1" dirty="0" err="1" smtClean="0">
                <a:solidFill>
                  <a:schemeClr val="bg1"/>
                </a:solidFill>
              </a:rPr>
              <a:t>Zaliznyak</a:t>
            </a:r>
            <a:r>
              <a:rPr lang="en-US" sz="1400" b="1" dirty="0" smtClean="0">
                <a:solidFill>
                  <a:schemeClr val="bg1"/>
                </a:solidFill>
              </a:rPr>
              <a:t> et al (2004)</a:t>
            </a:r>
            <a:endParaRPr lang="en-US" sz="1400" b="1" dirty="0">
              <a:solidFill>
                <a:schemeClr val="bg1"/>
              </a:solidFill>
            </a:endParaRPr>
          </a:p>
        </p:txBody>
      </p:sp>
      <p:pic>
        <p:nvPicPr>
          <p:cNvPr id="690180" name="Picture 4"/>
          <p:cNvPicPr>
            <a:picLocks noChangeAspect="1" noChangeArrowheads="1"/>
          </p:cNvPicPr>
          <p:nvPr/>
        </p:nvPicPr>
        <p:blipFill>
          <a:blip r:embed="rId7"/>
          <a:srcRect/>
          <a:stretch>
            <a:fillRect/>
          </a:stretch>
        </p:blipFill>
        <p:spPr bwMode="auto">
          <a:xfrm>
            <a:off x="2248373" y="1132068"/>
            <a:ext cx="2876310" cy="2746208"/>
          </a:xfrm>
          <a:prstGeom prst="rect">
            <a:avLst/>
          </a:prstGeom>
          <a:noFill/>
          <a:ln w="9525">
            <a:noFill/>
            <a:miter lim="800000"/>
            <a:headEnd/>
            <a:tailEnd/>
          </a:ln>
          <a:effectLst/>
        </p:spPr>
      </p:pic>
      <p:pic>
        <p:nvPicPr>
          <p:cNvPr id="16" name="Picture 7" descr="D:\Broholm\talks\canada colloquium\kcuf3.tif"/>
          <p:cNvPicPr>
            <a:picLocks noChangeAspect="1" noChangeArrowheads="1"/>
          </p:cNvPicPr>
          <p:nvPr/>
        </p:nvPicPr>
        <p:blipFill>
          <a:blip r:embed="rId8"/>
          <a:srcRect/>
          <a:stretch>
            <a:fillRect/>
          </a:stretch>
        </p:blipFill>
        <p:spPr bwMode="auto">
          <a:xfrm>
            <a:off x="490927" y="1482956"/>
            <a:ext cx="1669266" cy="2256178"/>
          </a:xfrm>
          <a:prstGeom prst="rect">
            <a:avLst/>
          </a:prstGeom>
          <a:noFill/>
        </p:spPr>
      </p:pic>
      <p:sp>
        <p:nvSpPr>
          <p:cNvPr id="12" name="TextBox 11"/>
          <p:cNvSpPr txBox="1"/>
          <p:nvPr/>
        </p:nvSpPr>
        <p:spPr>
          <a:xfrm>
            <a:off x="2745004" y="1264689"/>
            <a:ext cx="2369046" cy="307777"/>
          </a:xfrm>
          <a:prstGeom prst="rect">
            <a:avLst/>
          </a:prstGeom>
          <a:noFill/>
        </p:spPr>
        <p:txBody>
          <a:bodyPr wrap="none" rtlCol="0">
            <a:spAutoFit/>
          </a:bodyPr>
          <a:lstStyle/>
          <a:p>
            <a:r>
              <a:rPr lang="en-US" sz="1400" b="1" dirty="0" smtClean="0">
                <a:solidFill>
                  <a:schemeClr val="bg1"/>
                </a:solidFill>
              </a:rPr>
              <a:t>Tenant, Lake, </a:t>
            </a:r>
            <a:r>
              <a:rPr lang="en-US" sz="1400" b="1" dirty="0" err="1" smtClean="0">
                <a:solidFill>
                  <a:schemeClr val="bg1"/>
                </a:solidFill>
              </a:rPr>
              <a:t>Nagler</a:t>
            </a:r>
            <a:r>
              <a:rPr lang="en-US" sz="1400" b="1" dirty="0" smtClean="0">
                <a:solidFill>
                  <a:schemeClr val="bg1"/>
                </a:solidFill>
              </a:rPr>
              <a:t> (2005) </a:t>
            </a:r>
            <a:endParaRPr lang="en-US" sz="1400" b="1" dirty="0">
              <a:solidFill>
                <a:schemeClr val="bg1"/>
              </a:solidFill>
            </a:endParaRPr>
          </a:p>
        </p:txBody>
      </p:sp>
      <p:pic>
        <p:nvPicPr>
          <p:cNvPr id="690182" name="Picture 6" descr="http://www.pi1.uni-stuttgart.de/research/Elektronen/Bilder/SrCuO02.gif"/>
          <p:cNvPicPr>
            <a:picLocks noChangeAspect="1" noChangeArrowheads="1"/>
          </p:cNvPicPr>
          <p:nvPr/>
        </p:nvPicPr>
        <p:blipFill>
          <a:blip r:embed="rId9"/>
          <a:srcRect r="67630"/>
          <a:stretch>
            <a:fillRect/>
          </a:stretch>
        </p:blipFill>
        <p:spPr bwMode="auto">
          <a:xfrm rot="5400000">
            <a:off x="6970762" y="769897"/>
            <a:ext cx="923038" cy="2566371"/>
          </a:xfrm>
          <a:prstGeom prst="rect">
            <a:avLst/>
          </a:prstGeom>
          <a:noFill/>
        </p:spPr>
      </p:pic>
      <p:sp>
        <p:nvSpPr>
          <p:cNvPr id="24" name="TextBox 23"/>
          <p:cNvSpPr txBox="1"/>
          <p:nvPr/>
        </p:nvSpPr>
        <p:spPr>
          <a:xfrm>
            <a:off x="222363" y="1172356"/>
            <a:ext cx="2327881" cy="400110"/>
          </a:xfrm>
          <a:prstGeom prst="rect">
            <a:avLst/>
          </a:prstGeom>
          <a:noFill/>
        </p:spPr>
        <p:txBody>
          <a:bodyPr wrap="none" rtlCol="0">
            <a:spAutoFit/>
          </a:bodyPr>
          <a:lstStyle/>
          <a:p>
            <a:r>
              <a:rPr lang="en-US" dirty="0" smtClean="0">
                <a:latin typeface="Comic Sans MS" pitchFamily="66" charset="0"/>
              </a:rPr>
              <a:t>KCuF</a:t>
            </a:r>
            <a:r>
              <a:rPr lang="en-US" baseline="-25000" dirty="0" smtClean="0">
                <a:latin typeface="Comic Sans MS" pitchFamily="66" charset="0"/>
              </a:rPr>
              <a:t>3</a:t>
            </a:r>
            <a:r>
              <a:rPr lang="en-US" dirty="0" smtClean="0">
                <a:latin typeface="Comic Sans MS" pitchFamily="66" charset="0"/>
              </a:rPr>
              <a:t>: orb. order</a:t>
            </a:r>
            <a:endParaRPr lang="en-US" baseline="-25000" dirty="0">
              <a:latin typeface="Comic Sans MS" pitchFamily="66" charset="0"/>
            </a:endParaRPr>
          </a:p>
        </p:txBody>
      </p:sp>
      <p:sp>
        <p:nvSpPr>
          <p:cNvPr id="25" name="TextBox 24"/>
          <p:cNvSpPr txBox="1"/>
          <p:nvPr/>
        </p:nvSpPr>
        <p:spPr>
          <a:xfrm>
            <a:off x="290786" y="3991591"/>
            <a:ext cx="1914307" cy="369332"/>
          </a:xfrm>
          <a:prstGeom prst="rect">
            <a:avLst/>
          </a:prstGeom>
          <a:noFill/>
        </p:spPr>
        <p:txBody>
          <a:bodyPr wrap="none" rtlCol="0">
            <a:spAutoFit/>
          </a:bodyPr>
          <a:lstStyle/>
          <a:p>
            <a:r>
              <a:rPr lang="en-US" sz="1800" dirty="0" err="1" smtClean="0">
                <a:latin typeface="Comic Sans MS" pitchFamily="66" charset="0"/>
              </a:rPr>
              <a:t>CuPzN</a:t>
            </a:r>
            <a:r>
              <a:rPr lang="en-US" sz="1800" dirty="0" smtClean="0">
                <a:latin typeface="Comic Sans MS" pitchFamily="66" charset="0"/>
              </a:rPr>
              <a:t>: </a:t>
            </a:r>
            <a:r>
              <a:rPr lang="en-US" sz="1800" dirty="0" err="1" smtClean="0">
                <a:latin typeface="Comic Sans MS" pitchFamily="66" charset="0"/>
              </a:rPr>
              <a:t>Pyrazine</a:t>
            </a:r>
            <a:endParaRPr lang="en-US" sz="1800" dirty="0">
              <a:latin typeface="Comic Sans MS" pitchFamily="66" charset="0"/>
            </a:endParaRPr>
          </a:p>
        </p:txBody>
      </p:sp>
      <p:sp>
        <p:nvSpPr>
          <p:cNvPr id="27" name="TextBox 26"/>
          <p:cNvSpPr txBox="1"/>
          <p:nvPr/>
        </p:nvSpPr>
        <p:spPr>
          <a:xfrm>
            <a:off x="6149095" y="1172356"/>
            <a:ext cx="2513830" cy="400110"/>
          </a:xfrm>
          <a:prstGeom prst="rect">
            <a:avLst/>
          </a:prstGeom>
          <a:noFill/>
        </p:spPr>
        <p:txBody>
          <a:bodyPr wrap="none" rtlCol="0">
            <a:spAutoFit/>
          </a:bodyPr>
          <a:lstStyle/>
          <a:p>
            <a:r>
              <a:rPr lang="en-US" dirty="0" smtClean="0">
                <a:latin typeface="Comic Sans MS" pitchFamily="66" charset="0"/>
              </a:rPr>
              <a:t>SrCuO2: orb. order</a:t>
            </a:r>
            <a:endParaRPr lang="en-US" baseline="-25000" dirty="0">
              <a:latin typeface="Comic Sans MS" pitchFamily="66" charset="0"/>
            </a:endParaRPr>
          </a:p>
        </p:txBody>
      </p:sp>
      <p:pic>
        <p:nvPicPr>
          <p:cNvPr id="28" name="Picture 2"/>
          <p:cNvPicPr>
            <a:picLocks noChangeAspect="1" noChangeArrowheads="1"/>
          </p:cNvPicPr>
          <p:nvPr/>
        </p:nvPicPr>
        <p:blipFill>
          <a:blip r:embed="rId10"/>
          <a:srcRect l="15885" t="18931" r="16121" b="12131"/>
          <a:stretch>
            <a:fillRect/>
          </a:stretch>
        </p:blipFill>
        <p:spPr bwMode="auto">
          <a:xfrm>
            <a:off x="2160192" y="4163050"/>
            <a:ext cx="3192589" cy="2652418"/>
          </a:xfrm>
          <a:prstGeom prst="rect">
            <a:avLst/>
          </a:prstGeom>
          <a:noFill/>
          <a:ln w="9525">
            <a:noFill/>
            <a:miter lim="800000"/>
            <a:headEnd/>
            <a:tailEnd/>
          </a:ln>
          <a:effectLst/>
        </p:spPr>
      </p:pic>
      <p:sp>
        <p:nvSpPr>
          <p:cNvPr id="31" name="Rectangle 30"/>
          <p:cNvSpPr/>
          <p:nvPr/>
        </p:nvSpPr>
        <p:spPr bwMode="auto">
          <a:xfrm>
            <a:off x="3588445" y="6541551"/>
            <a:ext cx="590366" cy="2526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aphicFrame>
        <p:nvGraphicFramePr>
          <p:cNvPr id="30" name="Object 29"/>
          <p:cNvGraphicFramePr>
            <a:graphicFrameLocks noChangeAspect="1"/>
          </p:cNvGraphicFramePr>
          <p:nvPr/>
        </p:nvGraphicFramePr>
        <p:xfrm>
          <a:off x="3588445" y="6499019"/>
          <a:ext cx="590366" cy="295183"/>
        </p:xfrm>
        <a:graphic>
          <a:graphicData uri="http://schemas.openxmlformats.org/presentationml/2006/ole">
            <p:oleObj spid="_x0000_s690183" name="Equation" r:id="rId11" imgW="406080" imgH="203040" progId="Equation.DSMT4">
              <p:embed/>
            </p:oleObj>
          </a:graphicData>
        </a:graphic>
      </p:graphicFrame>
    </p:spTree>
  </p:cSld>
  <p:clrMapOvr>
    <a:masterClrMapping/>
  </p:clrMapOvr>
  <p:transition spd="med" advTm="8185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Spinons</a:t>
            </a:r>
            <a:r>
              <a:rPr lang="en-US" dirty="0" smtClean="0"/>
              <a:t> on MACS</a:t>
            </a:r>
            <a:endParaRPr lang="en-US" dirty="0"/>
          </a:p>
        </p:txBody>
      </p:sp>
      <p:sp>
        <p:nvSpPr>
          <p:cNvPr id="3" name="Date Placeholder 2"/>
          <p:cNvSpPr>
            <a:spLocks noGrp="1"/>
          </p:cNvSpPr>
          <p:nvPr>
            <p:ph type="dt" sz="half" idx="10"/>
          </p:nvPr>
        </p:nvSpPr>
        <p:spPr>
          <a:xfrm>
            <a:off x="0" y="6432699"/>
            <a:ext cx="1905000" cy="457200"/>
          </a:xfrm>
        </p:spPr>
        <p:txBody>
          <a:bodyPr/>
          <a:lstStyle/>
          <a:p>
            <a:r>
              <a:rPr lang="en-US" smtClean="0"/>
              <a:t>May 6, 2009</a:t>
            </a:r>
            <a:endParaRPr lang="en-US"/>
          </a:p>
        </p:txBody>
      </p:sp>
      <p:pic>
        <p:nvPicPr>
          <p:cNvPr id="730115" name="Picture 3" descr="C:\Documents and Settings\collin\My Documents\MACS\images\April 2009 completed\April2009_ 074.JPG"/>
          <p:cNvPicPr>
            <a:picLocks noChangeAspect="1" noChangeArrowheads="1"/>
          </p:cNvPicPr>
          <p:nvPr/>
        </p:nvPicPr>
        <p:blipFill>
          <a:blip r:embed="rId3" cstate="print"/>
          <a:srcRect/>
          <a:stretch>
            <a:fillRect/>
          </a:stretch>
        </p:blipFill>
        <p:spPr bwMode="auto">
          <a:xfrm>
            <a:off x="63794" y="3859619"/>
            <a:ext cx="3955309" cy="2966482"/>
          </a:xfrm>
          <a:prstGeom prst="rect">
            <a:avLst/>
          </a:prstGeom>
          <a:noFill/>
        </p:spPr>
      </p:pic>
      <p:pic>
        <p:nvPicPr>
          <p:cNvPr id="6" name="Picture 3"/>
          <p:cNvPicPr>
            <a:picLocks noChangeAspect="1" noChangeArrowheads="1"/>
          </p:cNvPicPr>
          <p:nvPr/>
        </p:nvPicPr>
        <p:blipFill>
          <a:blip r:embed="rId4" cstate="print"/>
          <a:srcRect l="9647" t="10818" r="7629" b="4408"/>
          <a:stretch>
            <a:fillRect/>
          </a:stretch>
        </p:blipFill>
        <p:spPr bwMode="auto">
          <a:xfrm>
            <a:off x="83337" y="1414139"/>
            <a:ext cx="1651535" cy="2396424"/>
          </a:xfrm>
          <a:prstGeom prst="rect">
            <a:avLst/>
          </a:prstGeom>
          <a:noFill/>
          <a:ln w="9525">
            <a:noFill/>
            <a:miter lim="800000"/>
            <a:headEnd/>
            <a:tailEnd/>
          </a:ln>
          <a:effectLst/>
        </p:spPr>
      </p:pic>
      <p:pic>
        <p:nvPicPr>
          <p:cNvPr id="7" name="Picture 6" descr="IMG_0016.jpg"/>
          <p:cNvPicPr>
            <a:picLocks noChangeAspect="1"/>
          </p:cNvPicPr>
          <p:nvPr/>
        </p:nvPicPr>
        <p:blipFill>
          <a:blip r:embed="rId5" cstate="print"/>
          <a:srcRect r="37307" b="8062"/>
          <a:stretch>
            <a:fillRect/>
          </a:stretch>
        </p:blipFill>
        <p:spPr>
          <a:xfrm>
            <a:off x="1809302" y="1392873"/>
            <a:ext cx="2188535" cy="2407057"/>
          </a:xfrm>
          <a:prstGeom prst="rect">
            <a:avLst/>
          </a:prstGeom>
        </p:spPr>
      </p:pic>
      <p:sp>
        <p:nvSpPr>
          <p:cNvPr id="8" name="TextBox 7"/>
          <p:cNvSpPr txBox="1"/>
          <p:nvPr/>
        </p:nvSpPr>
        <p:spPr>
          <a:xfrm>
            <a:off x="93970" y="6425991"/>
            <a:ext cx="2055371" cy="400110"/>
          </a:xfrm>
          <a:prstGeom prst="rect">
            <a:avLst/>
          </a:prstGeom>
          <a:noFill/>
        </p:spPr>
        <p:txBody>
          <a:bodyPr wrap="none" rtlCol="0">
            <a:spAutoFit/>
          </a:bodyPr>
          <a:lstStyle/>
          <a:p>
            <a:r>
              <a:rPr lang="en-US" dirty="0" smtClean="0">
                <a:solidFill>
                  <a:schemeClr val="bg1"/>
                </a:solidFill>
                <a:latin typeface="Comic Sans MS" pitchFamily="66" charset="0"/>
              </a:rPr>
              <a:t>MACS @ NCNR</a:t>
            </a:r>
            <a:endParaRPr lang="en-US" dirty="0">
              <a:solidFill>
                <a:schemeClr val="bg1"/>
              </a:solidFill>
              <a:latin typeface="Comic Sans MS" pitchFamily="66" charset="0"/>
            </a:endParaRPr>
          </a:p>
        </p:txBody>
      </p:sp>
      <p:sp>
        <p:nvSpPr>
          <p:cNvPr id="9" name="TextBox 8"/>
          <p:cNvSpPr txBox="1"/>
          <p:nvPr/>
        </p:nvSpPr>
        <p:spPr>
          <a:xfrm>
            <a:off x="-12876" y="1014029"/>
            <a:ext cx="4177747" cy="369332"/>
          </a:xfrm>
          <a:prstGeom prst="rect">
            <a:avLst/>
          </a:prstGeom>
          <a:noFill/>
        </p:spPr>
        <p:txBody>
          <a:bodyPr wrap="none" rtlCol="0">
            <a:spAutoFit/>
          </a:bodyPr>
          <a:lstStyle/>
          <a:p>
            <a:r>
              <a:rPr lang="en-US" sz="1800" dirty="0" smtClean="0">
                <a:latin typeface="Comic Sans MS" pitchFamily="66" charset="0"/>
              </a:rPr>
              <a:t>Large </a:t>
            </a:r>
            <a:r>
              <a:rPr lang="en-US" sz="1800" dirty="0" err="1" smtClean="0">
                <a:latin typeface="Comic Sans MS" pitchFamily="66" charset="0"/>
              </a:rPr>
              <a:t>monochromator</a:t>
            </a:r>
            <a:r>
              <a:rPr lang="en-US" sz="1800" dirty="0" smtClean="0">
                <a:latin typeface="Comic Sans MS" pitchFamily="66" charset="0"/>
              </a:rPr>
              <a:t> &amp; 20 analyzers</a:t>
            </a:r>
            <a:endParaRPr lang="en-US" sz="1800" dirty="0">
              <a:latin typeface="Comic Sans MS" pitchFamily="66" charset="0"/>
            </a:endParaRPr>
          </a:p>
        </p:txBody>
      </p:sp>
      <p:sp>
        <p:nvSpPr>
          <p:cNvPr id="10" name="TextBox 9"/>
          <p:cNvSpPr txBox="1"/>
          <p:nvPr/>
        </p:nvSpPr>
        <p:spPr>
          <a:xfrm>
            <a:off x="4859093" y="1272302"/>
            <a:ext cx="4036682" cy="400110"/>
          </a:xfrm>
          <a:prstGeom prst="rect">
            <a:avLst/>
          </a:prstGeom>
          <a:noFill/>
        </p:spPr>
        <p:txBody>
          <a:bodyPr wrap="none" rtlCol="0">
            <a:spAutoFit/>
          </a:bodyPr>
          <a:lstStyle/>
          <a:p>
            <a:r>
              <a:rPr lang="en-US" dirty="0" smtClean="0">
                <a:latin typeface="Comic Sans MS" pitchFamily="66" charset="0"/>
              </a:rPr>
              <a:t>Total of 2.7 hours counting time</a:t>
            </a:r>
            <a:endParaRPr lang="en-US" dirty="0">
              <a:latin typeface="Comic Sans MS" pitchFamily="66" charset="0"/>
            </a:endParaRPr>
          </a:p>
        </p:txBody>
      </p:sp>
      <p:pic>
        <p:nvPicPr>
          <p:cNvPr id="730116" name="Picture 4"/>
          <p:cNvPicPr>
            <a:picLocks noChangeAspect="1" noChangeArrowheads="1"/>
          </p:cNvPicPr>
          <p:nvPr/>
        </p:nvPicPr>
        <p:blipFill>
          <a:blip r:embed="rId6"/>
          <a:srcRect l="12016" t="17953" r="15879" b="15162"/>
          <a:stretch>
            <a:fillRect/>
          </a:stretch>
        </p:blipFill>
        <p:spPr bwMode="auto">
          <a:xfrm>
            <a:off x="4239302" y="3567214"/>
            <a:ext cx="4604652" cy="3302239"/>
          </a:xfrm>
          <a:prstGeom prst="rect">
            <a:avLst/>
          </a:prstGeom>
          <a:noFill/>
          <a:ln w="9525">
            <a:noFill/>
            <a:miter lim="800000"/>
            <a:headEnd/>
            <a:tailEnd/>
          </a:ln>
          <a:effectLst/>
        </p:spPr>
      </p:pic>
      <p:pic>
        <p:nvPicPr>
          <p:cNvPr id="730117" name="Picture 5"/>
          <p:cNvPicPr>
            <a:picLocks noChangeAspect="1" noChangeArrowheads="1"/>
          </p:cNvPicPr>
          <p:nvPr/>
        </p:nvPicPr>
        <p:blipFill>
          <a:blip r:embed="rId7"/>
          <a:srcRect l="11948" t="22188" r="16121" b="24054"/>
          <a:stretch>
            <a:fillRect/>
          </a:stretch>
        </p:blipFill>
        <p:spPr bwMode="auto">
          <a:xfrm>
            <a:off x="4249474" y="1141231"/>
            <a:ext cx="4585145" cy="2649276"/>
          </a:xfrm>
          <a:prstGeom prst="rect">
            <a:avLst/>
          </a:prstGeom>
          <a:noFill/>
          <a:ln w="9525">
            <a:noFill/>
            <a:miter lim="800000"/>
            <a:headEnd/>
            <a:tailEnd/>
          </a:ln>
          <a:effectLst/>
        </p:spPr>
      </p:pic>
      <p:sp>
        <p:nvSpPr>
          <p:cNvPr id="14" name="TextBox 13"/>
          <p:cNvSpPr txBox="1"/>
          <p:nvPr/>
        </p:nvSpPr>
        <p:spPr>
          <a:xfrm>
            <a:off x="5114260" y="1301959"/>
            <a:ext cx="971741" cy="369332"/>
          </a:xfrm>
          <a:prstGeom prst="rect">
            <a:avLst/>
          </a:prstGeom>
          <a:noFill/>
        </p:spPr>
        <p:txBody>
          <a:bodyPr wrap="none" rtlCol="0">
            <a:spAutoFit/>
          </a:bodyPr>
          <a:lstStyle/>
          <a:p>
            <a:r>
              <a:rPr lang="en-US" sz="1800" dirty="0" smtClean="0">
                <a:solidFill>
                  <a:schemeClr val="bg1"/>
                </a:solidFill>
                <a:latin typeface="Comic Sans MS" pitchFamily="66" charset="0"/>
              </a:rPr>
              <a:t>T=1.6 K</a:t>
            </a:r>
            <a:endParaRPr lang="en-US" sz="1800" dirty="0">
              <a:solidFill>
                <a:schemeClr val="bg1"/>
              </a:solidFill>
              <a:latin typeface="Comic Sans MS" pitchFamily="66" charset="0"/>
            </a:endParaRPr>
          </a:p>
        </p:txBody>
      </p:sp>
      <p:sp>
        <p:nvSpPr>
          <p:cNvPr id="15" name="TextBox 14"/>
          <p:cNvSpPr txBox="1"/>
          <p:nvPr/>
        </p:nvSpPr>
        <p:spPr>
          <a:xfrm>
            <a:off x="5114260" y="3944683"/>
            <a:ext cx="809837" cy="369332"/>
          </a:xfrm>
          <a:prstGeom prst="rect">
            <a:avLst/>
          </a:prstGeom>
          <a:noFill/>
        </p:spPr>
        <p:txBody>
          <a:bodyPr wrap="none" rtlCol="0">
            <a:spAutoFit/>
          </a:bodyPr>
          <a:lstStyle/>
          <a:p>
            <a:r>
              <a:rPr lang="en-US" sz="1800" dirty="0" smtClean="0">
                <a:solidFill>
                  <a:schemeClr val="bg1"/>
                </a:solidFill>
                <a:latin typeface="Comic Sans MS" pitchFamily="66" charset="0"/>
              </a:rPr>
              <a:t>T=5 K</a:t>
            </a:r>
            <a:endParaRPr lang="en-US" sz="1800" dirty="0">
              <a:solidFill>
                <a:schemeClr val="bg1"/>
              </a:solidFill>
              <a:latin typeface="Comic Sans MS" pitchFamily="66" charset="0"/>
            </a:endParaRPr>
          </a:p>
        </p:txBody>
      </p:sp>
      <p:sp>
        <p:nvSpPr>
          <p:cNvPr id="16" name="TextBox 15"/>
          <p:cNvSpPr txBox="1"/>
          <p:nvPr/>
        </p:nvSpPr>
        <p:spPr>
          <a:xfrm>
            <a:off x="4816561" y="5681707"/>
            <a:ext cx="1138453" cy="707886"/>
          </a:xfrm>
          <a:prstGeom prst="rect">
            <a:avLst/>
          </a:prstGeom>
          <a:noFill/>
        </p:spPr>
        <p:txBody>
          <a:bodyPr wrap="none" rtlCol="0">
            <a:spAutoFit/>
          </a:bodyPr>
          <a:lstStyle/>
          <a:p>
            <a:r>
              <a:rPr lang="en-US" dirty="0" smtClean="0"/>
              <a:t>3.5 hrs</a:t>
            </a:r>
          </a:p>
          <a:p>
            <a:r>
              <a:rPr lang="en-US" dirty="0" smtClean="0"/>
              <a:t>Counting</a:t>
            </a:r>
            <a:endParaRPr lang="en-US" dirty="0"/>
          </a:p>
        </p:txBody>
      </p:sp>
      <p:sp>
        <p:nvSpPr>
          <p:cNvPr id="18" name="TextBox 17"/>
          <p:cNvSpPr txBox="1"/>
          <p:nvPr/>
        </p:nvSpPr>
        <p:spPr>
          <a:xfrm>
            <a:off x="4859093" y="3029456"/>
            <a:ext cx="1138453" cy="707886"/>
          </a:xfrm>
          <a:prstGeom prst="rect">
            <a:avLst/>
          </a:prstGeom>
          <a:noFill/>
        </p:spPr>
        <p:txBody>
          <a:bodyPr wrap="none" rtlCol="0">
            <a:spAutoFit/>
          </a:bodyPr>
          <a:lstStyle/>
          <a:p>
            <a:r>
              <a:rPr lang="en-US" dirty="0" smtClean="0"/>
              <a:t>3.5 hrs</a:t>
            </a:r>
          </a:p>
          <a:p>
            <a:r>
              <a:rPr lang="en-US" dirty="0" smtClean="0"/>
              <a:t>Counting</a:t>
            </a:r>
            <a:endParaRPr lang="en-US" dirty="0"/>
          </a:p>
        </p:txBody>
      </p:sp>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en-US"/>
              <a:t>Disintegration of a spin flip</a:t>
            </a:r>
          </a:p>
        </p:txBody>
      </p:sp>
      <p:sp>
        <p:nvSpPr>
          <p:cNvPr id="651267" name="AutoShape 3"/>
          <p:cNvSpPr>
            <a:spLocks noChangeAspect="1" noChangeArrowheads="1"/>
          </p:cNvSpPr>
          <p:nvPr/>
        </p:nvSpPr>
        <p:spPr bwMode="auto">
          <a:xfrm>
            <a:off x="152400" y="1143000"/>
            <a:ext cx="5486400" cy="4648200"/>
          </a:xfrm>
          <a:prstGeom prst="rect">
            <a:avLst/>
          </a:prstGeom>
          <a:noFill/>
          <a:ln w="9525">
            <a:noFill/>
            <a:miter lim="800000"/>
            <a:headEnd/>
            <a:tailEnd/>
          </a:ln>
        </p:spPr>
        <p:txBody>
          <a:bodyPr/>
          <a:lstStyle/>
          <a:p>
            <a:endParaRPr lang="en-US"/>
          </a:p>
        </p:txBody>
      </p:sp>
      <p:grpSp>
        <p:nvGrpSpPr>
          <p:cNvPr id="651268" name="Group 4"/>
          <p:cNvGrpSpPr>
            <a:grpSpLocks/>
          </p:cNvGrpSpPr>
          <p:nvPr/>
        </p:nvGrpSpPr>
        <p:grpSpPr bwMode="auto">
          <a:xfrm>
            <a:off x="871538" y="1143000"/>
            <a:ext cx="7615237" cy="5095875"/>
            <a:chOff x="363" y="816"/>
            <a:chExt cx="3189" cy="2190"/>
          </a:xfrm>
        </p:grpSpPr>
        <p:sp>
          <p:nvSpPr>
            <p:cNvPr id="651269" name="Line 5"/>
            <p:cNvSpPr>
              <a:spLocks noChangeShapeType="1"/>
            </p:cNvSpPr>
            <p:nvPr/>
          </p:nvSpPr>
          <p:spPr bwMode="auto">
            <a:xfrm flipV="1">
              <a:off x="556" y="924"/>
              <a:ext cx="0" cy="350"/>
            </a:xfrm>
            <a:prstGeom prst="line">
              <a:avLst/>
            </a:prstGeom>
            <a:noFill/>
            <a:ln w="28575">
              <a:solidFill>
                <a:srgbClr val="0033CC"/>
              </a:solidFill>
              <a:round/>
              <a:headEnd/>
              <a:tailEnd type="triangle" w="med" len="med"/>
            </a:ln>
          </p:spPr>
          <p:txBody>
            <a:bodyPr/>
            <a:lstStyle/>
            <a:p>
              <a:endParaRPr lang="en-US"/>
            </a:p>
          </p:txBody>
        </p:sp>
        <p:sp>
          <p:nvSpPr>
            <p:cNvPr id="651270" name="Line 6"/>
            <p:cNvSpPr>
              <a:spLocks noChangeShapeType="1"/>
            </p:cNvSpPr>
            <p:nvPr/>
          </p:nvSpPr>
          <p:spPr bwMode="auto">
            <a:xfrm flipV="1">
              <a:off x="754" y="924"/>
              <a:ext cx="0" cy="350"/>
            </a:xfrm>
            <a:prstGeom prst="line">
              <a:avLst/>
            </a:prstGeom>
            <a:noFill/>
            <a:ln w="28575">
              <a:solidFill>
                <a:srgbClr val="0033CC"/>
              </a:solidFill>
              <a:round/>
              <a:headEnd/>
              <a:tailEnd type="triangle" w="med" len="med"/>
            </a:ln>
          </p:spPr>
          <p:txBody>
            <a:bodyPr/>
            <a:lstStyle/>
            <a:p>
              <a:endParaRPr lang="en-US"/>
            </a:p>
          </p:txBody>
        </p:sp>
        <p:sp>
          <p:nvSpPr>
            <p:cNvPr id="651271" name="Line 7"/>
            <p:cNvSpPr>
              <a:spLocks noChangeShapeType="1"/>
            </p:cNvSpPr>
            <p:nvPr/>
          </p:nvSpPr>
          <p:spPr bwMode="auto">
            <a:xfrm flipV="1">
              <a:off x="956" y="924"/>
              <a:ext cx="0" cy="350"/>
            </a:xfrm>
            <a:prstGeom prst="line">
              <a:avLst/>
            </a:prstGeom>
            <a:noFill/>
            <a:ln w="28575">
              <a:solidFill>
                <a:srgbClr val="0033CC"/>
              </a:solidFill>
              <a:round/>
              <a:headEnd/>
              <a:tailEnd type="triangle" w="med" len="med"/>
            </a:ln>
          </p:spPr>
          <p:txBody>
            <a:bodyPr/>
            <a:lstStyle/>
            <a:p>
              <a:endParaRPr lang="en-US"/>
            </a:p>
          </p:txBody>
        </p:sp>
        <p:sp>
          <p:nvSpPr>
            <p:cNvPr id="651272" name="Line 8"/>
            <p:cNvSpPr>
              <a:spLocks noChangeShapeType="1"/>
            </p:cNvSpPr>
            <p:nvPr/>
          </p:nvSpPr>
          <p:spPr bwMode="auto">
            <a:xfrm flipV="1">
              <a:off x="1154" y="924"/>
              <a:ext cx="0" cy="350"/>
            </a:xfrm>
            <a:prstGeom prst="line">
              <a:avLst/>
            </a:prstGeom>
            <a:noFill/>
            <a:ln w="28575">
              <a:solidFill>
                <a:srgbClr val="0033CC"/>
              </a:solidFill>
              <a:round/>
              <a:headEnd/>
              <a:tailEnd type="triangle" w="med" len="med"/>
            </a:ln>
          </p:spPr>
          <p:txBody>
            <a:bodyPr/>
            <a:lstStyle/>
            <a:p>
              <a:endParaRPr lang="en-US"/>
            </a:p>
          </p:txBody>
        </p:sp>
        <p:sp>
          <p:nvSpPr>
            <p:cNvPr id="651273" name="Line 9"/>
            <p:cNvSpPr>
              <a:spLocks noChangeShapeType="1"/>
            </p:cNvSpPr>
            <p:nvPr/>
          </p:nvSpPr>
          <p:spPr bwMode="auto">
            <a:xfrm flipV="1">
              <a:off x="1352" y="924"/>
              <a:ext cx="0" cy="350"/>
            </a:xfrm>
            <a:prstGeom prst="line">
              <a:avLst/>
            </a:prstGeom>
            <a:noFill/>
            <a:ln w="28575">
              <a:solidFill>
                <a:srgbClr val="0033CC"/>
              </a:solidFill>
              <a:round/>
              <a:headEnd/>
              <a:tailEnd type="triangle" w="med" len="med"/>
            </a:ln>
          </p:spPr>
          <p:txBody>
            <a:bodyPr/>
            <a:lstStyle/>
            <a:p>
              <a:endParaRPr lang="en-US"/>
            </a:p>
          </p:txBody>
        </p:sp>
        <p:sp>
          <p:nvSpPr>
            <p:cNvPr id="651274" name="Line 10"/>
            <p:cNvSpPr>
              <a:spLocks noChangeShapeType="1"/>
            </p:cNvSpPr>
            <p:nvPr/>
          </p:nvSpPr>
          <p:spPr bwMode="auto">
            <a:xfrm flipV="1">
              <a:off x="1549" y="924"/>
              <a:ext cx="0" cy="350"/>
            </a:xfrm>
            <a:prstGeom prst="line">
              <a:avLst/>
            </a:prstGeom>
            <a:noFill/>
            <a:ln w="28575">
              <a:solidFill>
                <a:srgbClr val="0033CC"/>
              </a:solidFill>
              <a:round/>
              <a:headEnd/>
              <a:tailEnd type="triangle" w="med" len="med"/>
            </a:ln>
          </p:spPr>
          <p:txBody>
            <a:bodyPr/>
            <a:lstStyle/>
            <a:p>
              <a:endParaRPr lang="en-US"/>
            </a:p>
          </p:txBody>
        </p:sp>
        <p:sp>
          <p:nvSpPr>
            <p:cNvPr id="651275" name="Line 11"/>
            <p:cNvSpPr>
              <a:spLocks noChangeShapeType="1"/>
            </p:cNvSpPr>
            <p:nvPr/>
          </p:nvSpPr>
          <p:spPr bwMode="auto">
            <a:xfrm flipV="1">
              <a:off x="1752" y="924"/>
              <a:ext cx="0" cy="350"/>
            </a:xfrm>
            <a:prstGeom prst="line">
              <a:avLst/>
            </a:prstGeom>
            <a:noFill/>
            <a:ln w="28575">
              <a:solidFill>
                <a:srgbClr val="0033CC"/>
              </a:solidFill>
              <a:round/>
              <a:headEnd/>
              <a:tailEnd type="triangle" w="med" len="med"/>
            </a:ln>
          </p:spPr>
          <p:txBody>
            <a:bodyPr/>
            <a:lstStyle/>
            <a:p>
              <a:endParaRPr lang="en-US"/>
            </a:p>
          </p:txBody>
        </p:sp>
        <p:sp>
          <p:nvSpPr>
            <p:cNvPr id="651276" name="Line 12"/>
            <p:cNvSpPr>
              <a:spLocks noChangeShapeType="1"/>
            </p:cNvSpPr>
            <p:nvPr/>
          </p:nvSpPr>
          <p:spPr bwMode="auto">
            <a:xfrm flipV="1">
              <a:off x="1949" y="924"/>
              <a:ext cx="0" cy="350"/>
            </a:xfrm>
            <a:prstGeom prst="line">
              <a:avLst/>
            </a:prstGeom>
            <a:noFill/>
            <a:ln w="28575">
              <a:solidFill>
                <a:srgbClr val="0033CC"/>
              </a:solidFill>
              <a:round/>
              <a:headEnd/>
              <a:tailEnd type="triangle" w="med" len="med"/>
            </a:ln>
          </p:spPr>
          <p:txBody>
            <a:bodyPr/>
            <a:lstStyle/>
            <a:p>
              <a:endParaRPr lang="en-US"/>
            </a:p>
          </p:txBody>
        </p:sp>
        <p:sp>
          <p:nvSpPr>
            <p:cNvPr id="651277" name="Line 13"/>
            <p:cNvSpPr>
              <a:spLocks noChangeShapeType="1"/>
            </p:cNvSpPr>
            <p:nvPr/>
          </p:nvSpPr>
          <p:spPr bwMode="auto">
            <a:xfrm flipV="1">
              <a:off x="2152" y="924"/>
              <a:ext cx="0" cy="350"/>
            </a:xfrm>
            <a:prstGeom prst="line">
              <a:avLst/>
            </a:prstGeom>
            <a:noFill/>
            <a:ln w="28575">
              <a:solidFill>
                <a:srgbClr val="0033CC"/>
              </a:solidFill>
              <a:round/>
              <a:headEnd/>
              <a:tailEnd type="triangle" w="med" len="med"/>
            </a:ln>
          </p:spPr>
          <p:txBody>
            <a:bodyPr/>
            <a:lstStyle/>
            <a:p>
              <a:endParaRPr lang="en-US"/>
            </a:p>
          </p:txBody>
        </p:sp>
        <p:sp>
          <p:nvSpPr>
            <p:cNvPr id="651278" name="Line 14"/>
            <p:cNvSpPr>
              <a:spLocks noChangeShapeType="1"/>
            </p:cNvSpPr>
            <p:nvPr/>
          </p:nvSpPr>
          <p:spPr bwMode="auto">
            <a:xfrm flipV="1">
              <a:off x="2349" y="924"/>
              <a:ext cx="0" cy="350"/>
            </a:xfrm>
            <a:prstGeom prst="line">
              <a:avLst/>
            </a:prstGeom>
            <a:noFill/>
            <a:ln w="28575">
              <a:solidFill>
                <a:srgbClr val="0033CC"/>
              </a:solidFill>
              <a:round/>
              <a:headEnd/>
              <a:tailEnd type="triangle" w="med" len="med"/>
            </a:ln>
          </p:spPr>
          <p:txBody>
            <a:bodyPr/>
            <a:lstStyle/>
            <a:p>
              <a:endParaRPr lang="en-US"/>
            </a:p>
          </p:txBody>
        </p:sp>
        <p:sp>
          <p:nvSpPr>
            <p:cNvPr id="651279" name="Line 15"/>
            <p:cNvSpPr>
              <a:spLocks noChangeShapeType="1"/>
            </p:cNvSpPr>
            <p:nvPr/>
          </p:nvSpPr>
          <p:spPr bwMode="auto">
            <a:xfrm flipV="1">
              <a:off x="2552" y="924"/>
              <a:ext cx="0" cy="350"/>
            </a:xfrm>
            <a:prstGeom prst="line">
              <a:avLst/>
            </a:prstGeom>
            <a:noFill/>
            <a:ln w="28575">
              <a:solidFill>
                <a:srgbClr val="0033CC"/>
              </a:solidFill>
              <a:round/>
              <a:headEnd/>
              <a:tailEnd type="triangle" w="med" len="med"/>
            </a:ln>
          </p:spPr>
          <p:txBody>
            <a:bodyPr/>
            <a:lstStyle/>
            <a:p>
              <a:endParaRPr lang="en-US"/>
            </a:p>
          </p:txBody>
        </p:sp>
        <p:sp>
          <p:nvSpPr>
            <p:cNvPr id="651280" name="Line 16"/>
            <p:cNvSpPr>
              <a:spLocks noChangeShapeType="1"/>
            </p:cNvSpPr>
            <p:nvPr/>
          </p:nvSpPr>
          <p:spPr bwMode="auto">
            <a:xfrm flipV="1">
              <a:off x="2749" y="924"/>
              <a:ext cx="0" cy="350"/>
            </a:xfrm>
            <a:prstGeom prst="line">
              <a:avLst/>
            </a:prstGeom>
            <a:noFill/>
            <a:ln w="28575">
              <a:solidFill>
                <a:srgbClr val="0033CC"/>
              </a:solidFill>
              <a:round/>
              <a:headEnd/>
              <a:tailEnd type="triangle" w="med" len="med"/>
            </a:ln>
          </p:spPr>
          <p:txBody>
            <a:bodyPr/>
            <a:lstStyle/>
            <a:p>
              <a:endParaRPr lang="en-US"/>
            </a:p>
          </p:txBody>
        </p:sp>
        <p:sp>
          <p:nvSpPr>
            <p:cNvPr id="651281" name="Line 17"/>
            <p:cNvSpPr>
              <a:spLocks noChangeShapeType="1"/>
            </p:cNvSpPr>
            <p:nvPr/>
          </p:nvSpPr>
          <p:spPr bwMode="auto">
            <a:xfrm flipV="1">
              <a:off x="2947" y="924"/>
              <a:ext cx="0" cy="350"/>
            </a:xfrm>
            <a:prstGeom prst="line">
              <a:avLst/>
            </a:prstGeom>
            <a:noFill/>
            <a:ln w="28575">
              <a:solidFill>
                <a:srgbClr val="0033CC"/>
              </a:solidFill>
              <a:round/>
              <a:headEnd/>
              <a:tailEnd type="triangle" w="med" len="med"/>
            </a:ln>
          </p:spPr>
          <p:txBody>
            <a:bodyPr/>
            <a:lstStyle/>
            <a:p>
              <a:endParaRPr lang="en-US"/>
            </a:p>
          </p:txBody>
        </p:sp>
        <p:sp>
          <p:nvSpPr>
            <p:cNvPr id="651282" name="Line 18"/>
            <p:cNvSpPr>
              <a:spLocks noChangeShapeType="1"/>
            </p:cNvSpPr>
            <p:nvPr/>
          </p:nvSpPr>
          <p:spPr bwMode="auto">
            <a:xfrm flipV="1">
              <a:off x="3145" y="924"/>
              <a:ext cx="0" cy="350"/>
            </a:xfrm>
            <a:prstGeom prst="line">
              <a:avLst/>
            </a:prstGeom>
            <a:noFill/>
            <a:ln w="28575">
              <a:solidFill>
                <a:srgbClr val="0033CC"/>
              </a:solidFill>
              <a:round/>
              <a:headEnd/>
              <a:tailEnd type="triangle" w="med" len="med"/>
            </a:ln>
          </p:spPr>
          <p:txBody>
            <a:bodyPr/>
            <a:lstStyle/>
            <a:p>
              <a:endParaRPr lang="en-US"/>
            </a:p>
          </p:txBody>
        </p:sp>
        <p:sp>
          <p:nvSpPr>
            <p:cNvPr id="651283" name="Line 19"/>
            <p:cNvSpPr>
              <a:spLocks noChangeShapeType="1"/>
            </p:cNvSpPr>
            <p:nvPr/>
          </p:nvSpPr>
          <p:spPr bwMode="auto">
            <a:xfrm flipV="1">
              <a:off x="3347" y="924"/>
              <a:ext cx="0" cy="350"/>
            </a:xfrm>
            <a:prstGeom prst="line">
              <a:avLst/>
            </a:prstGeom>
            <a:noFill/>
            <a:ln w="28575">
              <a:solidFill>
                <a:srgbClr val="0033CC"/>
              </a:solidFill>
              <a:round/>
              <a:headEnd/>
              <a:tailEnd type="triangle" w="med" len="med"/>
            </a:ln>
          </p:spPr>
          <p:txBody>
            <a:bodyPr/>
            <a:lstStyle/>
            <a:p>
              <a:endParaRPr lang="en-US"/>
            </a:p>
          </p:txBody>
        </p:sp>
        <p:sp>
          <p:nvSpPr>
            <p:cNvPr id="651284" name="Line 20"/>
            <p:cNvSpPr>
              <a:spLocks noChangeShapeType="1"/>
            </p:cNvSpPr>
            <p:nvPr/>
          </p:nvSpPr>
          <p:spPr bwMode="auto">
            <a:xfrm flipV="1">
              <a:off x="3545" y="924"/>
              <a:ext cx="0" cy="350"/>
            </a:xfrm>
            <a:prstGeom prst="line">
              <a:avLst/>
            </a:prstGeom>
            <a:noFill/>
            <a:ln w="28575">
              <a:solidFill>
                <a:srgbClr val="0033CC"/>
              </a:solidFill>
              <a:round/>
              <a:headEnd/>
              <a:tailEnd type="triangle" w="med" len="med"/>
            </a:ln>
          </p:spPr>
          <p:txBody>
            <a:bodyPr/>
            <a:lstStyle/>
            <a:p>
              <a:endParaRPr lang="en-US"/>
            </a:p>
          </p:txBody>
        </p:sp>
        <p:sp>
          <p:nvSpPr>
            <p:cNvPr id="651285" name="Line 21"/>
            <p:cNvSpPr>
              <a:spLocks noChangeShapeType="1"/>
            </p:cNvSpPr>
            <p:nvPr/>
          </p:nvSpPr>
          <p:spPr bwMode="auto">
            <a:xfrm flipV="1">
              <a:off x="363" y="925"/>
              <a:ext cx="0" cy="351"/>
            </a:xfrm>
            <a:prstGeom prst="line">
              <a:avLst/>
            </a:prstGeom>
            <a:noFill/>
            <a:ln w="28575">
              <a:solidFill>
                <a:srgbClr val="0033CC"/>
              </a:solidFill>
              <a:round/>
              <a:headEnd/>
              <a:tailEnd type="triangle" w="med" len="med"/>
            </a:ln>
          </p:spPr>
          <p:txBody>
            <a:bodyPr/>
            <a:lstStyle/>
            <a:p>
              <a:endParaRPr lang="en-US"/>
            </a:p>
          </p:txBody>
        </p:sp>
        <p:sp>
          <p:nvSpPr>
            <p:cNvPr id="651286" name="Line 22"/>
            <p:cNvSpPr>
              <a:spLocks noChangeShapeType="1"/>
            </p:cNvSpPr>
            <p:nvPr/>
          </p:nvSpPr>
          <p:spPr bwMode="auto">
            <a:xfrm>
              <a:off x="455" y="930"/>
              <a:ext cx="0" cy="351"/>
            </a:xfrm>
            <a:prstGeom prst="line">
              <a:avLst/>
            </a:prstGeom>
            <a:noFill/>
            <a:ln w="28575">
              <a:solidFill>
                <a:srgbClr val="0033CC"/>
              </a:solidFill>
              <a:round/>
              <a:headEnd/>
              <a:tailEnd type="triangle" w="med" len="med"/>
            </a:ln>
          </p:spPr>
          <p:txBody>
            <a:bodyPr/>
            <a:lstStyle/>
            <a:p>
              <a:endParaRPr lang="en-US"/>
            </a:p>
          </p:txBody>
        </p:sp>
        <p:sp>
          <p:nvSpPr>
            <p:cNvPr id="651287" name="Line 23"/>
            <p:cNvSpPr>
              <a:spLocks noChangeShapeType="1"/>
            </p:cNvSpPr>
            <p:nvPr/>
          </p:nvSpPr>
          <p:spPr bwMode="auto">
            <a:xfrm>
              <a:off x="653" y="930"/>
              <a:ext cx="0" cy="351"/>
            </a:xfrm>
            <a:prstGeom prst="line">
              <a:avLst/>
            </a:prstGeom>
            <a:noFill/>
            <a:ln w="28575">
              <a:solidFill>
                <a:srgbClr val="0033CC"/>
              </a:solidFill>
              <a:round/>
              <a:headEnd/>
              <a:tailEnd type="triangle" w="med" len="med"/>
            </a:ln>
          </p:spPr>
          <p:txBody>
            <a:bodyPr/>
            <a:lstStyle/>
            <a:p>
              <a:endParaRPr lang="en-US"/>
            </a:p>
          </p:txBody>
        </p:sp>
        <p:sp>
          <p:nvSpPr>
            <p:cNvPr id="651288" name="Line 24"/>
            <p:cNvSpPr>
              <a:spLocks noChangeShapeType="1"/>
            </p:cNvSpPr>
            <p:nvPr/>
          </p:nvSpPr>
          <p:spPr bwMode="auto">
            <a:xfrm>
              <a:off x="855" y="930"/>
              <a:ext cx="0" cy="351"/>
            </a:xfrm>
            <a:prstGeom prst="line">
              <a:avLst/>
            </a:prstGeom>
            <a:noFill/>
            <a:ln w="28575">
              <a:solidFill>
                <a:srgbClr val="0033CC"/>
              </a:solidFill>
              <a:round/>
              <a:headEnd/>
              <a:tailEnd type="triangle" w="med" len="med"/>
            </a:ln>
          </p:spPr>
          <p:txBody>
            <a:bodyPr/>
            <a:lstStyle/>
            <a:p>
              <a:endParaRPr lang="en-US"/>
            </a:p>
          </p:txBody>
        </p:sp>
        <p:sp>
          <p:nvSpPr>
            <p:cNvPr id="651289" name="Line 25"/>
            <p:cNvSpPr>
              <a:spLocks noChangeShapeType="1"/>
            </p:cNvSpPr>
            <p:nvPr/>
          </p:nvSpPr>
          <p:spPr bwMode="auto">
            <a:xfrm>
              <a:off x="1053" y="930"/>
              <a:ext cx="0" cy="351"/>
            </a:xfrm>
            <a:prstGeom prst="line">
              <a:avLst/>
            </a:prstGeom>
            <a:noFill/>
            <a:ln w="28575">
              <a:solidFill>
                <a:srgbClr val="0033CC"/>
              </a:solidFill>
              <a:round/>
              <a:headEnd/>
              <a:tailEnd type="triangle" w="med" len="med"/>
            </a:ln>
          </p:spPr>
          <p:txBody>
            <a:bodyPr/>
            <a:lstStyle/>
            <a:p>
              <a:endParaRPr lang="en-US"/>
            </a:p>
          </p:txBody>
        </p:sp>
        <p:sp>
          <p:nvSpPr>
            <p:cNvPr id="651290" name="Line 26"/>
            <p:cNvSpPr>
              <a:spLocks noChangeShapeType="1"/>
            </p:cNvSpPr>
            <p:nvPr/>
          </p:nvSpPr>
          <p:spPr bwMode="auto">
            <a:xfrm>
              <a:off x="1251" y="930"/>
              <a:ext cx="0" cy="351"/>
            </a:xfrm>
            <a:prstGeom prst="line">
              <a:avLst/>
            </a:prstGeom>
            <a:noFill/>
            <a:ln w="28575">
              <a:solidFill>
                <a:srgbClr val="0033CC"/>
              </a:solidFill>
              <a:round/>
              <a:headEnd/>
              <a:tailEnd type="triangle" w="med" len="med"/>
            </a:ln>
          </p:spPr>
          <p:txBody>
            <a:bodyPr/>
            <a:lstStyle/>
            <a:p>
              <a:endParaRPr lang="en-US"/>
            </a:p>
          </p:txBody>
        </p:sp>
        <p:sp>
          <p:nvSpPr>
            <p:cNvPr id="651291" name="Line 27"/>
            <p:cNvSpPr>
              <a:spLocks noChangeShapeType="1"/>
            </p:cNvSpPr>
            <p:nvPr/>
          </p:nvSpPr>
          <p:spPr bwMode="auto">
            <a:xfrm>
              <a:off x="1448" y="930"/>
              <a:ext cx="0" cy="351"/>
            </a:xfrm>
            <a:prstGeom prst="line">
              <a:avLst/>
            </a:prstGeom>
            <a:noFill/>
            <a:ln w="28575">
              <a:solidFill>
                <a:srgbClr val="0033CC"/>
              </a:solidFill>
              <a:round/>
              <a:headEnd/>
              <a:tailEnd type="triangle" w="med" len="med"/>
            </a:ln>
          </p:spPr>
          <p:txBody>
            <a:bodyPr/>
            <a:lstStyle/>
            <a:p>
              <a:endParaRPr lang="en-US"/>
            </a:p>
          </p:txBody>
        </p:sp>
        <p:sp>
          <p:nvSpPr>
            <p:cNvPr id="651292" name="Line 28"/>
            <p:cNvSpPr>
              <a:spLocks noChangeShapeType="1"/>
            </p:cNvSpPr>
            <p:nvPr/>
          </p:nvSpPr>
          <p:spPr bwMode="auto">
            <a:xfrm>
              <a:off x="1650" y="930"/>
              <a:ext cx="0" cy="351"/>
            </a:xfrm>
            <a:prstGeom prst="line">
              <a:avLst/>
            </a:prstGeom>
            <a:noFill/>
            <a:ln w="28575">
              <a:solidFill>
                <a:srgbClr val="0033CC"/>
              </a:solidFill>
              <a:round/>
              <a:headEnd/>
              <a:tailEnd type="triangle" w="med" len="med"/>
            </a:ln>
          </p:spPr>
          <p:txBody>
            <a:bodyPr/>
            <a:lstStyle/>
            <a:p>
              <a:endParaRPr lang="en-US"/>
            </a:p>
          </p:txBody>
        </p:sp>
        <p:sp>
          <p:nvSpPr>
            <p:cNvPr id="651293" name="Line 29"/>
            <p:cNvSpPr>
              <a:spLocks noChangeShapeType="1"/>
            </p:cNvSpPr>
            <p:nvPr/>
          </p:nvSpPr>
          <p:spPr bwMode="auto">
            <a:xfrm flipV="1">
              <a:off x="1848" y="930"/>
              <a:ext cx="0" cy="351"/>
            </a:xfrm>
            <a:prstGeom prst="line">
              <a:avLst/>
            </a:prstGeom>
            <a:noFill/>
            <a:ln w="28575">
              <a:solidFill>
                <a:srgbClr val="0033CC"/>
              </a:solidFill>
              <a:round/>
              <a:headEnd/>
              <a:tailEnd type="triangle" w="med" len="med"/>
            </a:ln>
          </p:spPr>
          <p:txBody>
            <a:bodyPr/>
            <a:lstStyle/>
            <a:p>
              <a:endParaRPr lang="en-US"/>
            </a:p>
          </p:txBody>
        </p:sp>
        <p:sp>
          <p:nvSpPr>
            <p:cNvPr id="651294" name="Line 30"/>
            <p:cNvSpPr>
              <a:spLocks noChangeShapeType="1"/>
            </p:cNvSpPr>
            <p:nvPr/>
          </p:nvSpPr>
          <p:spPr bwMode="auto">
            <a:xfrm>
              <a:off x="2050" y="930"/>
              <a:ext cx="0" cy="351"/>
            </a:xfrm>
            <a:prstGeom prst="line">
              <a:avLst/>
            </a:prstGeom>
            <a:noFill/>
            <a:ln w="28575">
              <a:solidFill>
                <a:srgbClr val="0033CC"/>
              </a:solidFill>
              <a:round/>
              <a:headEnd/>
              <a:tailEnd type="triangle" w="med" len="med"/>
            </a:ln>
          </p:spPr>
          <p:txBody>
            <a:bodyPr/>
            <a:lstStyle/>
            <a:p>
              <a:endParaRPr lang="en-US"/>
            </a:p>
          </p:txBody>
        </p:sp>
        <p:sp>
          <p:nvSpPr>
            <p:cNvPr id="651295" name="Line 31"/>
            <p:cNvSpPr>
              <a:spLocks noChangeShapeType="1"/>
            </p:cNvSpPr>
            <p:nvPr/>
          </p:nvSpPr>
          <p:spPr bwMode="auto">
            <a:xfrm>
              <a:off x="2248" y="930"/>
              <a:ext cx="0" cy="351"/>
            </a:xfrm>
            <a:prstGeom prst="line">
              <a:avLst/>
            </a:prstGeom>
            <a:noFill/>
            <a:ln w="28575">
              <a:solidFill>
                <a:srgbClr val="0033CC"/>
              </a:solidFill>
              <a:round/>
              <a:headEnd/>
              <a:tailEnd type="triangle" w="med" len="med"/>
            </a:ln>
          </p:spPr>
          <p:txBody>
            <a:bodyPr/>
            <a:lstStyle/>
            <a:p>
              <a:endParaRPr lang="en-US"/>
            </a:p>
          </p:txBody>
        </p:sp>
        <p:sp>
          <p:nvSpPr>
            <p:cNvPr id="651296" name="Line 32"/>
            <p:cNvSpPr>
              <a:spLocks noChangeShapeType="1"/>
            </p:cNvSpPr>
            <p:nvPr/>
          </p:nvSpPr>
          <p:spPr bwMode="auto">
            <a:xfrm>
              <a:off x="2451" y="930"/>
              <a:ext cx="0" cy="351"/>
            </a:xfrm>
            <a:prstGeom prst="line">
              <a:avLst/>
            </a:prstGeom>
            <a:noFill/>
            <a:ln w="28575">
              <a:solidFill>
                <a:srgbClr val="0033CC"/>
              </a:solidFill>
              <a:round/>
              <a:headEnd/>
              <a:tailEnd type="triangle" w="med" len="med"/>
            </a:ln>
          </p:spPr>
          <p:txBody>
            <a:bodyPr/>
            <a:lstStyle/>
            <a:p>
              <a:endParaRPr lang="en-US"/>
            </a:p>
          </p:txBody>
        </p:sp>
        <p:sp>
          <p:nvSpPr>
            <p:cNvPr id="651297" name="Line 33"/>
            <p:cNvSpPr>
              <a:spLocks noChangeShapeType="1"/>
            </p:cNvSpPr>
            <p:nvPr/>
          </p:nvSpPr>
          <p:spPr bwMode="auto">
            <a:xfrm>
              <a:off x="2648" y="930"/>
              <a:ext cx="0" cy="351"/>
            </a:xfrm>
            <a:prstGeom prst="line">
              <a:avLst/>
            </a:prstGeom>
            <a:noFill/>
            <a:ln w="28575">
              <a:solidFill>
                <a:srgbClr val="0033CC"/>
              </a:solidFill>
              <a:round/>
              <a:headEnd/>
              <a:tailEnd type="triangle" w="med" len="med"/>
            </a:ln>
          </p:spPr>
          <p:txBody>
            <a:bodyPr/>
            <a:lstStyle/>
            <a:p>
              <a:endParaRPr lang="en-US"/>
            </a:p>
          </p:txBody>
        </p:sp>
        <p:sp>
          <p:nvSpPr>
            <p:cNvPr id="651298" name="Line 34"/>
            <p:cNvSpPr>
              <a:spLocks noChangeShapeType="1"/>
            </p:cNvSpPr>
            <p:nvPr/>
          </p:nvSpPr>
          <p:spPr bwMode="auto">
            <a:xfrm>
              <a:off x="2846" y="930"/>
              <a:ext cx="0" cy="351"/>
            </a:xfrm>
            <a:prstGeom prst="line">
              <a:avLst/>
            </a:prstGeom>
            <a:noFill/>
            <a:ln w="28575">
              <a:solidFill>
                <a:srgbClr val="0033CC"/>
              </a:solidFill>
              <a:round/>
              <a:headEnd/>
              <a:tailEnd type="triangle" w="med" len="med"/>
            </a:ln>
          </p:spPr>
          <p:txBody>
            <a:bodyPr/>
            <a:lstStyle/>
            <a:p>
              <a:endParaRPr lang="en-US"/>
            </a:p>
          </p:txBody>
        </p:sp>
        <p:sp>
          <p:nvSpPr>
            <p:cNvPr id="651299" name="Line 35"/>
            <p:cNvSpPr>
              <a:spLocks noChangeShapeType="1"/>
            </p:cNvSpPr>
            <p:nvPr/>
          </p:nvSpPr>
          <p:spPr bwMode="auto">
            <a:xfrm>
              <a:off x="3044" y="930"/>
              <a:ext cx="0" cy="351"/>
            </a:xfrm>
            <a:prstGeom prst="line">
              <a:avLst/>
            </a:prstGeom>
            <a:noFill/>
            <a:ln w="28575">
              <a:solidFill>
                <a:srgbClr val="0033CC"/>
              </a:solidFill>
              <a:round/>
              <a:headEnd/>
              <a:tailEnd type="triangle" w="med" len="med"/>
            </a:ln>
          </p:spPr>
          <p:txBody>
            <a:bodyPr/>
            <a:lstStyle/>
            <a:p>
              <a:endParaRPr lang="en-US"/>
            </a:p>
          </p:txBody>
        </p:sp>
        <p:sp>
          <p:nvSpPr>
            <p:cNvPr id="651300" name="Line 36"/>
            <p:cNvSpPr>
              <a:spLocks noChangeShapeType="1"/>
            </p:cNvSpPr>
            <p:nvPr/>
          </p:nvSpPr>
          <p:spPr bwMode="auto">
            <a:xfrm>
              <a:off x="3246" y="930"/>
              <a:ext cx="0" cy="351"/>
            </a:xfrm>
            <a:prstGeom prst="line">
              <a:avLst/>
            </a:prstGeom>
            <a:noFill/>
            <a:ln w="28575">
              <a:solidFill>
                <a:srgbClr val="0033CC"/>
              </a:solidFill>
              <a:round/>
              <a:headEnd/>
              <a:tailEnd type="triangle" w="med" len="med"/>
            </a:ln>
          </p:spPr>
          <p:txBody>
            <a:bodyPr/>
            <a:lstStyle/>
            <a:p>
              <a:endParaRPr lang="en-US"/>
            </a:p>
          </p:txBody>
        </p:sp>
        <p:sp>
          <p:nvSpPr>
            <p:cNvPr id="651301" name="Line 37"/>
            <p:cNvSpPr>
              <a:spLocks noChangeShapeType="1"/>
            </p:cNvSpPr>
            <p:nvPr/>
          </p:nvSpPr>
          <p:spPr bwMode="auto">
            <a:xfrm>
              <a:off x="3444" y="930"/>
              <a:ext cx="0" cy="351"/>
            </a:xfrm>
            <a:prstGeom prst="line">
              <a:avLst/>
            </a:prstGeom>
            <a:noFill/>
            <a:ln w="28575">
              <a:solidFill>
                <a:srgbClr val="0033CC"/>
              </a:solidFill>
              <a:round/>
              <a:headEnd/>
              <a:tailEnd type="triangle" w="med" len="med"/>
            </a:ln>
          </p:spPr>
          <p:txBody>
            <a:bodyPr/>
            <a:lstStyle/>
            <a:p>
              <a:endParaRPr lang="en-US"/>
            </a:p>
          </p:txBody>
        </p:sp>
        <p:sp>
          <p:nvSpPr>
            <p:cNvPr id="651302" name="Oval 38"/>
            <p:cNvSpPr>
              <a:spLocks noChangeArrowheads="1"/>
            </p:cNvSpPr>
            <p:nvPr/>
          </p:nvSpPr>
          <p:spPr bwMode="auto">
            <a:xfrm>
              <a:off x="910" y="2430"/>
              <a:ext cx="193" cy="576"/>
            </a:xfrm>
            <a:prstGeom prst="ellipse">
              <a:avLst/>
            </a:prstGeom>
            <a:noFill/>
            <a:ln w="28575">
              <a:solidFill>
                <a:srgbClr val="008000"/>
              </a:solidFill>
              <a:round/>
              <a:headEnd/>
              <a:tailEnd/>
            </a:ln>
          </p:spPr>
          <p:txBody>
            <a:bodyPr anchor="ctr"/>
            <a:lstStyle/>
            <a:p>
              <a:endParaRPr lang="en-US"/>
            </a:p>
          </p:txBody>
        </p:sp>
        <p:sp>
          <p:nvSpPr>
            <p:cNvPr id="651303" name="Line 39"/>
            <p:cNvSpPr>
              <a:spLocks noChangeShapeType="1"/>
            </p:cNvSpPr>
            <p:nvPr/>
          </p:nvSpPr>
          <p:spPr bwMode="auto">
            <a:xfrm flipV="1">
              <a:off x="564" y="2535"/>
              <a:ext cx="0" cy="351"/>
            </a:xfrm>
            <a:prstGeom prst="line">
              <a:avLst/>
            </a:prstGeom>
            <a:noFill/>
            <a:ln w="28575">
              <a:solidFill>
                <a:srgbClr val="0033CC"/>
              </a:solidFill>
              <a:round/>
              <a:headEnd/>
              <a:tailEnd type="triangle" w="med" len="med"/>
            </a:ln>
          </p:spPr>
          <p:txBody>
            <a:bodyPr/>
            <a:lstStyle/>
            <a:p>
              <a:endParaRPr lang="en-US"/>
            </a:p>
          </p:txBody>
        </p:sp>
        <p:sp>
          <p:nvSpPr>
            <p:cNvPr id="651304" name="Line 40"/>
            <p:cNvSpPr>
              <a:spLocks noChangeShapeType="1"/>
            </p:cNvSpPr>
            <p:nvPr/>
          </p:nvSpPr>
          <p:spPr bwMode="auto">
            <a:xfrm flipV="1">
              <a:off x="761" y="2535"/>
              <a:ext cx="0" cy="351"/>
            </a:xfrm>
            <a:prstGeom prst="line">
              <a:avLst/>
            </a:prstGeom>
            <a:noFill/>
            <a:ln w="28575">
              <a:solidFill>
                <a:srgbClr val="0033CC"/>
              </a:solidFill>
              <a:round/>
              <a:headEnd/>
              <a:tailEnd type="triangle" w="med" len="med"/>
            </a:ln>
          </p:spPr>
          <p:txBody>
            <a:bodyPr/>
            <a:lstStyle/>
            <a:p>
              <a:endParaRPr lang="en-US"/>
            </a:p>
          </p:txBody>
        </p:sp>
        <p:sp>
          <p:nvSpPr>
            <p:cNvPr id="651305" name="Line 41"/>
            <p:cNvSpPr>
              <a:spLocks noChangeShapeType="1"/>
            </p:cNvSpPr>
            <p:nvPr/>
          </p:nvSpPr>
          <p:spPr bwMode="auto">
            <a:xfrm flipV="1">
              <a:off x="964" y="2535"/>
              <a:ext cx="0" cy="351"/>
            </a:xfrm>
            <a:prstGeom prst="line">
              <a:avLst/>
            </a:prstGeom>
            <a:noFill/>
            <a:ln w="28575">
              <a:solidFill>
                <a:srgbClr val="0033CC"/>
              </a:solidFill>
              <a:round/>
              <a:headEnd/>
              <a:tailEnd type="triangle" w="med" len="med"/>
            </a:ln>
          </p:spPr>
          <p:txBody>
            <a:bodyPr/>
            <a:lstStyle/>
            <a:p>
              <a:endParaRPr lang="en-US"/>
            </a:p>
          </p:txBody>
        </p:sp>
        <p:sp>
          <p:nvSpPr>
            <p:cNvPr id="651306" name="Line 42"/>
            <p:cNvSpPr>
              <a:spLocks noChangeShapeType="1"/>
            </p:cNvSpPr>
            <p:nvPr/>
          </p:nvSpPr>
          <p:spPr bwMode="auto">
            <a:xfrm>
              <a:off x="1161" y="2535"/>
              <a:ext cx="0" cy="351"/>
            </a:xfrm>
            <a:prstGeom prst="line">
              <a:avLst/>
            </a:prstGeom>
            <a:noFill/>
            <a:ln w="28575">
              <a:solidFill>
                <a:srgbClr val="0033CC"/>
              </a:solidFill>
              <a:round/>
              <a:headEnd/>
              <a:tailEnd type="triangle" w="med" len="med"/>
            </a:ln>
          </p:spPr>
          <p:txBody>
            <a:bodyPr/>
            <a:lstStyle/>
            <a:p>
              <a:endParaRPr lang="en-US"/>
            </a:p>
          </p:txBody>
        </p:sp>
        <p:sp>
          <p:nvSpPr>
            <p:cNvPr id="651307" name="Line 43"/>
            <p:cNvSpPr>
              <a:spLocks noChangeShapeType="1"/>
            </p:cNvSpPr>
            <p:nvPr/>
          </p:nvSpPr>
          <p:spPr bwMode="auto">
            <a:xfrm>
              <a:off x="1359" y="2535"/>
              <a:ext cx="0" cy="351"/>
            </a:xfrm>
            <a:prstGeom prst="line">
              <a:avLst/>
            </a:prstGeom>
            <a:noFill/>
            <a:ln w="28575">
              <a:solidFill>
                <a:srgbClr val="0033CC"/>
              </a:solidFill>
              <a:round/>
              <a:headEnd/>
              <a:tailEnd type="triangle" w="med" len="med"/>
            </a:ln>
          </p:spPr>
          <p:txBody>
            <a:bodyPr/>
            <a:lstStyle/>
            <a:p>
              <a:endParaRPr lang="en-US"/>
            </a:p>
          </p:txBody>
        </p:sp>
        <p:sp>
          <p:nvSpPr>
            <p:cNvPr id="651308" name="Line 44"/>
            <p:cNvSpPr>
              <a:spLocks noChangeShapeType="1"/>
            </p:cNvSpPr>
            <p:nvPr/>
          </p:nvSpPr>
          <p:spPr bwMode="auto">
            <a:xfrm>
              <a:off x="1556" y="2535"/>
              <a:ext cx="0" cy="351"/>
            </a:xfrm>
            <a:prstGeom prst="line">
              <a:avLst/>
            </a:prstGeom>
            <a:noFill/>
            <a:ln w="28575">
              <a:solidFill>
                <a:srgbClr val="0033CC"/>
              </a:solidFill>
              <a:round/>
              <a:headEnd/>
              <a:tailEnd type="triangle" w="med" len="med"/>
            </a:ln>
          </p:spPr>
          <p:txBody>
            <a:bodyPr/>
            <a:lstStyle/>
            <a:p>
              <a:endParaRPr lang="en-US"/>
            </a:p>
          </p:txBody>
        </p:sp>
        <p:sp>
          <p:nvSpPr>
            <p:cNvPr id="651309" name="Line 45"/>
            <p:cNvSpPr>
              <a:spLocks noChangeShapeType="1"/>
            </p:cNvSpPr>
            <p:nvPr/>
          </p:nvSpPr>
          <p:spPr bwMode="auto">
            <a:xfrm>
              <a:off x="1759" y="2535"/>
              <a:ext cx="0" cy="351"/>
            </a:xfrm>
            <a:prstGeom prst="line">
              <a:avLst/>
            </a:prstGeom>
            <a:noFill/>
            <a:ln w="28575">
              <a:solidFill>
                <a:srgbClr val="0033CC"/>
              </a:solidFill>
              <a:round/>
              <a:headEnd/>
              <a:tailEnd type="triangle" w="med" len="med"/>
            </a:ln>
          </p:spPr>
          <p:txBody>
            <a:bodyPr/>
            <a:lstStyle/>
            <a:p>
              <a:endParaRPr lang="en-US"/>
            </a:p>
          </p:txBody>
        </p:sp>
        <p:sp>
          <p:nvSpPr>
            <p:cNvPr id="651310" name="Line 46"/>
            <p:cNvSpPr>
              <a:spLocks noChangeShapeType="1"/>
            </p:cNvSpPr>
            <p:nvPr/>
          </p:nvSpPr>
          <p:spPr bwMode="auto">
            <a:xfrm>
              <a:off x="1956" y="2535"/>
              <a:ext cx="0" cy="351"/>
            </a:xfrm>
            <a:prstGeom prst="line">
              <a:avLst/>
            </a:prstGeom>
            <a:noFill/>
            <a:ln w="28575">
              <a:solidFill>
                <a:srgbClr val="0033CC"/>
              </a:solidFill>
              <a:round/>
              <a:headEnd/>
              <a:tailEnd type="triangle" w="med" len="med"/>
            </a:ln>
          </p:spPr>
          <p:txBody>
            <a:bodyPr/>
            <a:lstStyle/>
            <a:p>
              <a:endParaRPr lang="en-US"/>
            </a:p>
          </p:txBody>
        </p:sp>
        <p:sp>
          <p:nvSpPr>
            <p:cNvPr id="651311" name="Line 47"/>
            <p:cNvSpPr>
              <a:spLocks noChangeShapeType="1"/>
            </p:cNvSpPr>
            <p:nvPr/>
          </p:nvSpPr>
          <p:spPr bwMode="auto">
            <a:xfrm>
              <a:off x="2159" y="2535"/>
              <a:ext cx="0" cy="351"/>
            </a:xfrm>
            <a:prstGeom prst="line">
              <a:avLst/>
            </a:prstGeom>
            <a:noFill/>
            <a:ln w="28575">
              <a:solidFill>
                <a:srgbClr val="0033CC"/>
              </a:solidFill>
              <a:round/>
              <a:headEnd/>
              <a:tailEnd type="triangle" w="med" len="med"/>
            </a:ln>
          </p:spPr>
          <p:txBody>
            <a:bodyPr/>
            <a:lstStyle/>
            <a:p>
              <a:endParaRPr lang="en-US"/>
            </a:p>
          </p:txBody>
        </p:sp>
        <p:sp>
          <p:nvSpPr>
            <p:cNvPr id="651312" name="Line 48"/>
            <p:cNvSpPr>
              <a:spLocks noChangeShapeType="1"/>
            </p:cNvSpPr>
            <p:nvPr/>
          </p:nvSpPr>
          <p:spPr bwMode="auto">
            <a:xfrm>
              <a:off x="2357" y="2535"/>
              <a:ext cx="0" cy="351"/>
            </a:xfrm>
            <a:prstGeom prst="line">
              <a:avLst/>
            </a:prstGeom>
            <a:noFill/>
            <a:ln w="28575">
              <a:solidFill>
                <a:srgbClr val="0033CC"/>
              </a:solidFill>
              <a:round/>
              <a:headEnd/>
              <a:tailEnd type="triangle" w="med" len="med"/>
            </a:ln>
          </p:spPr>
          <p:txBody>
            <a:bodyPr/>
            <a:lstStyle/>
            <a:p>
              <a:endParaRPr lang="en-US"/>
            </a:p>
          </p:txBody>
        </p:sp>
        <p:sp>
          <p:nvSpPr>
            <p:cNvPr id="651313" name="Line 49"/>
            <p:cNvSpPr>
              <a:spLocks noChangeShapeType="1"/>
            </p:cNvSpPr>
            <p:nvPr/>
          </p:nvSpPr>
          <p:spPr bwMode="auto">
            <a:xfrm>
              <a:off x="2559" y="2535"/>
              <a:ext cx="0" cy="351"/>
            </a:xfrm>
            <a:prstGeom prst="line">
              <a:avLst/>
            </a:prstGeom>
            <a:noFill/>
            <a:ln w="28575">
              <a:solidFill>
                <a:srgbClr val="0033CC"/>
              </a:solidFill>
              <a:round/>
              <a:headEnd/>
              <a:tailEnd type="triangle" w="med" len="med"/>
            </a:ln>
          </p:spPr>
          <p:txBody>
            <a:bodyPr/>
            <a:lstStyle/>
            <a:p>
              <a:endParaRPr lang="en-US"/>
            </a:p>
          </p:txBody>
        </p:sp>
        <p:sp>
          <p:nvSpPr>
            <p:cNvPr id="651314" name="Line 50"/>
            <p:cNvSpPr>
              <a:spLocks noChangeShapeType="1"/>
            </p:cNvSpPr>
            <p:nvPr/>
          </p:nvSpPr>
          <p:spPr bwMode="auto">
            <a:xfrm flipV="1">
              <a:off x="2757" y="2535"/>
              <a:ext cx="0" cy="351"/>
            </a:xfrm>
            <a:prstGeom prst="line">
              <a:avLst/>
            </a:prstGeom>
            <a:noFill/>
            <a:ln w="28575">
              <a:solidFill>
                <a:srgbClr val="0033CC"/>
              </a:solidFill>
              <a:round/>
              <a:headEnd/>
              <a:tailEnd type="triangle" w="med" len="med"/>
            </a:ln>
          </p:spPr>
          <p:txBody>
            <a:bodyPr/>
            <a:lstStyle/>
            <a:p>
              <a:endParaRPr lang="en-US"/>
            </a:p>
          </p:txBody>
        </p:sp>
        <p:sp>
          <p:nvSpPr>
            <p:cNvPr id="651315" name="Line 51"/>
            <p:cNvSpPr>
              <a:spLocks noChangeShapeType="1"/>
            </p:cNvSpPr>
            <p:nvPr/>
          </p:nvSpPr>
          <p:spPr bwMode="auto">
            <a:xfrm flipV="1">
              <a:off x="2954" y="2535"/>
              <a:ext cx="0" cy="351"/>
            </a:xfrm>
            <a:prstGeom prst="line">
              <a:avLst/>
            </a:prstGeom>
            <a:noFill/>
            <a:ln w="28575">
              <a:solidFill>
                <a:srgbClr val="0033CC"/>
              </a:solidFill>
              <a:round/>
              <a:headEnd/>
              <a:tailEnd type="triangle" w="med" len="med"/>
            </a:ln>
          </p:spPr>
          <p:txBody>
            <a:bodyPr/>
            <a:lstStyle/>
            <a:p>
              <a:endParaRPr lang="en-US"/>
            </a:p>
          </p:txBody>
        </p:sp>
        <p:sp>
          <p:nvSpPr>
            <p:cNvPr id="651316" name="Line 52"/>
            <p:cNvSpPr>
              <a:spLocks noChangeShapeType="1"/>
            </p:cNvSpPr>
            <p:nvPr/>
          </p:nvSpPr>
          <p:spPr bwMode="auto">
            <a:xfrm flipV="1">
              <a:off x="3152" y="2535"/>
              <a:ext cx="0" cy="351"/>
            </a:xfrm>
            <a:prstGeom prst="line">
              <a:avLst/>
            </a:prstGeom>
            <a:noFill/>
            <a:ln w="28575">
              <a:solidFill>
                <a:srgbClr val="0033CC"/>
              </a:solidFill>
              <a:round/>
              <a:headEnd/>
              <a:tailEnd type="triangle" w="med" len="med"/>
            </a:ln>
          </p:spPr>
          <p:txBody>
            <a:bodyPr/>
            <a:lstStyle/>
            <a:p>
              <a:endParaRPr lang="en-US"/>
            </a:p>
          </p:txBody>
        </p:sp>
        <p:sp>
          <p:nvSpPr>
            <p:cNvPr id="651317" name="Line 53"/>
            <p:cNvSpPr>
              <a:spLocks noChangeShapeType="1"/>
            </p:cNvSpPr>
            <p:nvPr/>
          </p:nvSpPr>
          <p:spPr bwMode="auto">
            <a:xfrm flipV="1">
              <a:off x="3354" y="2535"/>
              <a:ext cx="0" cy="351"/>
            </a:xfrm>
            <a:prstGeom prst="line">
              <a:avLst/>
            </a:prstGeom>
            <a:noFill/>
            <a:ln w="28575">
              <a:solidFill>
                <a:srgbClr val="0033CC"/>
              </a:solidFill>
              <a:round/>
              <a:headEnd/>
              <a:tailEnd type="triangle" w="med" len="med"/>
            </a:ln>
          </p:spPr>
          <p:txBody>
            <a:bodyPr/>
            <a:lstStyle/>
            <a:p>
              <a:endParaRPr lang="en-US"/>
            </a:p>
          </p:txBody>
        </p:sp>
        <p:sp>
          <p:nvSpPr>
            <p:cNvPr id="651318" name="Line 54"/>
            <p:cNvSpPr>
              <a:spLocks noChangeShapeType="1"/>
            </p:cNvSpPr>
            <p:nvPr/>
          </p:nvSpPr>
          <p:spPr bwMode="auto">
            <a:xfrm flipV="1">
              <a:off x="3552" y="2535"/>
              <a:ext cx="0" cy="351"/>
            </a:xfrm>
            <a:prstGeom prst="line">
              <a:avLst/>
            </a:prstGeom>
            <a:noFill/>
            <a:ln w="28575">
              <a:solidFill>
                <a:srgbClr val="0033CC"/>
              </a:solidFill>
              <a:round/>
              <a:headEnd/>
              <a:tailEnd type="triangle" w="med" len="med"/>
            </a:ln>
          </p:spPr>
          <p:txBody>
            <a:bodyPr/>
            <a:lstStyle/>
            <a:p>
              <a:endParaRPr lang="en-US"/>
            </a:p>
          </p:txBody>
        </p:sp>
        <p:sp>
          <p:nvSpPr>
            <p:cNvPr id="651319" name="Line 55"/>
            <p:cNvSpPr>
              <a:spLocks noChangeShapeType="1"/>
            </p:cNvSpPr>
            <p:nvPr/>
          </p:nvSpPr>
          <p:spPr bwMode="auto">
            <a:xfrm flipV="1">
              <a:off x="370" y="2537"/>
              <a:ext cx="0" cy="350"/>
            </a:xfrm>
            <a:prstGeom prst="line">
              <a:avLst/>
            </a:prstGeom>
            <a:noFill/>
            <a:ln w="28575">
              <a:solidFill>
                <a:srgbClr val="0033CC"/>
              </a:solidFill>
              <a:round/>
              <a:headEnd/>
              <a:tailEnd type="triangle" w="med" len="med"/>
            </a:ln>
          </p:spPr>
          <p:txBody>
            <a:bodyPr/>
            <a:lstStyle/>
            <a:p>
              <a:endParaRPr lang="en-US"/>
            </a:p>
          </p:txBody>
        </p:sp>
        <p:sp>
          <p:nvSpPr>
            <p:cNvPr id="651320" name="Line 56"/>
            <p:cNvSpPr>
              <a:spLocks noChangeShapeType="1"/>
            </p:cNvSpPr>
            <p:nvPr/>
          </p:nvSpPr>
          <p:spPr bwMode="auto">
            <a:xfrm>
              <a:off x="462" y="2542"/>
              <a:ext cx="0" cy="351"/>
            </a:xfrm>
            <a:prstGeom prst="line">
              <a:avLst/>
            </a:prstGeom>
            <a:noFill/>
            <a:ln w="28575">
              <a:solidFill>
                <a:srgbClr val="0033CC"/>
              </a:solidFill>
              <a:round/>
              <a:headEnd/>
              <a:tailEnd type="triangle" w="med" len="med"/>
            </a:ln>
          </p:spPr>
          <p:txBody>
            <a:bodyPr/>
            <a:lstStyle/>
            <a:p>
              <a:endParaRPr lang="en-US"/>
            </a:p>
          </p:txBody>
        </p:sp>
        <p:sp>
          <p:nvSpPr>
            <p:cNvPr id="651321" name="Line 57"/>
            <p:cNvSpPr>
              <a:spLocks noChangeShapeType="1"/>
            </p:cNvSpPr>
            <p:nvPr/>
          </p:nvSpPr>
          <p:spPr bwMode="auto">
            <a:xfrm>
              <a:off x="660" y="2542"/>
              <a:ext cx="0" cy="351"/>
            </a:xfrm>
            <a:prstGeom prst="line">
              <a:avLst/>
            </a:prstGeom>
            <a:noFill/>
            <a:ln w="28575">
              <a:solidFill>
                <a:srgbClr val="0033CC"/>
              </a:solidFill>
              <a:round/>
              <a:headEnd/>
              <a:tailEnd type="triangle" w="med" len="med"/>
            </a:ln>
          </p:spPr>
          <p:txBody>
            <a:bodyPr/>
            <a:lstStyle/>
            <a:p>
              <a:endParaRPr lang="en-US"/>
            </a:p>
          </p:txBody>
        </p:sp>
        <p:sp>
          <p:nvSpPr>
            <p:cNvPr id="651322" name="Line 58"/>
            <p:cNvSpPr>
              <a:spLocks noChangeShapeType="1"/>
            </p:cNvSpPr>
            <p:nvPr/>
          </p:nvSpPr>
          <p:spPr bwMode="auto">
            <a:xfrm>
              <a:off x="862" y="2542"/>
              <a:ext cx="0" cy="351"/>
            </a:xfrm>
            <a:prstGeom prst="line">
              <a:avLst/>
            </a:prstGeom>
            <a:noFill/>
            <a:ln w="28575">
              <a:solidFill>
                <a:srgbClr val="0033CC"/>
              </a:solidFill>
              <a:round/>
              <a:headEnd/>
              <a:tailEnd type="triangle" w="med" len="med"/>
            </a:ln>
          </p:spPr>
          <p:txBody>
            <a:bodyPr/>
            <a:lstStyle/>
            <a:p>
              <a:endParaRPr lang="en-US"/>
            </a:p>
          </p:txBody>
        </p:sp>
        <p:sp>
          <p:nvSpPr>
            <p:cNvPr id="651323" name="Line 59"/>
            <p:cNvSpPr>
              <a:spLocks noChangeShapeType="1"/>
            </p:cNvSpPr>
            <p:nvPr/>
          </p:nvSpPr>
          <p:spPr bwMode="auto">
            <a:xfrm flipV="1">
              <a:off x="1060" y="2542"/>
              <a:ext cx="0" cy="351"/>
            </a:xfrm>
            <a:prstGeom prst="line">
              <a:avLst/>
            </a:prstGeom>
            <a:noFill/>
            <a:ln w="28575">
              <a:solidFill>
                <a:srgbClr val="0033CC"/>
              </a:solidFill>
              <a:round/>
              <a:headEnd/>
              <a:tailEnd type="triangle" w="med" len="med"/>
            </a:ln>
          </p:spPr>
          <p:txBody>
            <a:bodyPr/>
            <a:lstStyle/>
            <a:p>
              <a:endParaRPr lang="en-US"/>
            </a:p>
          </p:txBody>
        </p:sp>
        <p:sp>
          <p:nvSpPr>
            <p:cNvPr id="651324" name="Line 60"/>
            <p:cNvSpPr>
              <a:spLocks noChangeShapeType="1"/>
            </p:cNvSpPr>
            <p:nvPr/>
          </p:nvSpPr>
          <p:spPr bwMode="auto">
            <a:xfrm flipV="1">
              <a:off x="1258" y="2542"/>
              <a:ext cx="0" cy="351"/>
            </a:xfrm>
            <a:prstGeom prst="line">
              <a:avLst/>
            </a:prstGeom>
            <a:noFill/>
            <a:ln w="28575">
              <a:solidFill>
                <a:srgbClr val="0033CC"/>
              </a:solidFill>
              <a:round/>
              <a:headEnd/>
              <a:tailEnd type="triangle" w="med" len="med"/>
            </a:ln>
          </p:spPr>
          <p:txBody>
            <a:bodyPr/>
            <a:lstStyle/>
            <a:p>
              <a:endParaRPr lang="en-US"/>
            </a:p>
          </p:txBody>
        </p:sp>
        <p:sp>
          <p:nvSpPr>
            <p:cNvPr id="651325" name="Line 61"/>
            <p:cNvSpPr>
              <a:spLocks noChangeShapeType="1"/>
            </p:cNvSpPr>
            <p:nvPr/>
          </p:nvSpPr>
          <p:spPr bwMode="auto">
            <a:xfrm flipV="1">
              <a:off x="1455" y="2542"/>
              <a:ext cx="0" cy="351"/>
            </a:xfrm>
            <a:prstGeom prst="line">
              <a:avLst/>
            </a:prstGeom>
            <a:noFill/>
            <a:ln w="28575">
              <a:solidFill>
                <a:srgbClr val="0033CC"/>
              </a:solidFill>
              <a:round/>
              <a:headEnd/>
              <a:tailEnd type="triangle" w="med" len="med"/>
            </a:ln>
          </p:spPr>
          <p:txBody>
            <a:bodyPr/>
            <a:lstStyle/>
            <a:p>
              <a:endParaRPr lang="en-US"/>
            </a:p>
          </p:txBody>
        </p:sp>
        <p:sp>
          <p:nvSpPr>
            <p:cNvPr id="651326" name="Line 62"/>
            <p:cNvSpPr>
              <a:spLocks noChangeShapeType="1"/>
            </p:cNvSpPr>
            <p:nvPr/>
          </p:nvSpPr>
          <p:spPr bwMode="auto">
            <a:xfrm flipV="1">
              <a:off x="1658" y="2542"/>
              <a:ext cx="0" cy="351"/>
            </a:xfrm>
            <a:prstGeom prst="line">
              <a:avLst/>
            </a:prstGeom>
            <a:noFill/>
            <a:ln w="28575">
              <a:solidFill>
                <a:srgbClr val="0033CC"/>
              </a:solidFill>
              <a:round/>
              <a:headEnd/>
              <a:tailEnd type="triangle" w="med" len="med"/>
            </a:ln>
          </p:spPr>
          <p:txBody>
            <a:bodyPr/>
            <a:lstStyle/>
            <a:p>
              <a:endParaRPr lang="en-US"/>
            </a:p>
          </p:txBody>
        </p:sp>
        <p:sp>
          <p:nvSpPr>
            <p:cNvPr id="651327" name="Line 63"/>
            <p:cNvSpPr>
              <a:spLocks noChangeShapeType="1"/>
            </p:cNvSpPr>
            <p:nvPr/>
          </p:nvSpPr>
          <p:spPr bwMode="auto">
            <a:xfrm flipV="1">
              <a:off x="1855" y="2542"/>
              <a:ext cx="0" cy="351"/>
            </a:xfrm>
            <a:prstGeom prst="line">
              <a:avLst/>
            </a:prstGeom>
            <a:noFill/>
            <a:ln w="28575">
              <a:solidFill>
                <a:srgbClr val="0033CC"/>
              </a:solidFill>
              <a:round/>
              <a:headEnd/>
              <a:tailEnd type="triangle" w="med" len="med"/>
            </a:ln>
          </p:spPr>
          <p:txBody>
            <a:bodyPr/>
            <a:lstStyle/>
            <a:p>
              <a:endParaRPr lang="en-US"/>
            </a:p>
          </p:txBody>
        </p:sp>
        <p:sp>
          <p:nvSpPr>
            <p:cNvPr id="651328" name="Line 64"/>
            <p:cNvSpPr>
              <a:spLocks noChangeShapeType="1"/>
            </p:cNvSpPr>
            <p:nvPr/>
          </p:nvSpPr>
          <p:spPr bwMode="auto">
            <a:xfrm flipV="1">
              <a:off x="2058" y="2542"/>
              <a:ext cx="0" cy="351"/>
            </a:xfrm>
            <a:prstGeom prst="line">
              <a:avLst/>
            </a:prstGeom>
            <a:noFill/>
            <a:ln w="28575">
              <a:solidFill>
                <a:srgbClr val="0033CC"/>
              </a:solidFill>
              <a:round/>
              <a:headEnd/>
              <a:tailEnd type="triangle" w="med" len="med"/>
            </a:ln>
          </p:spPr>
          <p:txBody>
            <a:bodyPr/>
            <a:lstStyle/>
            <a:p>
              <a:endParaRPr lang="en-US"/>
            </a:p>
          </p:txBody>
        </p:sp>
        <p:sp>
          <p:nvSpPr>
            <p:cNvPr id="651329" name="Line 65"/>
            <p:cNvSpPr>
              <a:spLocks noChangeShapeType="1"/>
            </p:cNvSpPr>
            <p:nvPr/>
          </p:nvSpPr>
          <p:spPr bwMode="auto">
            <a:xfrm flipV="1">
              <a:off x="2255" y="2542"/>
              <a:ext cx="0" cy="351"/>
            </a:xfrm>
            <a:prstGeom prst="line">
              <a:avLst/>
            </a:prstGeom>
            <a:noFill/>
            <a:ln w="28575">
              <a:solidFill>
                <a:srgbClr val="0033CC"/>
              </a:solidFill>
              <a:round/>
              <a:headEnd/>
              <a:tailEnd type="triangle" w="med" len="med"/>
            </a:ln>
          </p:spPr>
          <p:txBody>
            <a:bodyPr/>
            <a:lstStyle/>
            <a:p>
              <a:endParaRPr lang="en-US"/>
            </a:p>
          </p:txBody>
        </p:sp>
        <p:sp>
          <p:nvSpPr>
            <p:cNvPr id="651330" name="Line 66"/>
            <p:cNvSpPr>
              <a:spLocks noChangeShapeType="1"/>
            </p:cNvSpPr>
            <p:nvPr/>
          </p:nvSpPr>
          <p:spPr bwMode="auto">
            <a:xfrm flipV="1">
              <a:off x="2458" y="2542"/>
              <a:ext cx="0" cy="351"/>
            </a:xfrm>
            <a:prstGeom prst="line">
              <a:avLst/>
            </a:prstGeom>
            <a:noFill/>
            <a:ln w="28575">
              <a:solidFill>
                <a:srgbClr val="0033CC"/>
              </a:solidFill>
              <a:round/>
              <a:headEnd/>
              <a:tailEnd type="triangle" w="med" len="med"/>
            </a:ln>
          </p:spPr>
          <p:txBody>
            <a:bodyPr/>
            <a:lstStyle/>
            <a:p>
              <a:endParaRPr lang="en-US"/>
            </a:p>
          </p:txBody>
        </p:sp>
        <p:sp>
          <p:nvSpPr>
            <p:cNvPr id="651331" name="Line 67"/>
            <p:cNvSpPr>
              <a:spLocks noChangeShapeType="1"/>
            </p:cNvSpPr>
            <p:nvPr/>
          </p:nvSpPr>
          <p:spPr bwMode="auto">
            <a:xfrm flipV="1">
              <a:off x="2655" y="2542"/>
              <a:ext cx="0" cy="351"/>
            </a:xfrm>
            <a:prstGeom prst="line">
              <a:avLst/>
            </a:prstGeom>
            <a:noFill/>
            <a:ln w="28575">
              <a:solidFill>
                <a:srgbClr val="0033CC"/>
              </a:solidFill>
              <a:round/>
              <a:headEnd/>
              <a:tailEnd type="triangle" w="med" len="med"/>
            </a:ln>
          </p:spPr>
          <p:txBody>
            <a:bodyPr/>
            <a:lstStyle/>
            <a:p>
              <a:endParaRPr lang="en-US"/>
            </a:p>
          </p:txBody>
        </p:sp>
        <p:sp>
          <p:nvSpPr>
            <p:cNvPr id="651332" name="Line 68"/>
            <p:cNvSpPr>
              <a:spLocks noChangeShapeType="1"/>
            </p:cNvSpPr>
            <p:nvPr/>
          </p:nvSpPr>
          <p:spPr bwMode="auto">
            <a:xfrm>
              <a:off x="2853" y="2542"/>
              <a:ext cx="0" cy="351"/>
            </a:xfrm>
            <a:prstGeom prst="line">
              <a:avLst/>
            </a:prstGeom>
            <a:noFill/>
            <a:ln w="28575">
              <a:solidFill>
                <a:srgbClr val="0033CC"/>
              </a:solidFill>
              <a:round/>
              <a:headEnd/>
              <a:tailEnd type="triangle" w="med" len="med"/>
            </a:ln>
          </p:spPr>
          <p:txBody>
            <a:bodyPr/>
            <a:lstStyle/>
            <a:p>
              <a:endParaRPr lang="en-US"/>
            </a:p>
          </p:txBody>
        </p:sp>
        <p:sp>
          <p:nvSpPr>
            <p:cNvPr id="651333" name="Line 69"/>
            <p:cNvSpPr>
              <a:spLocks noChangeShapeType="1"/>
            </p:cNvSpPr>
            <p:nvPr/>
          </p:nvSpPr>
          <p:spPr bwMode="auto">
            <a:xfrm>
              <a:off x="3051" y="2542"/>
              <a:ext cx="0" cy="351"/>
            </a:xfrm>
            <a:prstGeom prst="line">
              <a:avLst/>
            </a:prstGeom>
            <a:noFill/>
            <a:ln w="28575">
              <a:solidFill>
                <a:srgbClr val="0033CC"/>
              </a:solidFill>
              <a:round/>
              <a:headEnd/>
              <a:tailEnd type="triangle" w="med" len="med"/>
            </a:ln>
          </p:spPr>
          <p:txBody>
            <a:bodyPr/>
            <a:lstStyle/>
            <a:p>
              <a:endParaRPr lang="en-US"/>
            </a:p>
          </p:txBody>
        </p:sp>
        <p:sp>
          <p:nvSpPr>
            <p:cNvPr id="651334" name="Line 70"/>
            <p:cNvSpPr>
              <a:spLocks noChangeShapeType="1"/>
            </p:cNvSpPr>
            <p:nvPr/>
          </p:nvSpPr>
          <p:spPr bwMode="auto">
            <a:xfrm>
              <a:off x="3253" y="2542"/>
              <a:ext cx="0" cy="351"/>
            </a:xfrm>
            <a:prstGeom prst="line">
              <a:avLst/>
            </a:prstGeom>
            <a:noFill/>
            <a:ln w="28575">
              <a:solidFill>
                <a:srgbClr val="0033CC"/>
              </a:solidFill>
              <a:round/>
              <a:headEnd/>
              <a:tailEnd type="triangle" w="med" len="med"/>
            </a:ln>
          </p:spPr>
          <p:txBody>
            <a:bodyPr/>
            <a:lstStyle/>
            <a:p>
              <a:endParaRPr lang="en-US"/>
            </a:p>
          </p:txBody>
        </p:sp>
        <p:sp>
          <p:nvSpPr>
            <p:cNvPr id="651335" name="Line 71"/>
            <p:cNvSpPr>
              <a:spLocks noChangeShapeType="1"/>
            </p:cNvSpPr>
            <p:nvPr/>
          </p:nvSpPr>
          <p:spPr bwMode="auto">
            <a:xfrm>
              <a:off x="3451" y="2542"/>
              <a:ext cx="0" cy="351"/>
            </a:xfrm>
            <a:prstGeom prst="line">
              <a:avLst/>
            </a:prstGeom>
            <a:noFill/>
            <a:ln w="28575">
              <a:solidFill>
                <a:srgbClr val="0033CC"/>
              </a:solidFill>
              <a:round/>
              <a:headEnd/>
              <a:tailEnd type="triangle" w="med" len="med"/>
            </a:ln>
          </p:spPr>
          <p:txBody>
            <a:bodyPr/>
            <a:lstStyle/>
            <a:p>
              <a:endParaRPr lang="en-US"/>
            </a:p>
          </p:txBody>
        </p:sp>
        <p:sp>
          <p:nvSpPr>
            <p:cNvPr id="651336" name="Oval 72"/>
            <p:cNvSpPr>
              <a:spLocks noChangeArrowheads="1"/>
            </p:cNvSpPr>
            <p:nvPr/>
          </p:nvSpPr>
          <p:spPr bwMode="auto">
            <a:xfrm>
              <a:off x="2601" y="2430"/>
              <a:ext cx="194" cy="576"/>
            </a:xfrm>
            <a:prstGeom prst="ellipse">
              <a:avLst/>
            </a:prstGeom>
            <a:noFill/>
            <a:ln w="28575">
              <a:solidFill>
                <a:srgbClr val="008000"/>
              </a:solidFill>
              <a:round/>
              <a:headEnd/>
              <a:tailEnd/>
            </a:ln>
          </p:spPr>
          <p:txBody>
            <a:bodyPr anchor="ctr"/>
            <a:lstStyle/>
            <a:p>
              <a:endParaRPr lang="en-US"/>
            </a:p>
          </p:txBody>
        </p:sp>
        <p:sp>
          <p:nvSpPr>
            <p:cNvPr id="651337" name="Line 73"/>
            <p:cNvSpPr>
              <a:spLocks noChangeShapeType="1"/>
            </p:cNvSpPr>
            <p:nvPr/>
          </p:nvSpPr>
          <p:spPr bwMode="auto">
            <a:xfrm flipV="1">
              <a:off x="556" y="1729"/>
              <a:ext cx="0" cy="351"/>
            </a:xfrm>
            <a:prstGeom prst="line">
              <a:avLst/>
            </a:prstGeom>
            <a:noFill/>
            <a:ln w="28575">
              <a:solidFill>
                <a:srgbClr val="0033CC"/>
              </a:solidFill>
              <a:round/>
              <a:headEnd/>
              <a:tailEnd type="triangle" w="med" len="med"/>
            </a:ln>
          </p:spPr>
          <p:txBody>
            <a:bodyPr/>
            <a:lstStyle/>
            <a:p>
              <a:endParaRPr lang="en-US"/>
            </a:p>
          </p:txBody>
        </p:sp>
        <p:sp>
          <p:nvSpPr>
            <p:cNvPr id="651338" name="Line 74"/>
            <p:cNvSpPr>
              <a:spLocks noChangeShapeType="1"/>
            </p:cNvSpPr>
            <p:nvPr/>
          </p:nvSpPr>
          <p:spPr bwMode="auto">
            <a:xfrm flipV="1">
              <a:off x="754" y="1729"/>
              <a:ext cx="0" cy="351"/>
            </a:xfrm>
            <a:prstGeom prst="line">
              <a:avLst/>
            </a:prstGeom>
            <a:noFill/>
            <a:ln w="28575">
              <a:solidFill>
                <a:srgbClr val="0033CC"/>
              </a:solidFill>
              <a:round/>
              <a:headEnd/>
              <a:tailEnd type="triangle" w="med" len="med"/>
            </a:ln>
          </p:spPr>
          <p:txBody>
            <a:bodyPr/>
            <a:lstStyle/>
            <a:p>
              <a:endParaRPr lang="en-US"/>
            </a:p>
          </p:txBody>
        </p:sp>
        <p:sp>
          <p:nvSpPr>
            <p:cNvPr id="651339" name="Line 75"/>
            <p:cNvSpPr>
              <a:spLocks noChangeShapeType="1"/>
            </p:cNvSpPr>
            <p:nvPr/>
          </p:nvSpPr>
          <p:spPr bwMode="auto">
            <a:xfrm flipV="1">
              <a:off x="956" y="1729"/>
              <a:ext cx="0" cy="351"/>
            </a:xfrm>
            <a:prstGeom prst="line">
              <a:avLst/>
            </a:prstGeom>
            <a:noFill/>
            <a:ln w="28575">
              <a:solidFill>
                <a:srgbClr val="0033CC"/>
              </a:solidFill>
              <a:round/>
              <a:headEnd/>
              <a:tailEnd type="triangle" w="med" len="med"/>
            </a:ln>
          </p:spPr>
          <p:txBody>
            <a:bodyPr/>
            <a:lstStyle/>
            <a:p>
              <a:endParaRPr lang="en-US"/>
            </a:p>
          </p:txBody>
        </p:sp>
        <p:sp>
          <p:nvSpPr>
            <p:cNvPr id="651340" name="Line 76"/>
            <p:cNvSpPr>
              <a:spLocks noChangeShapeType="1"/>
            </p:cNvSpPr>
            <p:nvPr/>
          </p:nvSpPr>
          <p:spPr bwMode="auto">
            <a:xfrm flipV="1">
              <a:off x="1154" y="1729"/>
              <a:ext cx="0" cy="351"/>
            </a:xfrm>
            <a:prstGeom prst="line">
              <a:avLst/>
            </a:prstGeom>
            <a:noFill/>
            <a:ln w="28575">
              <a:solidFill>
                <a:srgbClr val="0033CC"/>
              </a:solidFill>
              <a:round/>
              <a:headEnd/>
              <a:tailEnd type="triangle" w="med" len="med"/>
            </a:ln>
          </p:spPr>
          <p:txBody>
            <a:bodyPr/>
            <a:lstStyle/>
            <a:p>
              <a:endParaRPr lang="en-US"/>
            </a:p>
          </p:txBody>
        </p:sp>
        <p:sp>
          <p:nvSpPr>
            <p:cNvPr id="651341" name="Line 77"/>
            <p:cNvSpPr>
              <a:spLocks noChangeShapeType="1"/>
            </p:cNvSpPr>
            <p:nvPr/>
          </p:nvSpPr>
          <p:spPr bwMode="auto">
            <a:xfrm flipV="1">
              <a:off x="1352" y="1729"/>
              <a:ext cx="0" cy="351"/>
            </a:xfrm>
            <a:prstGeom prst="line">
              <a:avLst/>
            </a:prstGeom>
            <a:noFill/>
            <a:ln w="28575">
              <a:solidFill>
                <a:srgbClr val="0033CC"/>
              </a:solidFill>
              <a:round/>
              <a:headEnd/>
              <a:tailEnd type="triangle" w="med" len="med"/>
            </a:ln>
          </p:spPr>
          <p:txBody>
            <a:bodyPr/>
            <a:lstStyle/>
            <a:p>
              <a:endParaRPr lang="en-US"/>
            </a:p>
          </p:txBody>
        </p:sp>
        <p:sp>
          <p:nvSpPr>
            <p:cNvPr id="651342" name="Line 78"/>
            <p:cNvSpPr>
              <a:spLocks noChangeShapeType="1"/>
            </p:cNvSpPr>
            <p:nvPr/>
          </p:nvSpPr>
          <p:spPr bwMode="auto">
            <a:xfrm>
              <a:off x="1549" y="1729"/>
              <a:ext cx="0" cy="351"/>
            </a:xfrm>
            <a:prstGeom prst="line">
              <a:avLst/>
            </a:prstGeom>
            <a:noFill/>
            <a:ln w="28575">
              <a:solidFill>
                <a:srgbClr val="0033CC"/>
              </a:solidFill>
              <a:round/>
              <a:headEnd/>
              <a:tailEnd type="triangle" w="med" len="med"/>
            </a:ln>
          </p:spPr>
          <p:txBody>
            <a:bodyPr/>
            <a:lstStyle/>
            <a:p>
              <a:endParaRPr lang="en-US"/>
            </a:p>
          </p:txBody>
        </p:sp>
        <p:sp>
          <p:nvSpPr>
            <p:cNvPr id="651343" name="Line 79"/>
            <p:cNvSpPr>
              <a:spLocks noChangeShapeType="1"/>
            </p:cNvSpPr>
            <p:nvPr/>
          </p:nvSpPr>
          <p:spPr bwMode="auto">
            <a:xfrm>
              <a:off x="1752" y="1729"/>
              <a:ext cx="0" cy="351"/>
            </a:xfrm>
            <a:prstGeom prst="line">
              <a:avLst/>
            </a:prstGeom>
            <a:noFill/>
            <a:ln w="28575">
              <a:solidFill>
                <a:srgbClr val="0033CC"/>
              </a:solidFill>
              <a:round/>
              <a:headEnd/>
              <a:tailEnd type="triangle" w="med" len="med"/>
            </a:ln>
          </p:spPr>
          <p:txBody>
            <a:bodyPr/>
            <a:lstStyle/>
            <a:p>
              <a:endParaRPr lang="en-US"/>
            </a:p>
          </p:txBody>
        </p:sp>
        <p:sp>
          <p:nvSpPr>
            <p:cNvPr id="651344" name="Line 80"/>
            <p:cNvSpPr>
              <a:spLocks noChangeShapeType="1"/>
            </p:cNvSpPr>
            <p:nvPr/>
          </p:nvSpPr>
          <p:spPr bwMode="auto">
            <a:xfrm>
              <a:off x="1949" y="1729"/>
              <a:ext cx="0" cy="351"/>
            </a:xfrm>
            <a:prstGeom prst="line">
              <a:avLst/>
            </a:prstGeom>
            <a:noFill/>
            <a:ln w="28575">
              <a:solidFill>
                <a:srgbClr val="0033CC"/>
              </a:solidFill>
              <a:round/>
              <a:headEnd/>
              <a:tailEnd type="triangle" w="med" len="med"/>
            </a:ln>
          </p:spPr>
          <p:txBody>
            <a:bodyPr/>
            <a:lstStyle/>
            <a:p>
              <a:endParaRPr lang="en-US"/>
            </a:p>
          </p:txBody>
        </p:sp>
        <p:sp>
          <p:nvSpPr>
            <p:cNvPr id="651345" name="Line 81"/>
            <p:cNvSpPr>
              <a:spLocks noChangeShapeType="1"/>
            </p:cNvSpPr>
            <p:nvPr/>
          </p:nvSpPr>
          <p:spPr bwMode="auto">
            <a:xfrm>
              <a:off x="2152" y="1729"/>
              <a:ext cx="0" cy="351"/>
            </a:xfrm>
            <a:prstGeom prst="line">
              <a:avLst/>
            </a:prstGeom>
            <a:noFill/>
            <a:ln w="28575">
              <a:solidFill>
                <a:srgbClr val="0033CC"/>
              </a:solidFill>
              <a:round/>
              <a:headEnd/>
              <a:tailEnd type="triangle" w="med" len="med"/>
            </a:ln>
          </p:spPr>
          <p:txBody>
            <a:bodyPr/>
            <a:lstStyle/>
            <a:p>
              <a:endParaRPr lang="en-US"/>
            </a:p>
          </p:txBody>
        </p:sp>
        <p:sp>
          <p:nvSpPr>
            <p:cNvPr id="651346" name="Line 82"/>
            <p:cNvSpPr>
              <a:spLocks noChangeShapeType="1"/>
            </p:cNvSpPr>
            <p:nvPr/>
          </p:nvSpPr>
          <p:spPr bwMode="auto">
            <a:xfrm flipV="1">
              <a:off x="2349" y="1729"/>
              <a:ext cx="0" cy="351"/>
            </a:xfrm>
            <a:prstGeom prst="line">
              <a:avLst/>
            </a:prstGeom>
            <a:noFill/>
            <a:ln w="28575">
              <a:solidFill>
                <a:srgbClr val="0033CC"/>
              </a:solidFill>
              <a:round/>
              <a:headEnd/>
              <a:tailEnd type="triangle" w="med" len="med"/>
            </a:ln>
          </p:spPr>
          <p:txBody>
            <a:bodyPr/>
            <a:lstStyle/>
            <a:p>
              <a:endParaRPr lang="en-US"/>
            </a:p>
          </p:txBody>
        </p:sp>
        <p:sp>
          <p:nvSpPr>
            <p:cNvPr id="651347" name="Line 83"/>
            <p:cNvSpPr>
              <a:spLocks noChangeShapeType="1"/>
            </p:cNvSpPr>
            <p:nvPr/>
          </p:nvSpPr>
          <p:spPr bwMode="auto">
            <a:xfrm flipV="1">
              <a:off x="2552" y="1729"/>
              <a:ext cx="0" cy="351"/>
            </a:xfrm>
            <a:prstGeom prst="line">
              <a:avLst/>
            </a:prstGeom>
            <a:noFill/>
            <a:ln w="28575">
              <a:solidFill>
                <a:srgbClr val="0033CC"/>
              </a:solidFill>
              <a:round/>
              <a:headEnd/>
              <a:tailEnd type="triangle" w="med" len="med"/>
            </a:ln>
          </p:spPr>
          <p:txBody>
            <a:bodyPr/>
            <a:lstStyle/>
            <a:p>
              <a:endParaRPr lang="en-US"/>
            </a:p>
          </p:txBody>
        </p:sp>
        <p:sp>
          <p:nvSpPr>
            <p:cNvPr id="651348" name="Line 84"/>
            <p:cNvSpPr>
              <a:spLocks noChangeShapeType="1"/>
            </p:cNvSpPr>
            <p:nvPr/>
          </p:nvSpPr>
          <p:spPr bwMode="auto">
            <a:xfrm flipV="1">
              <a:off x="2749" y="1729"/>
              <a:ext cx="0" cy="351"/>
            </a:xfrm>
            <a:prstGeom prst="line">
              <a:avLst/>
            </a:prstGeom>
            <a:noFill/>
            <a:ln w="28575">
              <a:solidFill>
                <a:srgbClr val="0033CC"/>
              </a:solidFill>
              <a:round/>
              <a:headEnd/>
              <a:tailEnd type="triangle" w="med" len="med"/>
            </a:ln>
          </p:spPr>
          <p:txBody>
            <a:bodyPr/>
            <a:lstStyle/>
            <a:p>
              <a:endParaRPr lang="en-US"/>
            </a:p>
          </p:txBody>
        </p:sp>
        <p:sp>
          <p:nvSpPr>
            <p:cNvPr id="651349" name="Line 85"/>
            <p:cNvSpPr>
              <a:spLocks noChangeShapeType="1"/>
            </p:cNvSpPr>
            <p:nvPr/>
          </p:nvSpPr>
          <p:spPr bwMode="auto">
            <a:xfrm flipV="1">
              <a:off x="2947" y="1729"/>
              <a:ext cx="0" cy="351"/>
            </a:xfrm>
            <a:prstGeom prst="line">
              <a:avLst/>
            </a:prstGeom>
            <a:noFill/>
            <a:ln w="28575">
              <a:solidFill>
                <a:srgbClr val="0033CC"/>
              </a:solidFill>
              <a:round/>
              <a:headEnd/>
              <a:tailEnd type="triangle" w="med" len="med"/>
            </a:ln>
          </p:spPr>
          <p:txBody>
            <a:bodyPr/>
            <a:lstStyle/>
            <a:p>
              <a:endParaRPr lang="en-US"/>
            </a:p>
          </p:txBody>
        </p:sp>
        <p:sp>
          <p:nvSpPr>
            <p:cNvPr id="651350" name="Line 86"/>
            <p:cNvSpPr>
              <a:spLocks noChangeShapeType="1"/>
            </p:cNvSpPr>
            <p:nvPr/>
          </p:nvSpPr>
          <p:spPr bwMode="auto">
            <a:xfrm flipV="1">
              <a:off x="3145" y="1729"/>
              <a:ext cx="0" cy="351"/>
            </a:xfrm>
            <a:prstGeom prst="line">
              <a:avLst/>
            </a:prstGeom>
            <a:noFill/>
            <a:ln w="28575">
              <a:solidFill>
                <a:srgbClr val="0033CC"/>
              </a:solidFill>
              <a:round/>
              <a:headEnd/>
              <a:tailEnd type="triangle" w="med" len="med"/>
            </a:ln>
          </p:spPr>
          <p:txBody>
            <a:bodyPr/>
            <a:lstStyle/>
            <a:p>
              <a:endParaRPr lang="en-US"/>
            </a:p>
          </p:txBody>
        </p:sp>
        <p:sp>
          <p:nvSpPr>
            <p:cNvPr id="651351" name="Line 87"/>
            <p:cNvSpPr>
              <a:spLocks noChangeShapeType="1"/>
            </p:cNvSpPr>
            <p:nvPr/>
          </p:nvSpPr>
          <p:spPr bwMode="auto">
            <a:xfrm flipV="1">
              <a:off x="3347" y="1729"/>
              <a:ext cx="0" cy="351"/>
            </a:xfrm>
            <a:prstGeom prst="line">
              <a:avLst/>
            </a:prstGeom>
            <a:noFill/>
            <a:ln w="28575">
              <a:solidFill>
                <a:srgbClr val="0033CC"/>
              </a:solidFill>
              <a:round/>
              <a:headEnd/>
              <a:tailEnd type="triangle" w="med" len="med"/>
            </a:ln>
          </p:spPr>
          <p:txBody>
            <a:bodyPr/>
            <a:lstStyle/>
            <a:p>
              <a:endParaRPr lang="en-US"/>
            </a:p>
          </p:txBody>
        </p:sp>
        <p:sp>
          <p:nvSpPr>
            <p:cNvPr id="651352" name="Line 88"/>
            <p:cNvSpPr>
              <a:spLocks noChangeShapeType="1"/>
            </p:cNvSpPr>
            <p:nvPr/>
          </p:nvSpPr>
          <p:spPr bwMode="auto">
            <a:xfrm flipV="1">
              <a:off x="3545" y="1729"/>
              <a:ext cx="0" cy="351"/>
            </a:xfrm>
            <a:prstGeom prst="line">
              <a:avLst/>
            </a:prstGeom>
            <a:noFill/>
            <a:ln w="28575">
              <a:solidFill>
                <a:srgbClr val="0033CC"/>
              </a:solidFill>
              <a:round/>
              <a:headEnd/>
              <a:tailEnd type="triangle" w="med" len="med"/>
            </a:ln>
          </p:spPr>
          <p:txBody>
            <a:bodyPr/>
            <a:lstStyle/>
            <a:p>
              <a:endParaRPr lang="en-US"/>
            </a:p>
          </p:txBody>
        </p:sp>
        <p:sp>
          <p:nvSpPr>
            <p:cNvPr id="651353" name="Line 89"/>
            <p:cNvSpPr>
              <a:spLocks noChangeShapeType="1"/>
            </p:cNvSpPr>
            <p:nvPr/>
          </p:nvSpPr>
          <p:spPr bwMode="auto">
            <a:xfrm flipV="1">
              <a:off x="363" y="1731"/>
              <a:ext cx="0" cy="350"/>
            </a:xfrm>
            <a:prstGeom prst="line">
              <a:avLst/>
            </a:prstGeom>
            <a:noFill/>
            <a:ln w="28575">
              <a:solidFill>
                <a:srgbClr val="0033CC"/>
              </a:solidFill>
              <a:round/>
              <a:headEnd/>
              <a:tailEnd type="triangle" w="med" len="med"/>
            </a:ln>
          </p:spPr>
          <p:txBody>
            <a:bodyPr/>
            <a:lstStyle/>
            <a:p>
              <a:endParaRPr lang="en-US"/>
            </a:p>
          </p:txBody>
        </p:sp>
        <p:sp>
          <p:nvSpPr>
            <p:cNvPr id="651354" name="Line 90"/>
            <p:cNvSpPr>
              <a:spLocks noChangeShapeType="1"/>
            </p:cNvSpPr>
            <p:nvPr/>
          </p:nvSpPr>
          <p:spPr bwMode="auto">
            <a:xfrm>
              <a:off x="455" y="1736"/>
              <a:ext cx="0" cy="350"/>
            </a:xfrm>
            <a:prstGeom prst="line">
              <a:avLst/>
            </a:prstGeom>
            <a:noFill/>
            <a:ln w="28575">
              <a:solidFill>
                <a:srgbClr val="0033CC"/>
              </a:solidFill>
              <a:round/>
              <a:headEnd/>
              <a:tailEnd type="triangle" w="med" len="med"/>
            </a:ln>
          </p:spPr>
          <p:txBody>
            <a:bodyPr/>
            <a:lstStyle/>
            <a:p>
              <a:endParaRPr lang="en-US"/>
            </a:p>
          </p:txBody>
        </p:sp>
        <p:sp>
          <p:nvSpPr>
            <p:cNvPr id="651355" name="Line 91"/>
            <p:cNvSpPr>
              <a:spLocks noChangeShapeType="1"/>
            </p:cNvSpPr>
            <p:nvPr/>
          </p:nvSpPr>
          <p:spPr bwMode="auto">
            <a:xfrm>
              <a:off x="653" y="1736"/>
              <a:ext cx="0" cy="350"/>
            </a:xfrm>
            <a:prstGeom prst="line">
              <a:avLst/>
            </a:prstGeom>
            <a:noFill/>
            <a:ln w="28575">
              <a:solidFill>
                <a:srgbClr val="0033CC"/>
              </a:solidFill>
              <a:round/>
              <a:headEnd/>
              <a:tailEnd type="triangle" w="med" len="med"/>
            </a:ln>
          </p:spPr>
          <p:txBody>
            <a:bodyPr/>
            <a:lstStyle/>
            <a:p>
              <a:endParaRPr lang="en-US"/>
            </a:p>
          </p:txBody>
        </p:sp>
        <p:sp>
          <p:nvSpPr>
            <p:cNvPr id="651356" name="Line 92"/>
            <p:cNvSpPr>
              <a:spLocks noChangeShapeType="1"/>
            </p:cNvSpPr>
            <p:nvPr/>
          </p:nvSpPr>
          <p:spPr bwMode="auto">
            <a:xfrm>
              <a:off x="855" y="1736"/>
              <a:ext cx="0" cy="350"/>
            </a:xfrm>
            <a:prstGeom prst="line">
              <a:avLst/>
            </a:prstGeom>
            <a:noFill/>
            <a:ln w="28575">
              <a:solidFill>
                <a:srgbClr val="0033CC"/>
              </a:solidFill>
              <a:round/>
              <a:headEnd/>
              <a:tailEnd type="triangle" w="med" len="med"/>
            </a:ln>
          </p:spPr>
          <p:txBody>
            <a:bodyPr/>
            <a:lstStyle/>
            <a:p>
              <a:endParaRPr lang="en-US"/>
            </a:p>
          </p:txBody>
        </p:sp>
        <p:sp>
          <p:nvSpPr>
            <p:cNvPr id="651357" name="Line 93"/>
            <p:cNvSpPr>
              <a:spLocks noChangeShapeType="1"/>
            </p:cNvSpPr>
            <p:nvPr/>
          </p:nvSpPr>
          <p:spPr bwMode="auto">
            <a:xfrm>
              <a:off x="1053" y="1736"/>
              <a:ext cx="0" cy="350"/>
            </a:xfrm>
            <a:prstGeom prst="line">
              <a:avLst/>
            </a:prstGeom>
            <a:noFill/>
            <a:ln w="28575">
              <a:solidFill>
                <a:srgbClr val="0033CC"/>
              </a:solidFill>
              <a:round/>
              <a:headEnd/>
              <a:tailEnd type="triangle" w="med" len="med"/>
            </a:ln>
          </p:spPr>
          <p:txBody>
            <a:bodyPr/>
            <a:lstStyle/>
            <a:p>
              <a:endParaRPr lang="en-US"/>
            </a:p>
          </p:txBody>
        </p:sp>
        <p:sp>
          <p:nvSpPr>
            <p:cNvPr id="651358" name="Line 94"/>
            <p:cNvSpPr>
              <a:spLocks noChangeShapeType="1"/>
            </p:cNvSpPr>
            <p:nvPr/>
          </p:nvSpPr>
          <p:spPr bwMode="auto">
            <a:xfrm>
              <a:off x="1251" y="1736"/>
              <a:ext cx="0" cy="350"/>
            </a:xfrm>
            <a:prstGeom prst="line">
              <a:avLst/>
            </a:prstGeom>
            <a:noFill/>
            <a:ln w="28575">
              <a:solidFill>
                <a:srgbClr val="0033CC"/>
              </a:solidFill>
              <a:round/>
              <a:headEnd/>
              <a:tailEnd type="triangle" w="med" len="med"/>
            </a:ln>
          </p:spPr>
          <p:txBody>
            <a:bodyPr/>
            <a:lstStyle/>
            <a:p>
              <a:endParaRPr lang="en-US"/>
            </a:p>
          </p:txBody>
        </p:sp>
        <p:sp>
          <p:nvSpPr>
            <p:cNvPr id="651359" name="Line 95"/>
            <p:cNvSpPr>
              <a:spLocks noChangeShapeType="1"/>
            </p:cNvSpPr>
            <p:nvPr/>
          </p:nvSpPr>
          <p:spPr bwMode="auto">
            <a:xfrm flipV="1">
              <a:off x="1448" y="1736"/>
              <a:ext cx="0" cy="350"/>
            </a:xfrm>
            <a:prstGeom prst="line">
              <a:avLst/>
            </a:prstGeom>
            <a:noFill/>
            <a:ln w="28575">
              <a:solidFill>
                <a:srgbClr val="0033CC"/>
              </a:solidFill>
              <a:round/>
              <a:headEnd/>
              <a:tailEnd type="triangle" w="med" len="med"/>
            </a:ln>
          </p:spPr>
          <p:txBody>
            <a:bodyPr/>
            <a:lstStyle/>
            <a:p>
              <a:endParaRPr lang="en-US"/>
            </a:p>
          </p:txBody>
        </p:sp>
        <p:sp>
          <p:nvSpPr>
            <p:cNvPr id="651360" name="Line 96"/>
            <p:cNvSpPr>
              <a:spLocks noChangeShapeType="1"/>
            </p:cNvSpPr>
            <p:nvPr/>
          </p:nvSpPr>
          <p:spPr bwMode="auto">
            <a:xfrm flipV="1">
              <a:off x="1650" y="1736"/>
              <a:ext cx="0" cy="350"/>
            </a:xfrm>
            <a:prstGeom prst="line">
              <a:avLst/>
            </a:prstGeom>
            <a:noFill/>
            <a:ln w="28575">
              <a:solidFill>
                <a:srgbClr val="0033CC"/>
              </a:solidFill>
              <a:round/>
              <a:headEnd/>
              <a:tailEnd type="triangle" w="med" len="med"/>
            </a:ln>
          </p:spPr>
          <p:txBody>
            <a:bodyPr/>
            <a:lstStyle/>
            <a:p>
              <a:endParaRPr lang="en-US"/>
            </a:p>
          </p:txBody>
        </p:sp>
        <p:sp>
          <p:nvSpPr>
            <p:cNvPr id="651361" name="Line 97"/>
            <p:cNvSpPr>
              <a:spLocks noChangeShapeType="1"/>
            </p:cNvSpPr>
            <p:nvPr/>
          </p:nvSpPr>
          <p:spPr bwMode="auto">
            <a:xfrm flipV="1">
              <a:off x="1848" y="1736"/>
              <a:ext cx="0" cy="350"/>
            </a:xfrm>
            <a:prstGeom prst="line">
              <a:avLst/>
            </a:prstGeom>
            <a:noFill/>
            <a:ln w="28575">
              <a:solidFill>
                <a:srgbClr val="0033CC"/>
              </a:solidFill>
              <a:round/>
              <a:headEnd/>
              <a:tailEnd type="triangle" w="med" len="med"/>
            </a:ln>
          </p:spPr>
          <p:txBody>
            <a:bodyPr/>
            <a:lstStyle/>
            <a:p>
              <a:endParaRPr lang="en-US"/>
            </a:p>
          </p:txBody>
        </p:sp>
        <p:sp>
          <p:nvSpPr>
            <p:cNvPr id="651362" name="Line 98"/>
            <p:cNvSpPr>
              <a:spLocks noChangeShapeType="1"/>
            </p:cNvSpPr>
            <p:nvPr/>
          </p:nvSpPr>
          <p:spPr bwMode="auto">
            <a:xfrm flipV="1">
              <a:off x="2050" y="1736"/>
              <a:ext cx="0" cy="350"/>
            </a:xfrm>
            <a:prstGeom prst="line">
              <a:avLst/>
            </a:prstGeom>
            <a:noFill/>
            <a:ln w="28575">
              <a:solidFill>
                <a:srgbClr val="0033CC"/>
              </a:solidFill>
              <a:round/>
              <a:headEnd/>
              <a:tailEnd type="triangle" w="med" len="med"/>
            </a:ln>
          </p:spPr>
          <p:txBody>
            <a:bodyPr/>
            <a:lstStyle/>
            <a:p>
              <a:endParaRPr lang="en-US"/>
            </a:p>
          </p:txBody>
        </p:sp>
        <p:sp>
          <p:nvSpPr>
            <p:cNvPr id="651363" name="Line 99"/>
            <p:cNvSpPr>
              <a:spLocks noChangeShapeType="1"/>
            </p:cNvSpPr>
            <p:nvPr/>
          </p:nvSpPr>
          <p:spPr bwMode="auto">
            <a:xfrm flipV="1">
              <a:off x="2248" y="1736"/>
              <a:ext cx="0" cy="350"/>
            </a:xfrm>
            <a:prstGeom prst="line">
              <a:avLst/>
            </a:prstGeom>
            <a:noFill/>
            <a:ln w="28575">
              <a:solidFill>
                <a:srgbClr val="0033CC"/>
              </a:solidFill>
              <a:round/>
              <a:headEnd/>
              <a:tailEnd type="triangle" w="med" len="med"/>
            </a:ln>
          </p:spPr>
          <p:txBody>
            <a:bodyPr/>
            <a:lstStyle/>
            <a:p>
              <a:endParaRPr lang="en-US"/>
            </a:p>
          </p:txBody>
        </p:sp>
        <p:sp>
          <p:nvSpPr>
            <p:cNvPr id="651364" name="Line 100"/>
            <p:cNvSpPr>
              <a:spLocks noChangeShapeType="1"/>
            </p:cNvSpPr>
            <p:nvPr/>
          </p:nvSpPr>
          <p:spPr bwMode="auto">
            <a:xfrm>
              <a:off x="2451" y="1736"/>
              <a:ext cx="0" cy="350"/>
            </a:xfrm>
            <a:prstGeom prst="line">
              <a:avLst/>
            </a:prstGeom>
            <a:noFill/>
            <a:ln w="28575">
              <a:solidFill>
                <a:srgbClr val="0033CC"/>
              </a:solidFill>
              <a:round/>
              <a:headEnd/>
              <a:tailEnd type="triangle" w="med" len="med"/>
            </a:ln>
          </p:spPr>
          <p:txBody>
            <a:bodyPr/>
            <a:lstStyle/>
            <a:p>
              <a:endParaRPr lang="en-US"/>
            </a:p>
          </p:txBody>
        </p:sp>
        <p:sp>
          <p:nvSpPr>
            <p:cNvPr id="651365" name="Line 101"/>
            <p:cNvSpPr>
              <a:spLocks noChangeShapeType="1"/>
            </p:cNvSpPr>
            <p:nvPr/>
          </p:nvSpPr>
          <p:spPr bwMode="auto">
            <a:xfrm>
              <a:off x="2648" y="1736"/>
              <a:ext cx="0" cy="350"/>
            </a:xfrm>
            <a:prstGeom prst="line">
              <a:avLst/>
            </a:prstGeom>
            <a:noFill/>
            <a:ln w="28575">
              <a:solidFill>
                <a:srgbClr val="0033CC"/>
              </a:solidFill>
              <a:round/>
              <a:headEnd/>
              <a:tailEnd type="triangle" w="med" len="med"/>
            </a:ln>
          </p:spPr>
          <p:txBody>
            <a:bodyPr/>
            <a:lstStyle/>
            <a:p>
              <a:endParaRPr lang="en-US"/>
            </a:p>
          </p:txBody>
        </p:sp>
        <p:sp>
          <p:nvSpPr>
            <p:cNvPr id="651366" name="Line 102"/>
            <p:cNvSpPr>
              <a:spLocks noChangeShapeType="1"/>
            </p:cNvSpPr>
            <p:nvPr/>
          </p:nvSpPr>
          <p:spPr bwMode="auto">
            <a:xfrm>
              <a:off x="2846" y="1736"/>
              <a:ext cx="0" cy="350"/>
            </a:xfrm>
            <a:prstGeom prst="line">
              <a:avLst/>
            </a:prstGeom>
            <a:noFill/>
            <a:ln w="28575">
              <a:solidFill>
                <a:srgbClr val="0033CC"/>
              </a:solidFill>
              <a:round/>
              <a:headEnd/>
              <a:tailEnd type="triangle" w="med" len="med"/>
            </a:ln>
          </p:spPr>
          <p:txBody>
            <a:bodyPr/>
            <a:lstStyle/>
            <a:p>
              <a:endParaRPr lang="en-US"/>
            </a:p>
          </p:txBody>
        </p:sp>
        <p:sp>
          <p:nvSpPr>
            <p:cNvPr id="651367" name="Line 103"/>
            <p:cNvSpPr>
              <a:spLocks noChangeShapeType="1"/>
            </p:cNvSpPr>
            <p:nvPr/>
          </p:nvSpPr>
          <p:spPr bwMode="auto">
            <a:xfrm>
              <a:off x="3044" y="1736"/>
              <a:ext cx="0" cy="350"/>
            </a:xfrm>
            <a:prstGeom prst="line">
              <a:avLst/>
            </a:prstGeom>
            <a:noFill/>
            <a:ln w="28575">
              <a:solidFill>
                <a:srgbClr val="0033CC"/>
              </a:solidFill>
              <a:round/>
              <a:headEnd/>
              <a:tailEnd type="triangle" w="med" len="med"/>
            </a:ln>
          </p:spPr>
          <p:txBody>
            <a:bodyPr/>
            <a:lstStyle/>
            <a:p>
              <a:endParaRPr lang="en-US"/>
            </a:p>
          </p:txBody>
        </p:sp>
        <p:sp>
          <p:nvSpPr>
            <p:cNvPr id="651368" name="Line 104"/>
            <p:cNvSpPr>
              <a:spLocks noChangeShapeType="1"/>
            </p:cNvSpPr>
            <p:nvPr/>
          </p:nvSpPr>
          <p:spPr bwMode="auto">
            <a:xfrm>
              <a:off x="3246" y="1736"/>
              <a:ext cx="0" cy="350"/>
            </a:xfrm>
            <a:prstGeom prst="line">
              <a:avLst/>
            </a:prstGeom>
            <a:noFill/>
            <a:ln w="28575">
              <a:solidFill>
                <a:srgbClr val="0033CC"/>
              </a:solidFill>
              <a:round/>
              <a:headEnd/>
              <a:tailEnd type="triangle" w="med" len="med"/>
            </a:ln>
          </p:spPr>
          <p:txBody>
            <a:bodyPr/>
            <a:lstStyle/>
            <a:p>
              <a:endParaRPr lang="en-US"/>
            </a:p>
          </p:txBody>
        </p:sp>
        <p:sp>
          <p:nvSpPr>
            <p:cNvPr id="651369" name="Line 105"/>
            <p:cNvSpPr>
              <a:spLocks noChangeShapeType="1"/>
            </p:cNvSpPr>
            <p:nvPr/>
          </p:nvSpPr>
          <p:spPr bwMode="auto">
            <a:xfrm>
              <a:off x="3444" y="1736"/>
              <a:ext cx="0" cy="350"/>
            </a:xfrm>
            <a:prstGeom prst="line">
              <a:avLst/>
            </a:prstGeom>
            <a:noFill/>
            <a:ln w="28575">
              <a:solidFill>
                <a:srgbClr val="0033CC"/>
              </a:solidFill>
              <a:round/>
              <a:headEnd/>
              <a:tailEnd type="triangle" w="med" len="med"/>
            </a:ln>
          </p:spPr>
          <p:txBody>
            <a:bodyPr/>
            <a:lstStyle/>
            <a:p>
              <a:endParaRPr lang="en-US"/>
            </a:p>
          </p:txBody>
        </p:sp>
        <p:sp>
          <p:nvSpPr>
            <p:cNvPr id="651370" name="Oval 106"/>
            <p:cNvSpPr>
              <a:spLocks noChangeArrowheads="1"/>
            </p:cNvSpPr>
            <p:nvPr/>
          </p:nvSpPr>
          <p:spPr bwMode="auto">
            <a:xfrm>
              <a:off x="1305" y="1624"/>
              <a:ext cx="194" cy="576"/>
            </a:xfrm>
            <a:prstGeom prst="ellipse">
              <a:avLst/>
            </a:prstGeom>
            <a:noFill/>
            <a:ln w="28575">
              <a:solidFill>
                <a:srgbClr val="008000"/>
              </a:solidFill>
              <a:round/>
              <a:headEnd/>
              <a:tailEnd/>
            </a:ln>
          </p:spPr>
          <p:txBody>
            <a:bodyPr anchor="ctr"/>
            <a:lstStyle/>
            <a:p>
              <a:endParaRPr lang="en-US"/>
            </a:p>
          </p:txBody>
        </p:sp>
        <p:sp>
          <p:nvSpPr>
            <p:cNvPr id="651371" name="Oval 107"/>
            <p:cNvSpPr>
              <a:spLocks noChangeArrowheads="1"/>
            </p:cNvSpPr>
            <p:nvPr/>
          </p:nvSpPr>
          <p:spPr bwMode="auto">
            <a:xfrm>
              <a:off x="2202" y="1619"/>
              <a:ext cx="193" cy="576"/>
            </a:xfrm>
            <a:prstGeom prst="ellipse">
              <a:avLst/>
            </a:prstGeom>
            <a:noFill/>
            <a:ln w="28575">
              <a:solidFill>
                <a:srgbClr val="008000"/>
              </a:solidFill>
              <a:round/>
              <a:headEnd/>
              <a:tailEnd/>
            </a:ln>
          </p:spPr>
          <p:txBody>
            <a:bodyPr anchor="ctr"/>
            <a:lstStyle/>
            <a:p>
              <a:endParaRPr lang="en-US"/>
            </a:p>
          </p:txBody>
        </p:sp>
        <p:sp>
          <p:nvSpPr>
            <p:cNvPr id="651372" name="Oval 108"/>
            <p:cNvSpPr>
              <a:spLocks noChangeArrowheads="1"/>
            </p:cNvSpPr>
            <p:nvPr/>
          </p:nvSpPr>
          <p:spPr bwMode="auto">
            <a:xfrm>
              <a:off x="1705" y="816"/>
              <a:ext cx="193" cy="576"/>
            </a:xfrm>
            <a:prstGeom prst="ellipse">
              <a:avLst/>
            </a:prstGeom>
            <a:noFill/>
            <a:ln w="28575">
              <a:solidFill>
                <a:srgbClr val="008000"/>
              </a:solidFill>
              <a:round/>
              <a:headEnd/>
              <a:tailEnd/>
            </a:ln>
          </p:spPr>
          <p:txBody>
            <a:bodyPr anchor="ctr"/>
            <a:lstStyle/>
            <a:p>
              <a:endParaRPr lang="en-US"/>
            </a:p>
          </p:txBody>
        </p:sp>
        <p:sp>
          <p:nvSpPr>
            <p:cNvPr id="651373" name="Oval 109"/>
            <p:cNvSpPr>
              <a:spLocks noChangeArrowheads="1"/>
            </p:cNvSpPr>
            <p:nvPr/>
          </p:nvSpPr>
          <p:spPr bwMode="auto">
            <a:xfrm>
              <a:off x="1812" y="824"/>
              <a:ext cx="193" cy="576"/>
            </a:xfrm>
            <a:prstGeom prst="ellipse">
              <a:avLst/>
            </a:prstGeom>
            <a:noFill/>
            <a:ln w="28575">
              <a:solidFill>
                <a:srgbClr val="008000"/>
              </a:solidFill>
              <a:round/>
              <a:headEnd/>
              <a:tailEnd/>
            </a:ln>
          </p:spPr>
          <p:txBody>
            <a:bodyPr anchor="ctr"/>
            <a:lstStyle/>
            <a:p>
              <a:endParaRPr lang="en-US"/>
            </a:p>
          </p:txBody>
        </p:sp>
        <p:sp>
          <p:nvSpPr>
            <p:cNvPr id="651374" name="Line 110"/>
            <p:cNvSpPr>
              <a:spLocks noChangeShapeType="1"/>
            </p:cNvSpPr>
            <p:nvPr/>
          </p:nvSpPr>
          <p:spPr bwMode="auto">
            <a:xfrm flipH="1">
              <a:off x="1486" y="1272"/>
              <a:ext cx="230" cy="472"/>
            </a:xfrm>
            <a:prstGeom prst="line">
              <a:avLst/>
            </a:prstGeom>
            <a:noFill/>
            <a:ln w="28575">
              <a:solidFill>
                <a:srgbClr val="008000"/>
              </a:solidFill>
              <a:round/>
              <a:headEnd/>
              <a:tailEnd/>
            </a:ln>
          </p:spPr>
          <p:txBody>
            <a:bodyPr/>
            <a:lstStyle/>
            <a:p>
              <a:endParaRPr lang="en-US"/>
            </a:p>
          </p:txBody>
        </p:sp>
        <p:sp>
          <p:nvSpPr>
            <p:cNvPr id="651375" name="Line 111"/>
            <p:cNvSpPr>
              <a:spLocks noChangeShapeType="1"/>
            </p:cNvSpPr>
            <p:nvPr/>
          </p:nvSpPr>
          <p:spPr bwMode="auto">
            <a:xfrm flipH="1">
              <a:off x="1090" y="2092"/>
              <a:ext cx="231" cy="492"/>
            </a:xfrm>
            <a:prstGeom prst="line">
              <a:avLst/>
            </a:prstGeom>
            <a:noFill/>
            <a:ln w="28575">
              <a:solidFill>
                <a:srgbClr val="008000"/>
              </a:solidFill>
              <a:round/>
              <a:headEnd/>
              <a:tailEnd/>
            </a:ln>
          </p:spPr>
          <p:txBody>
            <a:bodyPr/>
            <a:lstStyle/>
            <a:p>
              <a:endParaRPr lang="en-US"/>
            </a:p>
          </p:txBody>
        </p:sp>
        <p:sp>
          <p:nvSpPr>
            <p:cNvPr id="651376" name="Line 112"/>
            <p:cNvSpPr>
              <a:spLocks noChangeShapeType="1"/>
            </p:cNvSpPr>
            <p:nvPr/>
          </p:nvSpPr>
          <p:spPr bwMode="auto">
            <a:xfrm>
              <a:off x="1976" y="1308"/>
              <a:ext cx="242" cy="451"/>
            </a:xfrm>
            <a:prstGeom prst="line">
              <a:avLst/>
            </a:prstGeom>
            <a:noFill/>
            <a:ln w="28575">
              <a:solidFill>
                <a:srgbClr val="008000"/>
              </a:solidFill>
              <a:round/>
              <a:headEnd/>
              <a:tailEnd/>
            </a:ln>
          </p:spPr>
          <p:txBody>
            <a:bodyPr/>
            <a:lstStyle/>
            <a:p>
              <a:endParaRPr lang="en-US"/>
            </a:p>
          </p:txBody>
        </p:sp>
        <p:sp>
          <p:nvSpPr>
            <p:cNvPr id="651377" name="Line 113"/>
            <p:cNvSpPr>
              <a:spLocks noChangeShapeType="1"/>
            </p:cNvSpPr>
            <p:nvPr/>
          </p:nvSpPr>
          <p:spPr bwMode="auto">
            <a:xfrm>
              <a:off x="2377" y="2073"/>
              <a:ext cx="231" cy="492"/>
            </a:xfrm>
            <a:prstGeom prst="line">
              <a:avLst/>
            </a:prstGeom>
            <a:noFill/>
            <a:ln w="28575">
              <a:solidFill>
                <a:srgbClr val="008000"/>
              </a:solidFill>
              <a:round/>
              <a:headEnd/>
              <a:tailEnd/>
            </a:ln>
          </p:spPr>
          <p:txBody>
            <a:bodyPr/>
            <a:lstStyle/>
            <a:p>
              <a:endParaRPr lang="en-US"/>
            </a:p>
          </p:txBody>
        </p:sp>
      </p:grpSp>
      <p:sp>
        <p:nvSpPr>
          <p:cNvPr id="651378" name="Text Box 114"/>
          <p:cNvSpPr txBox="1">
            <a:spLocks noChangeArrowheads="1"/>
          </p:cNvSpPr>
          <p:nvPr/>
        </p:nvSpPr>
        <p:spPr bwMode="auto">
          <a:xfrm>
            <a:off x="6408738" y="4360863"/>
            <a:ext cx="1438275" cy="579437"/>
          </a:xfrm>
          <a:prstGeom prst="rect">
            <a:avLst/>
          </a:prstGeom>
          <a:noFill/>
          <a:ln w="9525">
            <a:noFill/>
            <a:miter lim="800000"/>
            <a:headEnd/>
            <a:tailEnd/>
          </a:ln>
          <a:effectLst/>
        </p:spPr>
        <p:txBody>
          <a:bodyPr wrap="none">
            <a:spAutoFit/>
          </a:bodyPr>
          <a:lstStyle/>
          <a:p>
            <a:r>
              <a:rPr lang="en-US" sz="3200">
                <a:solidFill>
                  <a:srgbClr val="009900"/>
                </a:solidFill>
                <a:latin typeface="Comic Sans MS" pitchFamily="66" charset="0"/>
              </a:rPr>
              <a:t>Spinon</a:t>
            </a:r>
          </a:p>
        </p:txBody>
      </p:sp>
      <p:sp>
        <p:nvSpPr>
          <p:cNvPr id="651379" name="Text Box 115"/>
          <p:cNvSpPr txBox="1">
            <a:spLocks noChangeArrowheads="1"/>
          </p:cNvSpPr>
          <p:nvPr/>
        </p:nvSpPr>
        <p:spPr bwMode="auto">
          <a:xfrm>
            <a:off x="1090613" y="4319588"/>
            <a:ext cx="1438275" cy="579437"/>
          </a:xfrm>
          <a:prstGeom prst="rect">
            <a:avLst/>
          </a:prstGeom>
          <a:noFill/>
          <a:ln w="9525">
            <a:noFill/>
            <a:miter lim="800000"/>
            <a:headEnd/>
            <a:tailEnd/>
          </a:ln>
          <a:effectLst/>
        </p:spPr>
        <p:txBody>
          <a:bodyPr wrap="none">
            <a:spAutoFit/>
          </a:bodyPr>
          <a:lstStyle/>
          <a:p>
            <a:r>
              <a:rPr lang="en-US" sz="3200">
                <a:solidFill>
                  <a:srgbClr val="009900"/>
                </a:solidFill>
                <a:latin typeface="Comic Sans MS" pitchFamily="66" charset="0"/>
              </a:rPr>
              <a:t>Spinon</a:t>
            </a:r>
          </a:p>
        </p:txBody>
      </p:sp>
      <p:sp>
        <p:nvSpPr>
          <p:cNvPr id="116" name="Date Placeholder 115"/>
          <p:cNvSpPr>
            <a:spLocks noGrp="1"/>
          </p:cNvSpPr>
          <p:nvPr>
            <p:ph type="dt" sz="half" idx="10"/>
          </p:nvPr>
        </p:nvSpPr>
        <p:spPr/>
        <p:txBody>
          <a:bodyPr/>
          <a:lstStyle/>
          <a:p>
            <a:r>
              <a:rPr lang="en-US" smtClean="0"/>
              <a:t>May 6, 2009</a:t>
            </a:r>
            <a:endParaRPr lang="en-US"/>
          </a:p>
        </p:txBody>
      </p:sp>
    </p:spTree>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p:txBody>
          <a:bodyPr/>
          <a:lstStyle/>
          <a:p>
            <a:r>
              <a:rPr lang="en-US" sz="3200"/>
              <a:t>From band-structure to bounded continuum</a:t>
            </a:r>
          </a:p>
        </p:txBody>
      </p:sp>
      <p:pic>
        <p:nvPicPr>
          <p:cNvPr id="655363" name="Picture 3"/>
          <p:cNvPicPr>
            <a:picLocks noChangeAspect="1" noChangeArrowheads="1"/>
          </p:cNvPicPr>
          <p:nvPr/>
        </p:nvPicPr>
        <p:blipFill>
          <a:blip r:embed="rId5"/>
          <a:srcRect/>
          <a:stretch>
            <a:fillRect/>
          </a:stretch>
        </p:blipFill>
        <p:spPr bwMode="auto">
          <a:xfrm>
            <a:off x="122238" y="1600200"/>
            <a:ext cx="4640262" cy="3522663"/>
          </a:xfrm>
          <a:prstGeom prst="rect">
            <a:avLst/>
          </a:prstGeom>
          <a:noFill/>
          <a:ln w="9525">
            <a:noFill/>
            <a:miter lim="800000"/>
            <a:headEnd/>
            <a:tailEnd/>
          </a:ln>
          <a:effectLst/>
        </p:spPr>
      </p:pic>
      <p:sp>
        <p:nvSpPr>
          <p:cNvPr id="655364" name="Text Box 4"/>
          <p:cNvSpPr txBox="1">
            <a:spLocks noChangeArrowheads="1"/>
          </p:cNvSpPr>
          <p:nvPr/>
        </p:nvSpPr>
        <p:spPr bwMode="auto">
          <a:xfrm>
            <a:off x="2122488" y="4772025"/>
            <a:ext cx="884237" cy="519113"/>
          </a:xfrm>
          <a:prstGeom prst="rect">
            <a:avLst/>
          </a:prstGeom>
          <a:solidFill>
            <a:schemeClr val="bg1"/>
          </a:solidFill>
          <a:ln w="9525">
            <a:noFill/>
            <a:miter lim="800000"/>
            <a:headEnd/>
            <a:tailEnd/>
          </a:ln>
          <a:effectLst/>
        </p:spPr>
        <p:txBody>
          <a:bodyPr>
            <a:spAutoFit/>
          </a:bodyPr>
          <a:lstStyle/>
          <a:p>
            <a:r>
              <a:rPr lang="en-US" sz="2800" i="1">
                <a:cs typeface="Arial" charset="0"/>
              </a:rPr>
              <a:t>q (</a:t>
            </a:r>
            <a:r>
              <a:rPr lang="en-US" sz="2800" i="1">
                <a:latin typeface="Symbol" pitchFamily="18" charset="2"/>
                <a:cs typeface="Arial" charset="0"/>
              </a:rPr>
              <a:t>p</a:t>
            </a:r>
            <a:r>
              <a:rPr lang="en-US" sz="2800" i="1">
                <a:cs typeface="Arial" charset="0"/>
              </a:rPr>
              <a:t>)</a:t>
            </a:r>
          </a:p>
        </p:txBody>
      </p:sp>
      <p:sp>
        <p:nvSpPr>
          <p:cNvPr id="655365" name="Text Box 5"/>
          <p:cNvSpPr txBox="1">
            <a:spLocks noChangeArrowheads="1"/>
          </p:cNvSpPr>
          <p:nvPr/>
        </p:nvSpPr>
        <p:spPr bwMode="auto">
          <a:xfrm rot="-5400000">
            <a:off x="-146844" y="2817019"/>
            <a:ext cx="714375" cy="519113"/>
          </a:xfrm>
          <a:prstGeom prst="rect">
            <a:avLst/>
          </a:prstGeom>
          <a:noFill/>
          <a:ln w="9525">
            <a:noFill/>
            <a:miter lim="800000"/>
            <a:headEnd/>
            <a:tailEnd/>
          </a:ln>
          <a:effectLst/>
        </p:spPr>
        <p:txBody>
          <a:bodyPr>
            <a:spAutoFit/>
          </a:bodyPr>
          <a:lstStyle/>
          <a:p>
            <a:r>
              <a:rPr lang="en-US" sz="2800" i="1">
                <a:latin typeface="Symbol" pitchFamily="18" charset="2"/>
                <a:cs typeface="Arial" charset="0"/>
              </a:rPr>
              <a:t>e</a:t>
            </a:r>
            <a:r>
              <a:rPr lang="en-US" sz="2800" i="1">
                <a:cs typeface="Arial" charset="0"/>
              </a:rPr>
              <a:t>/J</a:t>
            </a:r>
          </a:p>
        </p:txBody>
      </p:sp>
      <p:pic>
        <p:nvPicPr>
          <p:cNvPr id="655366" name="Picture 6"/>
          <p:cNvPicPr>
            <a:picLocks noChangeAspect="1" noChangeArrowheads="1"/>
          </p:cNvPicPr>
          <p:nvPr/>
        </p:nvPicPr>
        <p:blipFill>
          <a:blip r:embed="rId6"/>
          <a:srcRect r="4942"/>
          <a:stretch>
            <a:fillRect/>
          </a:stretch>
        </p:blipFill>
        <p:spPr bwMode="auto">
          <a:xfrm>
            <a:off x="4746625" y="1622425"/>
            <a:ext cx="4397375" cy="3513138"/>
          </a:xfrm>
          <a:prstGeom prst="rect">
            <a:avLst/>
          </a:prstGeom>
          <a:noFill/>
          <a:ln w="9525">
            <a:noFill/>
            <a:miter lim="800000"/>
            <a:headEnd/>
            <a:tailEnd/>
          </a:ln>
          <a:effectLst/>
        </p:spPr>
      </p:pic>
      <p:sp>
        <p:nvSpPr>
          <p:cNvPr id="655367" name="Text Box 7"/>
          <p:cNvSpPr txBox="1">
            <a:spLocks noChangeArrowheads="1"/>
          </p:cNvSpPr>
          <p:nvPr/>
        </p:nvSpPr>
        <p:spPr bwMode="auto">
          <a:xfrm>
            <a:off x="6715125" y="4738688"/>
            <a:ext cx="963613" cy="519112"/>
          </a:xfrm>
          <a:prstGeom prst="rect">
            <a:avLst/>
          </a:prstGeom>
          <a:noFill/>
          <a:ln w="9525">
            <a:noFill/>
            <a:miter lim="800000"/>
            <a:headEnd/>
            <a:tailEnd/>
          </a:ln>
          <a:effectLst/>
        </p:spPr>
        <p:txBody>
          <a:bodyPr wrap="none">
            <a:spAutoFit/>
          </a:bodyPr>
          <a:lstStyle/>
          <a:p>
            <a:r>
              <a:rPr lang="en-US" sz="2800" i="1">
                <a:cs typeface="Arial" charset="0"/>
              </a:rPr>
              <a:t>Q (</a:t>
            </a:r>
            <a:r>
              <a:rPr lang="en-US" sz="2800" i="1">
                <a:latin typeface="Symbol" pitchFamily="18" charset="2"/>
                <a:cs typeface="Arial" charset="0"/>
              </a:rPr>
              <a:t>p</a:t>
            </a:r>
            <a:r>
              <a:rPr lang="en-US" sz="2800" i="1">
                <a:cs typeface="Arial" charset="0"/>
              </a:rPr>
              <a:t>)</a:t>
            </a:r>
          </a:p>
        </p:txBody>
      </p:sp>
      <p:sp>
        <p:nvSpPr>
          <p:cNvPr id="655368" name="Line 8"/>
          <p:cNvSpPr>
            <a:spLocks noChangeShapeType="1"/>
          </p:cNvSpPr>
          <p:nvPr/>
        </p:nvSpPr>
        <p:spPr bwMode="auto">
          <a:xfrm rot="16200000" flipH="1">
            <a:off x="4717256" y="2642394"/>
            <a:ext cx="388938" cy="546100"/>
          </a:xfrm>
          <a:prstGeom prst="line">
            <a:avLst/>
          </a:prstGeom>
          <a:noFill/>
          <a:ln w="14288">
            <a:solidFill>
              <a:srgbClr val="000000"/>
            </a:solidFill>
            <a:round/>
            <a:headEnd/>
            <a:tailEnd/>
          </a:ln>
        </p:spPr>
        <p:txBody>
          <a:bodyPr/>
          <a:lstStyle/>
          <a:p>
            <a:endParaRPr lang="en-US"/>
          </a:p>
        </p:txBody>
      </p:sp>
      <p:sp>
        <p:nvSpPr>
          <p:cNvPr id="655369" name="Rectangle 9"/>
          <p:cNvSpPr>
            <a:spLocks noChangeArrowheads="1"/>
          </p:cNvSpPr>
          <p:nvPr/>
        </p:nvSpPr>
        <p:spPr bwMode="auto">
          <a:xfrm rot="-5400000">
            <a:off x="4852987" y="2528888"/>
            <a:ext cx="157163" cy="427038"/>
          </a:xfrm>
          <a:prstGeom prst="rect">
            <a:avLst/>
          </a:prstGeom>
          <a:noFill/>
          <a:ln w="9525">
            <a:noFill/>
            <a:miter lim="800000"/>
            <a:headEnd/>
            <a:tailEnd/>
          </a:ln>
        </p:spPr>
        <p:txBody>
          <a:bodyPr wrap="none" lIns="0" tIns="0" rIns="0" bIns="0">
            <a:spAutoFit/>
          </a:bodyPr>
          <a:lstStyle/>
          <a:p>
            <a:r>
              <a:rPr lang="en-US" sz="2800" i="1">
                <a:solidFill>
                  <a:srgbClr val="000000"/>
                </a:solidFill>
                <a:cs typeface="Arial" charset="0"/>
              </a:rPr>
              <a:t>J</a:t>
            </a:r>
            <a:endParaRPr lang="en-US">
              <a:cs typeface="Arial" charset="0"/>
            </a:endParaRPr>
          </a:p>
        </p:txBody>
      </p:sp>
      <p:sp>
        <p:nvSpPr>
          <p:cNvPr id="655370" name="Rectangle 10"/>
          <p:cNvSpPr>
            <a:spLocks noChangeArrowheads="1"/>
          </p:cNvSpPr>
          <p:nvPr/>
        </p:nvSpPr>
        <p:spPr bwMode="auto">
          <a:xfrm rot="-5400000">
            <a:off x="4729956" y="2967832"/>
            <a:ext cx="244475" cy="427038"/>
          </a:xfrm>
          <a:prstGeom prst="rect">
            <a:avLst/>
          </a:prstGeom>
          <a:noFill/>
          <a:ln w="9525">
            <a:noFill/>
            <a:miter lim="800000"/>
            <a:headEnd/>
            <a:tailEnd/>
          </a:ln>
        </p:spPr>
        <p:txBody>
          <a:bodyPr wrap="none" lIns="0" tIns="0" rIns="0" bIns="0">
            <a:spAutoFit/>
          </a:bodyPr>
          <a:lstStyle/>
          <a:p>
            <a:r>
              <a:rPr lang="en-US" sz="2800" i="1">
                <a:solidFill>
                  <a:srgbClr val="000000"/>
                </a:solidFill>
                <a:latin typeface="Symbol" pitchFamily="18" charset="2"/>
                <a:cs typeface="Arial" charset="0"/>
              </a:rPr>
              <a:t>w</a:t>
            </a:r>
            <a:endParaRPr lang="en-US">
              <a:cs typeface="Arial" charset="0"/>
            </a:endParaRPr>
          </a:p>
        </p:txBody>
      </p:sp>
      <p:sp>
        <p:nvSpPr>
          <p:cNvPr id="655371" name="Rectangle 11"/>
          <p:cNvSpPr>
            <a:spLocks noChangeArrowheads="1"/>
          </p:cNvSpPr>
          <p:nvPr/>
        </p:nvSpPr>
        <p:spPr bwMode="auto">
          <a:xfrm rot="-5400000">
            <a:off x="4760119" y="3277394"/>
            <a:ext cx="177800" cy="427038"/>
          </a:xfrm>
          <a:prstGeom prst="rect">
            <a:avLst/>
          </a:prstGeom>
          <a:noFill/>
          <a:ln w="9525">
            <a:noFill/>
            <a:miter lim="800000"/>
            <a:headEnd/>
            <a:tailEnd/>
          </a:ln>
        </p:spPr>
        <p:txBody>
          <a:bodyPr wrap="none" lIns="0" tIns="0" rIns="0" bIns="0">
            <a:spAutoFit/>
          </a:bodyPr>
          <a:lstStyle/>
          <a:p>
            <a:r>
              <a:rPr lang="en-US" sz="2800">
                <a:solidFill>
                  <a:srgbClr val="000000"/>
                </a:solidFill>
                <a:latin typeface="MT Extra" pitchFamily="18" charset="2"/>
                <a:cs typeface="Arial" charset="0"/>
              </a:rPr>
              <a:t>h</a:t>
            </a:r>
            <a:endParaRPr lang="en-US">
              <a:cs typeface="Arial" charset="0"/>
            </a:endParaRPr>
          </a:p>
        </p:txBody>
      </p:sp>
      <p:grpSp>
        <p:nvGrpSpPr>
          <p:cNvPr id="655372" name="Group 12"/>
          <p:cNvGrpSpPr>
            <a:grpSpLocks/>
          </p:cNvGrpSpPr>
          <p:nvPr/>
        </p:nvGrpSpPr>
        <p:grpSpPr bwMode="auto">
          <a:xfrm>
            <a:off x="1639888" y="3059113"/>
            <a:ext cx="5568950" cy="1577975"/>
            <a:chOff x="1033" y="1966"/>
            <a:chExt cx="3508" cy="994"/>
          </a:xfrm>
        </p:grpSpPr>
        <p:sp>
          <p:nvSpPr>
            <p:cNvPr id="655373" name="Line 13"/>
            <p:cNvSpPr>
              <a:spLocks noChangeShapeType="1"/>
            </p:cNvSpPr>
            <p:nvPr/>
          </p:nvSpPr>
          <p:spPr bwMode="auto">
            <a:xfrm flipV="1">
              <a:off x="1033" y="1966"/>
              <a:ext cx="1097" cy="32"/>
            </a:xfrm>
            <a:prstGeom prst="line">
              <a:avLst/>
            </a:prstGeom>
            <a:noFill/>
            <a:ln w="28575">
              <a:solidFill>
                <a:schemeClr val="tx1"/>
              </a:solidFill>
              <a:round/>
              <a:headEnd/>
              <a:tailEnd type="triangle" w="med" len="med"/>
            </a:ln>
            <a:effectLst/>
          </p:spPr>
          <p:txBody>
            <a:bodyPr/>
            <a:lstStyle/>
            <a:p>
              <a:endParaRPr lang="en-US"/>
            </a:p>
          </p:txBody>
        </p:sp>
        <p:sp>
          <p:nvSpPr>
            <p:cNvPr id="655374" name="Oval 14"/>
            <p:cNvSpPr>
              <a:spLocks noChangeAspect="1" noChangeArrowheads="1"/>
            </p:cNvSpPr>
            <p:nvPr/>
          </p:nvSpPr>
          <p:spPr bwMode="auto">
            <a:xfrm>
              <a:off x="4483" y="2902"/>
              <a:ext cx="58" cy="58"/>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655375" name="Group 15"/>
          <p:cNvGrpSpPr>
            <a:grpSpLocks/>
          </p:cNvGrpSpPr>
          <p:nvPr/>
        </p:nvGrpSpPr>
        <p:grpSpPr bwMode="auto">
          <a:xfrm>
            <a:off x="739775" y="1720850"/>
            <a:ext cx="6451600" cy="2824163"/>
            <a:chOff x="466" y="1123"/>
            <a:chExt cx="4064" cy="1779"/>
          </a:xfrm>
        </p:grpSpPr>
        <p:sp>
          <p:nvSpPr>
            <p:cNvPr id="655376" name="Line 16"/>
            <p:cNvSpPr>
              <a:spLocks noChangeShapeType="1"/>
            </p:cNvSpPr>
            <p:nvPr/>
          </p:nvSpPr>
          <p:spPr bwMode="auto">
            <a:xfrm flipV="1">
              <a:off x="466" y="1152"/>
              <a:ext cx="1118" cy="1750"/>
            </a:xfrm>
            <a:prstGeom prst="line">
              <a:avLst/>
            </a:prstGeom>
            <a:noFill/>
            <a:ln w="28575">
              <a:solidFill>
                <a:srgbClr val="FF0000"/>
              </a:solidFill>
              <a:round/>
              <a:headEnd/>
              <a:tailEnd type="triangle" w="med" len="med"/>
            </a:ln>
            <a:effectLst/>
          </p:spPr>
          <p:txBody>
            <a:bodyPr/>
            <a:lstStyle/>
            <a:p>
              <a:endParaRPr lang="en-US"/>
            </a:p>
          </p:txBody>
        </p:sp>
        <p:sp>
          <p:nvSpPr>
            <p:cNvPr id="655377" name="Oval 17"/>
            <p:cNvSpPr>
              <a:spLocks noChangeAspect="1" noChangeArrowheads="1"/>
            </p:cNvSpPr>
            <p:nvPr/>
          </p:nvSpPr>
          <p:spPr bwMode="auto">
            <a:xfrm>
              <a:off x="4472" y="1123"/>
              <a:ext cx="58" cy="58"/>
            </a:xfrm>
            <a:prstGeom prst="ellipse">
              <a:avLst/>
            </a:prstGeom>
            <a:solidFill>
              <a:srgbClr val="FF0000"/>
            </a:solidFill>
            <a:ln w="9525">
              <a:solidFill>
                <a:srgbClr val="009900"/>
              </a:solidFill>
              <a:round/>
              <a:headEnd/>
              <a:tailEnd/>
            </a:ln>
            <a:effectLst/>
          </p:spPr>
          <p:txBody>
            <a:bodyPr wrap="none" anchor="ctr"/>
            <a:lstStyle/>
            <a:p>
              <a:endParaRPr lang="en-US"/>
            </a:p>
          </p:txBody>
        </p:sp>
      </p:grpSp>
      <p:graphicFrame>
        <p:nvGraphicFramePr>
          <p:cNvPr id="655378" name="Object 18"/>
          <p:cNvGraphicFramePr>
            <a:graphicFrameLocks noChangeAspect="1"/>
          </p:cNvGraphicFramePr>
          <p:nvPr>
            <p:ph idx="1"/>
          </p:nvPr>
        </p:nvGraphicFramePr>
        <p:xfrm>
          <a:off x="1676400" y="5514975"/>
          <a:ext cx="6324600" cy="814388"/>
        </p:xfrm>
        <a:graphic>
          <a:graphicData uri="http://schemas.openxmlformats.org/presentationml/2006/ole">
            <p:oleObj spid="_x0000_s655378" name="Equation" r:id="rId7" imgW="2463480" imgH="317160" progId="Equation.3">
              <p:embed/>
            </p:oleObj>
          </a:graphicData>
        </a:graphic>
      </p:graphicFrame>
      <p:grpSp>
        <p:nvGrpSpPr>
          <p:cNvPr id="655379" name="Group 19"/>
          <p:cNvGrpSpPr>
            <a:grpSpLocks/>
          </p:cNvGrpSpPr>
          <p:nvPr/>
        </p:nvGrpSpPr>
        <p:grpSpPr bwMode="auto">
          <a:xfrm>
            <a:off x="1285875" y="2286000"/>
            <a:ext cx="5922963" cy="1743075"/>
            <a:chOff x="810" y="1440"/>
            <a:chExt cx="3731" cy="1098"/>
          </a:xfrm>
        </p:grpSpPr>
        <p:sp>
          <p:nvSpPr>
            <p:cNvPr id="655380" name="Line 20"/>
            <p:cNvSpPr>
              <a:spLocks noChangeShapeType="1"/>
            </p:cNvSpPr>
            <p:nvPr/>
          </p:nvSpPr>
          <p:spPr bwMode="auto">
            <a:xfrm flipV="1">
              <a:off x="810" y="1440"/>
              <a:ext cx="1158" cy="1098"/>
            </a:xfrm>
            <a:prstGeom prst="line">
              <a:avLst/>
            </a:prstGeom>
            <a:noFill/>
            <a:ln w="28575">
              <a:solidFill>
                <a:srgbClr val="009900"/>
              </a:solidFill>
              <a:round/>
              <a:headEnd/>
              <a:tailEnd type="triangle" w="med" len="med"/>
            </a:ln>
            <a:effectLst/>
          </p:spPr>
          <p:txBody>
            <a:bodyPr/>
            <a:lstStyle/>
            <a:p>
              <a:endParaRPr lang="en-US"/>
            </a:p>
          </p:txBody>
        </p:sp>
        <p:sp>
          <p:nvSpPr>
            <p:cNvPr id="655381" name="Oval 21"/>
            <p:cNvSpPr>
              <a:spLocks noChangeAspect="1" noChangeArrowheads="1"/>
            </p:cNvSpPr>
            <p:nvPr/>
          </p:nvSpPr>
          <p:spPr bwMode="auto">
            <a:xfrm>
              <a:off x="4483" y="1921"/>
              <a:ext cx="58" cy="58"/>
            </a:xfrm>
            <a:prstGeom prst="ellipse">
              <a:avLst/>
            </a:prstGeom>
            <a:solidFill>
              <a:srgbClr val="009900"/>
            </a:solidFill>
            <a:ln w="9525">
              <a:solidFill>
                <a:srgbClr val="009900"/>
              </a:solidFill>
              <a:round/>
              <a:headEnd/>
              <a:tailEnd/>
            </a:ln>
            <a:effectLst/>
          </p:spPr>
          <p:txBody>
            <a:bodyPr wrap="none" anchor="ctr"/>
            <a:lstStyle/>
            <a:p>
              <a:endParaRPr lang="en-US"/>
            </a:p>
          </p:txBody>
        </p:sp>
      </p:grpSp>
      <p:sp>
        <p:nvSpPr>
          <p:cNvPr id="22" name="Date Placeholder 21"/>
          <p:cNvSpPr>
            <a:spLocks noGrp="1"/>
          </p:cNvSpPr>
          <p:nvPr>
            <p:ph type="dt" sz="half" idx="10"/>
          </p:nvPr>
        </p:nvSpPr>
        <p:spPr/>
        <p:txBody>
          <a:bodyPr/>
          <a:lstStyle/>
          <a:p>
            <a:r>
              <a:rPr lang="en-US" smtClean="0"/>
              <a:t>May 6, 2009</a:t>
            </a:r>
            <a:endParaRPr lang="en-US"/>
          </a:p>
        </p:txBody>
      </p:sp>
    </p:spTree>
    <p:custDataLst>
      <p:tags r:id="rId2"/>
    </p:custDataLst>
  </p:cSld>
  <p:clrMapOvr>
    <a:masterClrMapping/>
  </p:clrMapOvr>
  <p:transition spd="med" advTm="10991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55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553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55379"/>
                                        </p:tgtEl>
                                        <p:attrNameLst>
                                          <p:attrName>style.visibility</p:attrName>
                                        </p:attrNameLst>
                                      </p:cBhvr>
                                      <p:to>
                                        <p:strVal val="visible"/>
                                      </p:to>
                                    </p:set>
                                    <p:animEffect transition="in" filter="dissolve">
                                      <p:cBhvr>
                                        <p:cTn id="15" dur="500"/>
                                        <p:tgtEl>
                                          <p:spTgt spid="65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en-US" sz="3200" dirty="0" smtClean="0"/>
              <a:t>Quantum Criticality: </a:t>
            </a:r>
            <a:r>
              <a:rPr lang="en-US" sz="3200" dirty="0" smtClean="0">
                <a:solidFill>
                  <a:srgbClr val="FF0000"/>
                </a:solidFill>
              </a:rPr>
              <a:t>T</a:t>
            </a:r>
            <a:r>
              <a:rPr lang="en-US" sz="3200" dirty="0" smtClean="0"/>
              <a:t> is only energy scale</a:t>
            </a:r>
            <a:endParaRPr lang="en-US" sz="3200" dirty="0"/>
          </a:p>
        </p:txBody>
      </p:sp>
      <p:pic>
        <p:nvPicPr>
          <p:cNvPr id="497671" name="Picture 7"/>
          <p:cNvPicPr>
            <a:picLocks noChangeAspect="1" noChangeArrowheads="1"/>
          </p:cNvPicPr>
          <p:nvPr/>
        </p:nvPicPr>
        <p:blipFill>
          <a:blip r:embed="rId5"/>
          <a:srcRect/>
          <a:stretch>
            <a:fillRect/>
          </a:stretch>
        </p:blipFill>
        <p:spPr bwMode="auto">
          <a:xfrm>
            <a:off x="1028698" y="1864753"/>
            <a:ext cx="6499152" cy="5007935"/>
          </a:xfrm>
          <a:prstGeom prst="rect">
            <a:avLst/>
          </a:prstGeom>
          <a:noFill/>
          <a:ln w="9525">
            <a:noFill/>
            <a:miter lim="800000"/>
            <a:headEnd/>
            <a:tailEnd/>
          </a:ln>
          <a:effectLst/>
        </p:spPr>
      </p:pic>
      <p:sp>
        <p:nvSpPr>
          <p:cNvPr id="9" name="TextBox 8"/>
          <p:cNvSpPr txBox="1"/>
          <p:nvPr/>
        </p:nvSpPr>
        <p:spPr>
          <a:xfrm>
            <a:off x="3884174" y="5695890"/>
            <a:ext cx="1941557" cy="400110"/>
          </a:xfrm>
          <a:prstGeom prst="rect">
            <a:avLst/>
          </a:prstGeom>
          <a:noFill/>
        </p:spPr>
        <p:txBody>
          <a:bodyPr wrap="none" rtlCol="0">
            <a:spAutoFit/>
          </a:bodyPr>
          <a:lstStyle/>
          <a:p>
            <a:r>
              <a:rPr lang="en-US" i="1" dirty="0" smtClean="0"/>
              <a:t>Lake et al (2005)</a:t>
            </a:r>
            <a:endParaRPr lang="en-US" i="1" dirty="0"/>
          </a:p>
        </p:txBody>
      </p:sp>
      <p:graphicFrame>
        <p:nvGraphicFramePr>
          <p:cNvPr id="10" name="Object 9"/>
          <p:cNvGraphicFramePr>
            <a:graphicFrameLocks noChangeAspect="1"/>
          </p:cNvGraphicFramePr>
          <p:nvPr/>
        </p:nvGraphicFramePr>
        <p:xfrm>
          <a:off x="1937885" y="1232125"/>
          <a:ext cx="5299075" cy="742950"/>
        </p:xfrm>
        <a:graphic>
          <a:graphicData uri="http://schemas.openxmlformats.org/presentationml/2006/ole">
            <p:oleObj spid="_x0000_s497672" name="Equation" r:id="rId6" imgW="3085920" imgH="431640" progId="Equation.DSMT4">
              <p:embed/>
            </p:oleObj>
          </a:graphicData>
        </a:graphic>
      </p:graphicFrame>
      <p:sp>
        <p:nvSpPr>
          <p:cNvPr id="12" name="Rectangle 11"/>
          <p:cNvSpPr/>
          <p:nvPr/>
        </p:nvSpPr>
        <p:spPr bwMode="auto">
          <a:xfrm>
            <a:off x="3884174" y="6488287"/>
            <a:ext cx="1134478" cy="3697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aphicFrame>
        <p:nvGraphicFramePr>
          <p:cNvPr id="11" name="Object 10"/>
          <p:cNvGraphicFramePr>
            <a:graphicFrameLocks noChangeAspect="1"/>
          </p:cNvGraphicFramePr>
          <p:nvPr/>
        </p:nvGraphicFramePr>
        <p:xfrm>
          <a:off x="4057649" y="6488287"/>
          <a:ext cx="961003" cy="384401"/>
        </p:xfrm>
        <a:graphic>
          <a:graphicData uri="http://schemas.openxmlformats.org/presentationml/2006/ole">
            <p:oleObj spid="_x0000_s497673" name="Equation" r:id="rId7" imgW="571320" imgH="228600" progId="Equation.DSMT4">
              <p:embed/>
            </p:oleObj>
          </a:graphicData>
        </a:graphic>
      </p:graphicFrame>
      <p:sp>
        <p:nvSpPr>
          <p:cNvPr id="13" name="TextBox 12"/>
          <p:cNvSpPr txBox="1"/>
          <p:nvPr/>
        </p:nvSpPr>
        <p:spPr>
          <a:xfrm>
            <a:off x="1921351" y="2083973"/>
            <a:ext cx="1941557" cy="400110"/>
          </a:xfrm>
          <a:prstGeom prst="rect">
            <a:avLst/>
          </a:prstGeom>
          <a:noFill/>
        </p:spPr>
        <p:txBody>
          <a:bodyPr wrap="none" rtlCol="0">
            <a:spAutoFit/>
          </a:bodyPr>
          <a:lstStyle/>
          <a:p>
            <a:r>
              <a:rPr lang="en-US" i="1" dirty="0" smtClean="0"/>
              <a:t>Lake et al (2005)</a:t>
            </a:r>
            <a:endParaRPr lang="en-US" i="1" dirty="0"/>
          </a:p>
        </p:txBody>
      </p:sp>
    </p:spTree>
    <p:custDataLst>
      <p:tags r:id="rId2"/>
    </p:custDataLst>
  </p:cSld>
  <p:clrMapOvr>
    <a:masterClrMapping/>
  </p:clrMapOvr>
  <p:transition spd="med" advTm="29962">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r>
              <a:rPr lang="en-US"/>
              <a:t>Quantum Critical Spin-1/2 chain</a:t>
            </a:r>
          </a:p>
        </p:txBody>
      </p:sp>
      <p:sp>
        <p:nvSpPr>
          <p:cNvPr id="665603" name="Line 3"/>
          <p:cNvSpPr>
            <a:spLocks noChangeShapeType="1"/>
          </p:cNvSpPr>
          <p:nvPr/>
        </p:nvSpPr>
        <p:spPr bwMode="auto">
          <a:xfrm>
            <a:off x="609600" y="6196013"/>
            <a:ext cx="7924800" cy="0"/>
          </a:xfrm>
          <a:prstGeom prst="line">
            <a:avLst/>
          </a:prstGeom>
          <a:noFill/>
          <a:ln w="28575">
            <a:solidFill>
              <a:schemeClr val="tx1"/>
            </a:solidFill>
            <a:round/>
            <a:headEnd/>
            <a:tailEnd type="triangle" w="med" len="med"/>
          </a:ln>
          <a:effectLst/>
        </p:spPr>
        <p:txBody>
          <a:bodyPr/>
          <a:lstStyle/>
          <a:p>
            <a:endParaRPr lang="en-US"/>
          </a:p>
        </p:txBody>
      </p:sp>
      <p:graphicFrame>
        <p:nvGraphicFramePr>
          <p:cNvPr id="665604" name="Object 4"/>
          <p:cNvGraphicFramePr>
            <a:graphicFrameLocks noChangeAspect="1"/>
          </p:cNvGraphicFramePr>
          <p:nvPr/>
        </p:nvGraphicFramePr>
        <p:xfrm>
          <a:off x="7372350" y="5205413"/>
          <a:ext cx="1428750" cy="838200"/>
        </p:xfrm>
        <a:graphic>
          <a:graphicData uri="http://schemas.openxmlformats.org/presentationml/2006/ole">
            <p:oleObj spid="_x0000_s665604" name="Equation" r:id="rId4" imgW="736560" imgH="431640" progId="Equation.3">
              <p:embed/>
            </p:oleObj>
          </a:graphicData>
        </a:graphic>
      </p:graphicFrame>
      <p:sp>
        <p:nvSpPr>
          <p:cNvPr id="665605" name="Line 5"/>
          <p:cNvSpPr>
            <a:spLocks noChangeShapeType="1"/>
          </p:cNvSpPr>
          <p:nvPr/>
        </p:nvSpPr>
        <p:spPr bwMode="auto">
          <a:xfrm flipV="1">
            <a:off x="4419600" y="6043613"/>
            <a:ext cx="0" cy="152400"/>
          </a:xfrm>
          <a:prstGeom prst="line">
            <a:avLst/>
          </a:prstGeom>
          <a:noFill/>
          <a:ln w="9525">
            <a:solidFill>
              <a:schemeClr val="tx1"/>
            </a:solidFill>
            <a:round/>
            <a:headEnd/>
            <a:tailEnd/>
          </a:ln>
          <a:effectLst/>
        </p:spPr>
        <p:txBody>
          <a:bodyPr/>
          <a:lstStyle/>
          <a:p>
            <a:endParaRPr lang="en-US"/>
          </a:p>
        </p:txBody>
      </p:sp>
      <p:sp>
        <p:nvSpPr>
          <p:cNvPr id="665606" name="Text Box 6"/>
          <p:cNvSpPr txBox="1">
            <a:spLocks noChangeArrowheads="1"/>
          </p:cNvSpPr>
          <p:nvPr/>
        </p:nvSpPr>
        <p:spPr bwMode="auto">
          <a:xfrm>
            <a:off x="4251325" y="6186488"/>
            <a:ext cx="361950" cy="519112"/>
          </a:xfrm>
          <a:prstGeom prst="rect">
            <a:avLst/>
          </a:prstGeom>
          <a:noFill/>
          <a:ln w="9525">
            <a:noFill/>
            <a:miter lim="800000"/>
            <a:headEnd/>
            <a:tailEnd/>
          </a:ln>
          <a:effectLst/>
        </p:spPr>
        <p:txBody>
          <a:bodyPr wrap="none">
            <a:spAutoFit/>
          </a:bodyPr>
          <a:lstStyle/>
          <a:p>
            <a:r>
              <a:rPr lang="en-US" sz="2800"/>
              <a:t>0</a:t>
            </a:r>
          </a:p>
        </p:txBody>
      </p:sp>
      <p:sp>
        <p:nvSpPr>
          <p:cNvPr id="665607" name="Freeform 7"/>
          <p:cNvSpPr>
            <a:spLocks/>
          </p:cNvSpPr>
          <p:nvPr/>
        </p:nvSpPr>
        <p:spPr bwMode="auto">
          <a:xfrm>
            <a:off x="4419600" y="2995613"/>
            <a:ext cx="2819400" cy="3200400"/>
          </a:xfrm>
          <a:custGeom>
            <a:avLst/>
            <a:gdLst/>
            <a:ahLst/>
            <a:cxnLst>
              <a:cxn ang="0">
                <a:pos x="0" y="2016"/>
              </a:cxn>
              <a:cxn ang="0">
                <a:pos x="192" y="1584"/>
              </a:cxn>
              <a:cxn ang="0">
                <a:pos x="720" y="912"/>
              </a:cxn>
              <a:cxn ang="0">
                <a:pos x="1776" y="0"/>
              </a:cxn>
            </a:cxnLst>
            <a:rect l="0" t="0" r="r" b="b"/>
            <a:pathLst>
              <a:path w="1776" h="2016">
                <a:moveTo>
                  <a:pt x="0" y="2016"/>
                </a:moveTo>
                <a:cubicBezTo>
                  <a:pt x="36" y="1892"/>
                  <a:pt x="72" y="1768"/>
                  <a:pt x="192" y="1584"/>
                </a:cubicBezTo>
                <a:cubicBezTo>
                  <a:pt x="312" y="1400"/>
                  <a:pt x="456" y="1176"/>
                  <a:pt x="720" y="912"/>
                </a:cubicBezTo>
                <a:cubicBezTo>
                  <a:pt x="984" y="648"/>
                  <a:pt x="1380" y="324"/>
                  <a:pt x="1776" y="0"/>
                </a:cubicBezTo>
              </a:path>
            </a:pathLst>
          </a:custGeom>
          <a:noFill/>
          <a:ln w="28575" cap="flat" cmpd="sng">
            <a:solidFill>
              <a:schemeClr val="tx1"/>
            </a:solidFill>
            <a:prstDash val="dash"/>
            <a:round/>
            <a:headEnd/>
            <a:tailEnd/>
          </a:ln>
          <a:effectLst/>
        </p:spPr>
        <p:txBody>
          <a:bodyPr/>
          <a:lstStyle/>
          <a:p>
            <a:endParaRPr lang="en-US"/>
          </a:p>
        </p:txBody>
      </p:sp>
      <p:sp>
        <p:nvSpPr>
          <p:cNvPr id="665608" name="Freeform 8"/>
          <p:cNvSpPr>
            <a:spLocks/>
          </p:cNvSpPr>
          <p:nvPr/>
        </p:nvSpPr>
        <p:spPr bwMode="auto">
          <a:xfrm flipH="1">
            <a:off x="1600200" y="2995613"/>
            <a:ext cx="2819400" cy="3200400"/>
          </a:xfrm>
          <a:custGeom>
            <a:avLst/>
            <a:gdLst/>
            <a:ahLst/>
            <a:cxnLst>
              <a:cxn ang="0">
                <a:pos x="0" y="2016"/>
              </a:cxn>
              <a:cxn ang="0">
                <a:pos x="192" y="1584"/>
              </a:cxn>
              <a:cxn ang="0">
                <a:pos x="720" y="912"/>
              </a:cxn>
              <a:cxn ang="0">
                <a:pos x="1776" y="0"/>
              </a:cxn>
            </a:cxnLst>
            <a:rect l="0" t="0" r="r" b="b"/>
            <a:pathLst>
              <a:path w="1776" h="2016">
                <a:moveTo>
                  <a:pt x="0" y="2016"/>
                </a:moveTo>
                <a:cubicBezTo>
                  <a:pt x="36" y="1892"/>
                  <a:pt x="72" y="1768"/>
                  <a:pt x="192" y="1584"/>
                </a:cubicBezTo>
                <a:cubicBezTo>
                  <a:pt x="312" y="1400"/>
                  <a:pt x="456" y="1176"/>
                  <a:pt x="720" y="912"/>
                </a:cubicBezTo>
                <a:cubicBezTo>
                  <a:pt x="984" y="648"/>
                  <a:pt x="1380" y="324"/>
                  <a:pt x="1776" y="0"/>
                </a:cubicBezTo>
              </a:path>
            </a:pathLst>
          </a:custGeom>
          <a:noFill/>
          <a:ln w="28575" cap="flat" cmpd="sng">
            <a:solidFill>
              <a:schemeClr val="tx1"/>
            </a:solidFill>
            <a:prstDash val="dash"/>
            <a:round/>
            <a:headEnd/>
            <a:tailEnd/>
          </a:ln>
          <a:effectLst/>
        </p:spPr>
        <p:txBody>
          <a:bodyPr/>
          <a:lstStyle/>
          <a:p>
            <a:endParaRPr lang="en-US"/>
          </a:p>
        </p:txBody>
      </p:sp>
      <p:sp>
        <p:nvSpPr>
          <p:cNvPr id="665609" name="Line 9"/>
          <p:cNvSpPr>
            <a:spLocks noChangeShapeType="1"/>
          </p:cNvSpPr>
          <p:nvPr/>
        </p:nvSpPr>
        <p:spPr bwMode="auto">
          <a:xfrm flipV="1">
            <a:off x="4419600" y="1700213"/>
            <a:ext cx="0" cy="4495800"/>
          </a:xfrm>
          <a:prstGeom prst="line">
            <a:avLst/>
          </a:prstGeom>
          <a:noFill/>
          <a:ln w="28575">
            <a:solidFill>
              <a:schemeClr val="tx1"/>
            </a:solidFill>
            <a:round/>
            <a:headEnd/>
            <a:tailEnd type="triangle" w="med" len="med"/>
          </a:ln>
          <a:effectLst/>
        </p:spPr>
        <p:txBody>
          <a:bodyPr/>
          <a:lstStyle/>
          <a:p>
            <a:endParaRPr lang="en-US"/>
          </a:p>
        </p:txBody>
      </p:sp>
      <p:graphicFrame>
        <p:nvGraphicFramePr>
          <p:cNvPr id="665610" name="Object 10"/>
          <p:cNvGraphicFramePr>
            <a:graphicFrameLocks noChangeAspect="1"/>
          </p:cNvGraphicFramePr>
          <p:nvPr/>
        </p:nvGraphicFramePr>
        <p:xfrm>
          <a:off x="4572000" y="1676400"/>
          <a:ext cx="568325" cy="615950"/>
        </p:xfrm>
        <a:graphic>
          <a:graphicData uri="http://schemas.openxmlformats.org/presentationml/2006/ole">
            <p:oleObj spid="_x0000_s665610" name="Equation" r:id="rId5" imgW="152280" imgH="164880" progId="Equation.3">
              <p:embed/>
            </p:oleObj>
          </a:graphicData>
        </a:graphic>
      </p:graphicFrame>
      <p:sp>
        <p:nvSpPr>
          <p:cNvPr id="665611" name="Line 11"/>
          <p:cNvSpPr>
            <a:spLocks noChangeShapeType="1"/>
          </p:cNvSpPr>
          <p:nvPr/>
        </p:nvSpPr>
        <p:spPr bwMode="auto">
          <a:xfrm>
            <a:off x="5767388" y="4718050"/>
            <a:ext cx="736600" cy="0"/>
          </a:xfrm>
          <a:prstGeom prst="line">
            <a:avLst/>
          </a:prstGeom>
          <a:noFill/>
          <a:ln w="9525">
            <a:solidFill>
              <a:srgbClr val="009900"/>
            </a:solidFill>
            <a:round/>
            <a:headEnd/>
            <a:tailEnd/>
          </a:ln>
          <a:effectLst/>
        </p:spPr>
        <p:txBody>
          <a:bodyPr/>
          <a:lstStyle/>
          <a:p>
            <a:endParaRPr lang="en-US"/>
          </a:p>
        </p:txBody>
      </p:sp>
      <p:sp>
        <p:nvSpPr>
          <p:cNvPr id="665612" name="Oval 12"/>
          <p:cNvSpPr>
            <a:spLocks noChangeAspect="1" noChangeArrowheads="1"/>
          </p:cNvSpPr>
          <p:nvPr/>
        </p:nvSpPr>
        <p:spPr bwMode="auto">
          <a:xfrm>
            <a:off x="5715000"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13" name="Oval 13"/>
          <p:cNvSpPr>
            <a:spLocks noChangeAspect="1" noChangeArrowheads="1"/>
          </p:cNvSpPr>
          <p:nvPr/>
        </p:nvSpPr>
        <p:spPr bwMode="auto">
          <a:xfrm>
            <a:off x="6484938"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14" name="Line 14"/>
          <p:cNvSpPr>
            <a:spLocks noChangeShapeType="1"/>
          </p:cNvSpPr>
          <p:nvPr/>
        </p:nvSpPr>
        <p:spPr bwMode="auto">
          <a:xfrm>
            <a:off x="6556375" y="4718050"/>
            <a:ext cx="736600" cy="0"/>
          </a:xfrm>
          <a:prstGeom prst="line">
            <a:avLst/>
          </a:prstGeom>
          <a:noFill/>
          <a:ln w="38100">
            <a:solidFill>
              <a:srgbClr val="009900"/>
            </a:solidFill>
            <a:round/>
            <a:headEnd/>
            <a:tailEnd/>
          </a:ln>
          <a:effectLst/>
        </p:spPr>
        <p:txBody>
          <a:bodyPr/>
          <a:lstStyle/>
          <a:p>
            <a:endParaRPr lang="en-US"/>
          </a:p>
        </p:txBody>
      </p:sp>
      <p:sp>
        <p:nvSpPr>
          <p:cNvPr id="665615" name="Oval 15"/>
          <p:cNvSpPr>
            <a:spLocks noChangeAspect="1" noChangeArrowheads="1"/>
          </p:cNvSpPr>
          <p:nvPr/>
        </p:nvSpPr>
        <p:spPr bwMode="auto">
          <a:xfrm>
            <a:off x="6503988"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16" name="Oval 16"/>
          <p:cNvSpPr>
            <a:spLocks noChangeAspect="1" noChangeArrowheads="1"/>
          </p:cNvSpPr>
          <p:nvPr/>
        </p:nvSpPr>
        <p:spPr bwMode="auto">
          <a:xfrm>
            <a:off x="7273925"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17" name="Line 17"/>
          <p:cNvSpPr>
            <a:spLocks noChangeShapeType="1"/>
          </p:cNvSpPr>
          <p:nvPr/>
        </p:nvSpPr>
        <p:spPr bwMode="auto">
          <a:xfrm>
            <a:off x="7324725" y="4718050"/>
            <a:ext cx="736600" cy="0"/>
          </a:xfrm>
          <a:prstGeom prst="line">
            <a:avLst/>
          </a:prstGeom>
          <a:noFill/>
          <a:ln w="9525">
            <a:solidFill>
              <a:srgbClr val="009900"/>
            </a:solidFill>
            <a:round/>
            <a:headEnd/>
            <a:tailEnd/>
          </a:ln>
          <a:effectLst/>
        </p:spPr>
        <p:txBody>
          <a:bodyPr/>
          <a:lstStyle/>
          <a:p>
            <a:endParaRPr lang="en-US"/>
          </a:p>
        </p:txBody>
      </p:sp>
      <p:sp>
        <p:nvSpPr>
          <p:cNvPr id="665618" name="Oval 18"/>
          <p:cNvSpPr>
            <a:spLocks noChangeAspect="1" noChangeArrowheads="1"/>
          </p:cNvSpPr>
          <p:nvPr/>
        </p:nvSpPr>
        <p:spPr bwMode="auto">
          <a:xfrm>
            <a:off x="7272338"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19" name="Oval 19"/>
          <p:cNvSpPr>
            <a:spLocks noChangeAspect="1" noChangeArrowheads="1"/>
          </p:cNvSpPr>
          <p:nvPr/>
        </p:nvSpPr>
        <p:spPr bwMode="auto">
          <a:xfrm>
            <a:off x="8042275" y="467995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0" name="Line 20"/>
          <p:cNvSpPr>
            <a:spLocks noChangeShapeType="1"/>
          </p:cNvSpPr>
          <p:nvPr/>
        </p:nvSpPr>
        <p:spPr bwMode="auto">
          <a:xfrm>
            <a:off x="8099425" y="4710113"/>
            <a:ext cx="736600" cy="0"/>
          </a:xfrm>
          <a:prstGeom prst="line">
            <a:avLst/>
          </a:prstGeom>
          <a:noFill/>
          <a:ln w="38100">
            <a:solidFill>
              <a:srgbClr val="009900"/>
            </a:solidFill>
            <a:round/>
            <a:headEnd/>
            <a:tailEnd/>
          </a:ln>
          <a:effectLst/>
        </p:spPr>
        <p:txBody>
          <a:bodyPr/>
          <a:lstStyle/>
          <a:p>
            <a:endParaRPr lang="en-US"/>
          </a:p>
        </p:txBody>
      </p:sp>
      <p:sp>
        <p:nvSpPr>
          <p:cNvPr id="665621" name="Oval 21"/>
          <p:cNvSpPr>
            <a:spLocks noChangeAspect="1" noChangeArrowheads="1"/>
          </p:cNvSpPr>
          <p:nvPr/>
        </p:nvSpPr>
        <p:spPr bwMode="auto">
          <a:xfrm>
            <a:off x="8047038" y="4672013"/>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2" name="Oval 22"/>
          <p:cNvSpPr>
            <a:spLocks noChangeAspect="1" noChangeArrowheads="1"/>
          </p:cNvSpPr>
          <p:nvPr/>
        </p:nvSpPr>
        <p:spPr bwMode="auto">
          <a:xfrm>
            <a:off x="8816975" y="4672013"/>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3" name="Line 23"/>
          <p:cNvSpPr>
            <a:spLocks noChangeShapeType="1"/>
          </p:cNvSpPr>
          <p:nvPr/>
        </p:nvSpPr>
        <p:spPr bwMode="auto">
          <a:xfrm>
            <a:off x="204788" y="4694238"/>
            <a:ext cx="736600" cy="0"/>
          </a:xfrm>
          <a:prstGeom prst="line">
            <a:avLst/>
          </a:prstGeom>
          <a:noFill/>
          <a:ln w="38100">
            <a:solidFill>
              <a:srgbClr val="009900"/>
            </a:solidFill>
            <a:round/>
            <a:headEnd/>
            <a:tailEnd/>
          </a:ln>
          <a:effectLst/>
        </p:spPr>
        <p:txBody>
          <a:bodyPr/>
          <a:lstStyle/>
          <a:p>
            <a:endParaRPr lang="en-US"/>
          </a:p>
        </p:txBody>
      </p:sp>
      <p:sp>
        <p:nvSpPr>
          <p:cNvPr id="665624" name="Oval 24"/>
          <p:cNvSpPr>
            <a:spLocks noChangeAspect="1" noChangeArrowheads="1"/>
          </p:cNvSpPr>
          <p:nvPr/>
        </p:nvSpPr>
        <p:spPr bwMode="auto">
          <a:xfrm>
            <a:off x="152400"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5" name="Oval 25"/>
          <p:cNvSpPr>
            <a:spLocks noChangeAspect="1" noChangeArrowheads="1"/>
          </p:cNvSpPr>
          <p:nvPr/>
        </p:nvSpPr>
        <p:spPr bwMode="auto">
          <a:xfrm>
            <a:off x="922338"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6" name="Line 26"/>
          <p:cNvSpPr>
            <a:spLocks noChangeShapeType="1"/>
          </p:cNvSpPr>
          <p:nvPr/>
        </p:nvSpPr>
        <p:spPr bwMode="auto">
          <a:xfrm>
            <a:off x="993775" y="4694238"/>
            <a:ext cx="736600" cy="0"/>
          </a:xfrm>
          <a:prstGeom prst="line">
            <a:avLst/>
          </a:prstGeom>
          <a:noFill/>
          <a:ln w="9525">
            <a:solidFill>
              <a:srgbClr val="009900"/>
            </a:solidFill>
            <a:round/>
            <a:headEnd/>
            <a:tailEnd/>
          </a:ln>
          <a:effectLst/>
        </p:spPr>
        <p:txBody>
          <a:bodyPr/>
          <a:lstStyle/>
          <a:p>
            <a:endParaRPr lang="en-US"/>
          </a:p>
        </p:txBody>
      </p:sp>
      <p:sp>
        <p:nvSpPr>
          <p:cNvPr id="665627" name="Oval 27"/>
          <p:cNvSpPr>
            <a:spLocks noChangeAspect="1" noChangeArrowheads="1"/>
          </p:cNvSpPr>
          <p:nvPr/>
        </p:nvSpPr>
        <p:spPr bwMode="auto">
          <a:xfrm>
            <a:off x="941388"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8" name="Oval 28"/>
          <p:cNvSpPr>
            <a:spLocks noChangeAspect="1" noChangeArrowheads="1"/>
          </p:cNvSpPr>
          <p:nvPr/>
        </p:nvSpPr>
        <p:spPr bwMode="auto">
          <a:xfrm>
            <a:off x="1711325"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29" name="Line 29"/>
          <p:cNvSpPr>
            <a:spLocks noChangeShapeType="1"/>
          </p:cNvSpPr>
          <p:nvPr/>
        </p:nvSpPr>
        <p:spPr bwMode="auto">
          <a:xfrm>
            <a:off x="1762125" y="4694238"/>
            <a:ext cx="736600" cy="0"/>
          </a:xfrm>
          <a:prstGeom prst="line">
            <a:avLst/>
          </a:prstGeom>
          <a:noFill/>
          <a:ln w="38100">
            <a:solidFill>
              <a:srgbClr val="009900"/>
            </a:solidFill>
            <a:round/>
            <a:headEnd/>
            <a:tailEnd/>
          </a:ln>
          <a:effectLst/>
        </p:spPr>
        <p:txBody>
          <a:bodyPr/>
          <a:lstStyle/>
          <a:p>
            <a:endParaRPr lang="en-US"/>
          </a:p>
        </p:txBody>
      </p:sp>
      <p:sp>
        <p:nvSpPr>
          <p:cNvPr id="665630" name="Oval 30"/>
          <p:cNvSpPr>
            <a:spLocks noChangeAspect="1" noChangeArrowheads="1"/>
          </p:cNvSpPr>
          <p:nvPr/>
        </p:nvSpPr>
        <p:spPr bwMode="auto">
          <a:xfrm>
            <a:off x="1709738"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1" name="Oval 31"/>
          <p:cNvSpPr>
            <a:spLocks noChangeAspect="1" noChangeArrowheads="1"/>
          </p:cNvSpPr>
          <p:nvPr/>
        </p:nvSpPr>
        <p:spPr bwMode="auto">
          <a:xfrm>
            <a:off x="2479675" y="46561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2" name="Line 32"/>
          <p:cNvSpPr>
            <a:spLocks noChangeShapeType="1"/>
          </p:cNvSpPr>
          <p:nvPr/>
        </p:nvSpPr>
        <p:spPr bwMode="auto">
          <a:xfrm>
            <a:off x="2536825" y="4686300"/>
            <a:ext cx="736600" cy="0"/>
          </a:xfrm>
          <a:prstGeom prst="line">
            <a:avLst/>
          </a:prstGeom>
          <a:noFill/>
          <a:ln w="9525">
            <a:solidFill>
              <a:srgbClr val="009900"/>
            </a:solidFill>
            <a:round/>
            <a:headEnd/>
            <a:tailEnd/>
          </a:ln>
          <a:effectLst/>
        </p:spPr>
        <p:txBody>
          <a:bodyPr/>
          <a:lstStyle/>
          <a:p>
            <a:endParaRPr lang="en-US"/>
          </a:p>
        </p:txBody>
      </p:sp>
      <p:sp>
        <p:nvSpPr>
          <p:cNvPr id="665633" name="Oval 33"/>
          <p:cNvSpPr>
            <a:spLocks noChangeAspect="1" noChangeArrowheads="1"/>
          </p:cNvSpPr>
          <p:nvPr/>
        </p:nvSpPr>
        <p:spPr bwMode="auto">
          <a:xfrm>
            <a:off x="2484438" y="464820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4" name="Oval 34"/>
          <p:cNvSpPr>
            <a:spLocks noChangeAspect="1" noChangeArrowheads="1"/>
          </p:cNvSpPr>
          <p:nvPr/>
        </p:nvSpPr>
        <p:spPr bwMode="auto">
          <a:xfrm>
            <a:off x="3254375" y="464820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5" name="Line 35"/>
          <p:cNvSpPr>
            <a:spLocks noChangeShapeType="1"/>
          </p:cNvSpPr>
          <p:nvPr/>
        </p:nvSpPr>
        <p:spPr bwMode="auto">
          <a:xfrm>
            <a:off x="2884488" y="3246438"/>
            <a:ext cx="736600" cy="0"/>
          </a:xfrm>
          <a:prstGeom prst="line">
            <a:avLst/>
          </a:prstGeom>
          <a:noFill/>
          <a:ln w="19050">
            <a:solidFill>
              <a:srgbClr val="009900"/>
            </a:solidFill>
            <a:round/>
            <a:headEnd/>
            <a:tailEnd/>
          </a:ln>
          <a:effectLst/>
        </p:spPr>
        <p:txBody>
          <a:bodyPr/>
          <a:lstStyle/>
          <a:p>
            <a:endParaRPr lang="en-US"/>
          </a:p>
        </p:txBody>
      </p:sp>
      <p:sp>
        <p:nvSpPr>
          <p:cNvPr id="665636" name="Oval 36"/>
          <p:cNvSpPr>
            <a:spLocks noChangeAspect="1" noChangeArrowheads="1"/>
          </p:cNvSpPr>
          <p:nvPr/>
        </p:nvSpPr>
        <p:spPr bwMode="auto">
          <a:xfrm>
            <a:off x="2832100"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7" name="Oval 37"/>
          <p:cNvSpPr>
            <a:spLocks noChangeAspect="1" noChangeArrowheads="1"/>
          </p:cNvSpPr>
          <p:nvPr/>
        </p:nvSpPr>
        <p:spPr bwMode="auto">
          <a:xfrm>
            <a:off x="3602038"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38" name="Line 38"/>
          <p:cNvSpPr>
            <a:spLocks noChangeShapeType="1"/>
          </p:cNvSpPr>
          <p:nvPr/>
        </p:nvSpPr>
        <p:spPr bwMode="auto">
          <a:xfrm>
            <a:off x="3673475" y="3246438"/>
            <a:ext cx="736600" cy="0"/>
          </a:xfrm>
          <a:prstGeom prst="line">
            <a:avLst/>
          </a:prstGeom>
          <a:noFill/>
          <a:ln w="19050">
            <a:solidFill>
              <a:srgbClr val="009900"/>
            </a:solidFill>
            <a:round/>
            <a:headEnd/>
            <a:tailEnd/>
          </a:ln>
          <a:effectLst/>
        </p:spPr>
        <p:txBody>
          <a:bodyPr/>
          <a:lstStyle/>
          <a:p>
            <a:endParaRPr lang="en-US"/>
          </a:p>
        </p:txBody>
      </p:sp>
      <p:sp>
        <p:nvSpPr>
          <p:cNvPr id="665639" name="Oval 39"/>
          <p:cNvSpPr>
            <a:spLocks noChangeAspect="1" noChangeArrowheads="1"/>
          </p:cNvSpPr>
          <p:nvPr/>
        </p:nvSpPr>
        <p:spPr bwMode="auto">
          <a:xfrm>
            <a:off x="3621088"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0" name="Oval 40"/>
          <p:cNvSpPr>
            <a:spLocks noChangeAspect="1" noChangeArrowheads="1"/>
          </p:cNvSpPr>
          <p:nvPr/>
        </p:nvSpPr>
        <p:spPr bwMode="auto">
          <a:xfrm>
            <a:off x="4391025"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1" name="Line 41"/>
          <p:cNvSpPr>
            <a:spLocks noChangeShapeType="1"/>
          </p:cNvSpPr>
          <p:nvPr/>
        </p:nvSpPr>
        <p:spPr bwMode="auto">
          <a:xfrm>
            <a:off x="4441825" y="3246438"/>
            <a:ext cx="736600" cy="0"/>
          </a:xfrm>
          <a:prstGeom prst="line">
            <a:avLst/>
          </a:prstGeom>
          <a:noFill/>
          <a:ln w="19050">
            <a:solidFill>
              <a:srgbClr val="009900"/>
            </a:solidFill>
            <a:round/>
            <a:headEnd/>
            <a:tailEnd/>
          </a:ln>
          <a:effectLst/>
        </p:spPr>
        <p:txBody>
          <a:bodyPr/>
          <a:lstStyle/>
          <a:p>
            <a:endParaRPr lang="en-US"/>
          </a:p>
        </p:txBody>
      </p:sp>
      <p:sp>
        <p:nvSpPr>
          <p:cNvPr id="665642" name="Oval 42"/>
          <p:cNvSpPr>
            <a:spLocks noChangeAspect="1" noChangeArrowheads="1"/>
          </p:cNvSpPr>
          <p:nvPr/>
        </p:nvSpPr>
        <p:spPr bwMode="auto">
          <a:xfrm>
            <a:off x="4389438"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3" name="Oval 43"/>
          <p:cNvSpPr>
            <a:spLocks noChangeAspect="1" noChangeArrowheads="1"/>
          </p:cNvSpPr>
          <p:nvPr/>
        </p:nvSpPr>
        <p:spPr bwMode="auto">
          <a:xfrm>
            <a:off x="5159375" y="3208338"/>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4" name="Line 44"/>
          <p:cNvSpPr>
            <a:spLocks noChangeShapeType="1"/>
          </p:cNvSpPr>
          <p:nvPr/>
        </p:nvSpPr>
        <p:spPr bwMode="auto">
          <a:xfrm>
            <a:off x="5216525" y="3238500"/>
            <a:ext cx="736600" cy="0"/>
          </a:xfrm>
          <a:prstGeom prst="line">
            <a:avLst/>
          </a:prstGeom>
          <a:noFill/>
          <a:ln w="19050">
            <a:solidFill>
              <a:srgbClr val="009900"/>
            </a:solidFill>
            <a:round/>
            <a:headEnd/>
            <a:tailEnd/>
          </a:ln>
          <a:effectLst/>
        </p:spPr>
        <p:txBody>
          <a:bodyPr/>
          <a:lstStyle/>
          <a:p>
            <a:endParaRPr lang="en-US"/>
          </a:p>
        </p:txBody>
      </p:sp>
      <p:sp>
        <p:nvSpPr>
          <p:cNvPr id="665645" name="Oval 45"/>
          <p:cNvSpPr>
            <a:spLocks noChangeAspect="1" noChangeArrowheads="1"/>
          </p:cNvSpPr>
          <p:nvPr/>
        </p:nvSpPr>
        <p:spPr bwMode="auto">
          <a:xfrm>
            <a:off x="5164138" y="320040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6" name="Oval 46"/>
          <p:cNvSpPr>
            <a:spLocks noChangeAspect="1" noChangeArrowheads="1"/>
          </p:cNvSpPr>
          <p:nvPr/>
        </p:nvSpPr>
        <p:spPr bwMode="auto">
          <a:xfrm>
            <a:off x="5934075" y="3200400"/>
            <a:ext cx="66675" cy="920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5647" name="Oval 47"/>
          <p:cNvSpPr>
            <a:spLocks noChangeArrowheads="1"/>
          </p:cNvSpPr>
          <p:nvPr/>
        </p:nvSpPr>
        <p:spPr bwMode="auto">
          <a:xfrm>
            <a:off x="76200" y="4538663"/>
            <a:ext cx="1066800" cy="304800"/>
          </a:xfrm>
          <a:prstGeom prst="ellipse">
            <a:avLst/>
          </a:prstGeom>
          <a:noFill/>
          <a:ln w="38100">
            <a:solidFill>
              <a:srgbClr val="0000FF"/>
            </a:solidFill>
            <a:round/>
            <a:headEnd/>
            <a:tailEnd/>
          </a:ln>
          <a:effectLst/>
        </p:spPr>
        <p:txBody>
          <a:bodyPr wrap="none" anchor="ctr"/>
          <a:lstStyle/>
          <a:p>
            <a:endParaRPr lang="en-US"/>
          </a:p>
        </p:txBody>
      </p:sp>
      <p:sp>
        <p:nvSpPr>
          <p:cNvPr id="665648" name="Oval 48"/>
          <p:cNvSpPr>
            <a:spLocks noChangeArrowheads="1"/>
          </p:cNvSpPr>
          <p:nvPr/>
        </p:nvSpPr>
        <p:spPr bwMode="auto">
          <a:xfrm>
            <a:off x="6400800" y="4576763"/>
            <a:ext cx="1066800" cy="304800"/>
          </a:xfrm>
          <a:prstGeom prst="ellipse">
            <a:avLst/>
          </a:prstGeom>
          <a:noFill/>
          <a:ln w="38100">
            <a:solidFill>
              <a:srgbClr val="0000FF"/>
            </a:solidFill>
            <a:round/>
            <a:headEnd/>
            <a:tailEnd/>
          </a:ln>
          <a:effectLst/>
        </p:spPr>
        <p:txBody>
          <a:bodyPr wrap="none" anchor="ctr"/>
          <a:lstStyle/>
          <a:p>
            <a:endParaRPr lang="en-US"/>
          </a:p>
        </p:txBody>
      </p:sp>
      <p:sp>
        <p:nvSpPr>
          <p:cNvPr id="665649" name="Oval 49"/>
          <p:cNvSpPr>
            <a:spLocks noChangeArrowheads="1"/>
          </p:cNvSpPr>
          <p:nvPr/>
        </p:nvSpPr>
        <p:spPr bwMode="auto">
          <a:xfrm>
            <a:off x="7924800" y="4557713"/>
            <a:ext cx="1066800" cy="304800"/>
          </a:xfrm>
          <a:prstGeom prst="ellipse">
            <a:avLst/>
          </a:prstGeom>
          <a:noFill/>
          <a:ln w="38100">
            <a:solidFill>
              <a:srgbClr val="0000FF"/>
            </a:solidFill>
            <a:round/>
            <a:headEnd/>
            <a:tailEnd/>
          </a:ln>
          <a:effectLst/>
        </p:spPr>
        <p:txBody>
          <a:bodyPr wrap="none" anchor="ctr"/>
          <a:lstStyle/>
          <a:p>
            <a:endParaRPr lang="en-US"/>
          </a:p>
        </p:txBody>
      </p:sp>
      <p:sp>
        <p:nvSpPr>
          <p:cNvPr id="665650" name="Oval 50"/>
          <p:cNvSpPr>
            <a:spLocks noChangeArrowheads="1"/>
          </p:cNvSpPr>
          <p:nvPr/>
        </p:nvSpPr>
        <p:spPr bwMode="auto">
          <a:xfrm>
            <a:off x="1600200" y="4538663"/>
            <a:ext cx="1066800" cy="304800"/>
          </a:xfrm>
          <a:prstGeom prst="ellipse">
            <a:avLst/>
          </a:prstGeom>
          <a:noFill/>
          <a:ln w="38100">
            <a:solidFill>
              <a:srgbClr val="0000FF"/>
            </a:solidFill>
            <a:round/>
            <a:headEnd/>
            <a:tailEnd/>
          </a:ln>
          <a:effectLst/>
        </p:spPr>
        <p:txBody>
          <a:bodyPr wrap="none" anchor="ctr"/>
          <a:lstStyle/>
          <a:p>
            <a:endParaRPr lang="en-US"/>
          </a:p>
        </p:txBody>
      </p:sp>
      <p:sp>
        <p:nvSpPr>
          <p:cNvPr id="665651" name="Text Box 51"/>
          <p:cNvSpPr txBox="1">
            <a:spLocks noChangeArrowheads="1"/>
          </p:cNvSpPr>
          <p:nvPr/>
        </p:nvSpPr>
        <p:spPr bwMode="auto">
          <a:xfrm>
            <a:off x="5775325" y="6415088"/>
            <a:ext cx="3146425" cy="396875"/>
          </a:xfrm>
          <a:prstGeom prst="rect">
            <a:avLst/>
          </a:prstGeom>
          <a:noFill/>
          <a:ln w="9525">
            <a:noFill/>
            <a:miter lim="800000"/>
            <a:headEnd/>
            <a:tailEnd/>
          </a:ln>
          <a:effectLst/>
        </p:spPr>
        <p:txBody>
          <a:bodyPr wrap="none">
            <a:spAutoFit/>
          </a:bodyPr>
          <a:lstStyle/>
          <a:p>
            <a:r>
              <a:rPr lang="en-US" i="1"/>
              <a:t>Damle and Huse PRL (2002)</a:t>
            </a:r>
          </a:p>
        </p:txBody>
      </p:sp>
      <p:graphicFrame>
        <p:nvGraphicFramePr>
          <p:cNvPr id="665652" name="Object 52"/>
          <p:cNvGraphicFramePr>
            <a:graphicFrameLocks noChangeAspect="1"/>
          </p:cNvGraphicFramePr>
          <p:nvPr/>
        </p:nvGraphicFramePr>
        <p:xfrm>
          <a:off x="1746250" y="1052513"/>
          <a:ext cx="5340350" cy="852487"/>
        </p:xfrm>
        <a:graphic>
          <a:graphicData uri="http://schemas.openxmlformats.org/presentationml/2006/ole">
            <p:oleObj spid="_x0000_s665652" name="Equation" r:id="rId6" imgW="2145960" imgH="342720" progId="Equation.3">
              <p:embed/>
            </p:oleObj>
          </a:graphicData>
        </a:graphic>
      </p:graphicFrame>
      <p:sp>
        <p:nvSpPr>
          <p:cNvPr id="665653" name="Text Box 53"/>
          <p:cNvSpPr txBox="1">
            <a:spLocks noChangeArrowheads="1"/>
          </p:cNvSpPr>
          <p:nvPr/>
        </p:nvSpPr>
        <p:spPr bwMode="auto">
          <a:xfrm>
            <a:off x="0" y="4848225"/>
            <a:ext cx="276225" cy="336550"/>
          </a:xfrm>
          <a:prstGeom prst="rect">
            <a:avLst/>
          </a:prstGeom>
          <a:noFill/>
          <a:ln w="9525">
            <a:noFill/>
            <a:miter lim="800000"/>
            <a:headEnd/>
            <a:tailEnd/>
          </a:ln>
          <a:effectLst/>
        </p:spPr>
        <p:txBody>
          <a:bodyPr wrap="none">
            <a:spAutoFit/>
          </a:bodyPr>
          <a:lstStyle/>
          <a:p>
            <a:r>
              <a:rPr lang="en-US" sz="1600">
                <a:latin typeface="Comic Sans MS" pitchFamily="66" charset="0"/>
              </a:rPr>
              <a:t>1</a:t>
            </a:r>
          </a:p>
        </p:txBody>
      </p:sp>
      <p:sp>
        <p:nvSpPr>
          <p:cNvPr id="665654" name="Text Box 54"/>
          <p:cNvSpPr txBox="1">
            <a:spLocks noChangeArrowheads="1"/>
          </p:cNvSpPr>
          <p:nvPr/>
        </p:nvSpPr>
        <p:spPr bwMode="auto">
          <a:xfrm>
            <a:off x="790575" y="4845050"/>
            <a:ext cx="307975" cy="336550"/>
          </a:xfrm>
          <a:prstGeom prst="rect">
            <a:avLst/>
          </a:prstGeom>
          <a:noFill/>
          <a:ln w="9525">
            <a:noFill/>
            <a:miter lim="800000"/>
            <a:headEnd/>
            <a:tailEnd/>
          </a:ln>
          <a:effectLst/>
        </p:spPr>
        <p:txBody>
          <a:bodyPr wrap="none">
            <a:spAutoFit/>
          </a:bodyPr>
          <a:lstStyle/>
          <a:p>
            <a:r>
              <a:rPr lang="en-US" sz="1600">
                <a:latin typeface="Comic Sans MS" pitchFamily="66" charset="0"/>
              </a:rPr>
              <a:t>2</a:t>
            </a:r>
          </a:p>
        </p:txBody>
      </p:sp>
      <p:sp>
        <p:nvSpPr>
          <p:cNvPr id="665655" name="Text Box 55"/>
          <p:cNvSpPr txBox="1">
            <a:spLocks noChangeArrowheads="1"/>
          </p:cNvSpPr>
          <p:nvPr/>
        </p:nvSpPr>
        <p:spPr bwMode="auto">
          <a:xfrm>
            <a:off x="1609725" y="4845050"/>
            <a:ext cx="307975" cy="336550"/>
          </a:xfrm>
          <a:prstGeom prst="rect">
            <a:avLst/>
          </a:prstGeom>
          <a:noFill/>
          <a:ln w="9525">
            <a:noFill/>
            <a:miter lim="800000"/>
            <a:headEnd/>
            <a:tailEnd/>
          </a:ln>
          <a:effectLst/>
        </p:spPr>
        <p:txBody>
          <a:bodyPr wrap="none">
            <a:spAutoFit/>
          </a:bodyPr>
          <a:lstStyle/>
          <a:p>
            <a:r>
              <a:rPr lang="en-US" sz="1600">
                <a:latin typeface="Comic Sans MS" pitchFamily="66" charset="0"/>
              </a:rPr>
              <a:t>3</a:t>
            </a:r>
          </a:p>
        </p:txBody>
      </p:sp>
      <p:sp>
        <p:nvSpPr>
          <p:cNvPr id="665656" name="Text Box 56"/>
          <p:cNvSpPr txBox="1">
            <a:spLocks noChangeArrowheads="1"/>
          </p:cNvSpPr>
          <p:nvPr/>
        </p:nvSpPr>
        <p:spPr bwMode="auto">
          <a:xfrm>
            <a:off x="2390775" y="4845050"/>
            <a:ext cx="307975" cy="336550"/>
          </a:xfrm>
          <a:prstGeom prst="rect">
            <a:avLst/>
          </a:prstGeom>
          <a:noFill/>
          <a:ln w="9525">
            <a:noFill/>
            <a:miter lim="800000"/>
            <a:headEnd/>
            <a:tailEnd/>
          </a:ln>
          <a:effectLst/>
        </p:spPr>
        <p:txBody>
          <a:bodyPr wrap="none">
            <a:spAutoFit/>
          </a:bodyPr>
          <a:lstStyle/>
          <a:p>
            <a:r>
              <a:rPr lang="en-US" sz="1600">
                <a:latin typeface="Comic Sans MS" pitchFamily="66" charset="0"/>
              </a:rPr>
              <a:t>4</a:t>
            </a:r>
          </a:p>
        </p:txBody>
      </p:sp>
      <p:sp>
        <p:nvSpPr>
          <p:cNvPr id="665657" name="Text Box 57"/>
          <p:cNvSpPr txBox="1">
            <a:spLocks noChangeArrowheads="1"/>
          </p:cNvSpPr>
          <p:nvPr/>
        </p:nvSpPr>
        <p:spPr bwMode="auto">
          <a:xfrm>
            <a:off x="3152775" y="4845050"/>
            <a:ext cx="307975" cy="336550"/>
          </a:xfrm>
          <a:prstGeom prst="rect">
            <a:avLst/>
          </a:prstGeom>
          <a:noFill/>
          <a:ln w="9525">
            <a:noFill/>
            <a:miter lim="800000"/>
            <a:headEnd/>
            <a:tailEnd/>
          </a:ln>
          <a:effectLst/>
        </p:spPr>
        <p:txBody>
          <a:bodyPr wrap="none">
            <a:spAutoFit/>
          </a:bodyPr>
          <a:lstStyle/>
          <a:p>
            <a:r>
              <a:rPr lang="en-US" sz="1600">
                <a:latin typeface="Comic Sans MS" pitchFamily="66" charset="0"/>
              </a:rPr>
              <a:t>5</a:t>
            </a:r>
          </a:p>
        </p:txBody>
      </p:sp>
      <p:sp>
        <p:nvSpPr>
          <p:cNvPr id="58" name="Date Placeholder 57"/>
          <p:cNvSpPr>
            <a:spLocks noGrp="1"/>
          </p:cNvSpPr>
          <p:nvPr>
            <p:ph type="dt" sz="half" idx="10"/>
          </p:nvPr>
        </p:nvSpPr>
        <p:spPr/>
        <p:txBody>
          <a:bodyPr/>
          <a:lstStyle/>
          <a:p>
            <a:r>
              <a:rPr lang="en-US" smtClean="0"/>
              <a:t>May 6, 2009</a:t>
            </a:r>
            <a:endParaRPr lang="en-US"/>
          </a:p>
        </p:txBody>
      </p:sp>
    </p:spTree>
  </p:cSld>
  <p:clrMapOvr>
    <a:masterClrMapping/>
  </p:clrMapOvr>
  <p:transition spd="med" advTm="45075">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97" name="Rectangle 21"/>
          <p:cNvSpPr>
            <a:spLocks noChangeArrowheads="1"/>
          </p:cNvSpPr>
          <p:nvPr/>
        </p:nvSpPr>
        <p:spPr bwMode="auto">
          <a:xfrm>
            <a:off x="0" y="5715000"/>
            <a:ext cx="9144000" cy="1143000"/>
          </a:xfrm>
          <a:prstGeom prst="rect">
            <a:avLst/>
          </a:prstGeom>
          <a:solidFill>
            <a:schemeClr val="bg1"/>
          </a:solidFill>
          <a:ln w="9525">
            <a:noFill/>
            <a:miter lim="800000"/>
            <a:headEnd/>
            <a:tailEnd/>
          </a:ln>
          <a:effectLst/>
        </p:spPr>
        <p:txBody>
          <a:bodyPr wrap="none" anchor="ctr"/>
          <a:lstStyle/>
          <a:p>
            <a:endParaRPr lang="en-US"/>
          </a:p>
        </p:txBody>
      </p:sp>
      <p:pic>
        <p:nvPicPr>
          <p:cNvPr id="638979" name="Picture 3"/>
          <p:cNvPicPr>
            <a:picLocks noChangeAspect="1" noChangeArrowheads="1"/>
          </p:cNvPicPr>
          <p:nvPr/>
        </p:nvPicPr>
        <p:blipFill>
          <a:blip r:embed="rId4"/>
          <a:srcRect/>
          <a:stretch>
            <a:fillRect/>
          </a:stretch>
        </p:blipFill>
        <p:spPr bwMode="auto">
          <a:xfrm>
            <a:off x="0" y="2057400"/>
            <a:ext cx="3819525" cy="3886200"/>
          </a:xfrm>
          <a:prstGeom prst="rect">
            <a:avLst/>
          </a:prstGeom>
          <a:noFill/>
          <a:ln w="9525">
            <a:noFill/>
            <a:miter lim="800000"/>
            <a:headEnd/>
            <a:tailEnd/>
          </a:ln>
          <a:effectLst/>
        </p:spPr>
      </p:pic>
      <p:sp>
        <p:nvSpPr>
          <p:cNvPr id="638980" name="Rectangle 4"/>
          <p:cNvSpPr>
            <a:spLocks noGrp="1" noChangeArrowheads="1"/>
          </p:cNvSpPr>
          <p:nvPr>
            <p:ph type="title"/>
          </p:nvPr>
        </p:nvSpPr>
        <p:spPr>
          <a:xfrm>
            <a:off x="381000" y="152400"/>
            <a:ext cx="8763000" cy="609600"/>
          </a:xfrm>
        </p:spPr>
        <p:txBody>
          <a:bodyPr/>
          <a:lstStyle/>
          <a:p>
            <a:r>
              <a:rPr lang="en-US" sz="3200"/>
              <a:t>Two &amp; one-particle scattering in spin chains</a:t>
            </a:r>
          </a:p>
        </p:txBody>
      </p:sp>
      <p:sp>
        <p:nvSpPr>
          <p:cNvPr id="638981" name="AutoShape 5"/>
          <p:cNvSpPr>
            <a:spLocks noChangeArrowheads="1"/>
          </p:cNvSpPr>
          <p:nvPr/>
        </p:nvSpPr>
        <p:spPr bwMode="auto">
          <a:xfrm>
            <a:off x="1524000" y="1219200"/>
            <a:ext cx="685800" cy="5257800"/>
          </a:xfrm>
          <a:prstGeom prst="upArrow">
            <a:avLst>
              <a:gd name="adj1" fmla="val 50000"/>
              <a:gd name="adj2" fmla="val 191667"/>
            </a:avLst>
          </a:prstGeom>
          <a:gradFill rotWithShape="1">
            <a:gsLst>
              <a:gs pos="0">
                <a:srgbClr val="33CC33">
                  <a:alpha val="27000"/>
                </a:srgbClr>
              </a:gs>
              <a:gs pos="100000">
                <a:srgbClr val="33CC33">
                  <a:gamma/>
                  <a:shade val="46275"/>
                  <a:invGamma/>
                  <a:alpha val="69000"/>
                </a:srgbClr>
              </a:gs>
            </a:gsLst>
            <a:lin ang="2700000" scaled="1"/>
          </a:gradFill>
          <a:ln w="9525">
            <a:solidFill>
              <a:schemeClr val="tx1"/>
            </a:solidFill>
            <a:miter lim="800000"/>
            <a:headEnd/>
            <a:tailEnd/>
          </a:ln>
          <a:effectLst/>
        </p:spPr>
        <p:txBody>
          <a:bodyPr vert="eaVert" wrap="none" anchor="ctr"/>
          <a:lstStyle/>
          <a:p>
            <a:endParaRPr lang="en-US"/>
          </a:p>
        </p:txBody>
      </p:sp>
      <p:grpSp>
        <p:nvGrpSpPr>
          <p:cNvPr id="638982" name="Group 6"/>
          <p:cNvGrpSpPr>
            <a:grpSpLocks/>
          </p:cNvGrpSpPr>
          <p:nvPr/>
        </p:nvGrpSpPr>
        <p:grpSpPr bwMode="auto">
          <a:xfrm>
            <a:off x="4386263" y="1143000"/>
            <a:ext cx="4457700" cy="3124200"/>
            <a:chOff x="2763" y="720"/>
            <a:chExt cx="2808" cy="1968"/>
          </a:xfrm>
        </p:grpSpPr>
        <p:sp>
          <p:nvSpPr>
            <p:cNvPr id="638983" name="Rectangle 7"/>
            <p:cNvSpPr>
              <a:spLocks noChangeArrowheads="1"/>
            </p:cNvSpPr>
            <p:nvPr/>
          </p:nvSpPr>
          <p:spPr bwMode="auto">
            <a:xfrm>
              <a:off x="2784" y="720"/>
              <a:ext cx="2784" cy="1968"/>
            </a:xfrm>
            <a:prstGeom prst="rect">
              <a:avLst/>
            </a:prstGeom>
            <a:solidFill>
              <a:schemeClr val="bg1"/>
            </a:solidFill>
            <a:ln w="9525">
              <a:noFill/>
              <a:miter lim="800000"/>
              <a:headEnd/>
              <a:tailEnd/>
            </a:ln>
            <a:effectLst/>
          </p:spPr>
          <p:txBody>
            <a:bodyPr wrap="none" anchor="ctr"/>
            <a:lstStyle/>
            <a:p>
              <a:endParaRPr lang="en-US"/>
            </a:p>
          </p:txBody>
        </p:sp>
        <p:pic>
          <p:nvPicPr>
            <p:cNvPr id="638984" name="Picture 8"/>
            <p:cNvPicPr>
              <a:picLocks noChangeArrowheads="1"/>
            </p:cNvPicPr>
            <p:nvPr/>
          </p:nvPicPr>
          <p:blipFill>
            <a:blip r:embed="rId5"/>
            <a:srcRect/>
            <a:stretch>
              <a:fillRect/>
            </a:stretch>
          </p:blipFill>
          <p:spPr bwMode="auto">
            <a:xfrm>
              <a:off x="3063" y="720"/>
              <a:ext cx="2476" cy="1635"/>
            </a:xfrm>
            <a:prstGeom prst="rect">
              <a:avLst/>
            </a:prstGeom>
            <a:noFill/>
            <a:ln w="9525">
              <a:noFill/>
              <a:miter lim="800000"/>
              <a:headEnd/>
              <a:tailEnd/>
            </a:ln>
            <a:effectLst/>
          </p:spPr>
        </p:pic>
        <p:pic>
          <p:nvPicPr>
            <p:cNvPr id="638985" name="Picture 9"/>
            <p:cNvPicPr>
              <a:picLocks noChangeArrowheads="1"/>
            </p:cNvPicPr>
            <p:nvPr/>
          </p:nvPicPr>
          <p:blipFill>
            <a:blip r:embed="rId6"/>
            <a:srcRect/>
            <a:stretch>
              <a:fillRect/>
            </a:stretch>
          </p:blipFill>
          <p:spPr bwMode="auto">
            <a:xfrm>
              <a:off x="4215" y="2443"/>
              <a:ext cx="336" cy="192"/>
            </a:xfrm>
            <a:prstGeom prst="rect">
              <a:avLst/>
            </a:prstGeom>
            <a:noFill/>
            <a:ln w="9525">
              <a:noFill/>
              <a:miter lim="800000"/>
              <a:headEnd/>
              <a:tailEnd/>
            </a:ln>
            <a:effectLst/>
          </p:spPr>
        </p:pic>
        <p:pic>
          <p:nvPicPr>
            <p:cNvPr id="638986" name="Picture 10"/>
            <p:cNvPicPr>
              <a:picLocks noChangeAspect="1" noChangeArrowheads="1"/>
            </p:cNvPicPr>
            <p:nvPr/>
          </p:nvPicPr>
          <p:blipFill>
            <a:blip r:embed="rId7"/>
            <a:srcRect/>
            <a:stretch>
              <a:fillRect/>
            </a:stretch>
          </p:blipFill>
          <p:spPr bwMode="auto">
            <a:xfrm>
              <a:off x="2763" y="1075"/>
              <a:ext cx="304" cy="807"/>
            </a:xfrm>
            <a:prstGeom prst="rect">
              <a:avLst/>
            </a:prstGeom>
            <a:noFill/>
            <a:ln w="9525">
              <a:noFill/>
              <a:miter lim="800000"/>
              <a:headEnd/>
              <a:tailEnd/>
            </a:ln>
            <a:effectLst/>
          </p:spPr>
        </p:pic>
        <p:pic>
          <p:nvPicPr>
            <p:cNvPr id="638987" name="Picture 11"/>
            <p:cNvPicPr>
              <a:picLocks noChangeAspect="1" noChangeArrowheads="1"/>
            </p:cNvPicPr>
            <p:nvPr/>
          </p:nvPicPr>
          <p:blipFill>
            <a:blip r:embed="rId8"/>
            <a:srcRect t="93864"/>
            <a:stretch>
              <a:fillRect/>
            </a:stretch>
          </p:blipFill>
          <p:spPr bwMode="auto">
            <a:xfrm>
              <a:off x="3264" y="2338"/>
              <a:ext cx="2307" cy="107"/>
            </a:xfrm>
            <a:prstGeom prst="rect">
              <a:avLst/>
            </a:prstGeom>
            <a:noFill/>
            <a:ln w="9525">
              <a:noFill/>
              <a:miter lim="800000"/>
              <a:headEnd/>
              <a:tailEnd/>
            </a:ln>
            <a:effectLst/>
          </p:spPr>
        </p:pic>
      </p:grpSp>
      <p:grpSp>
        <p:nvGrpSpPr>
          <p:cNvPr id="638988" name="Group 12"/>
          <p:cNvGrpSpPr>
            <a:grpSpLocks/>
          </p:cNvGrpSpPr>
          <p:nvPr/>
        </p:nvGrpSpPr>
        <p:grpSpPr bwMode="auto">
          <a:xfrm>
            <a:off x="4386263" y="3711575"/>
            <a:ext cx="4457700" cy="3070225"/>
            <a:chOff x="2763" y="2338"/>
            <a:chExt cx="2808" cy="1934"/>
          </a:xfrm>
        </p:grpSpPr>
        <p:sp>
          <p:nvSpPr>
            <p:cNvPr id="638989" name="Rectangle 13"/>
            <p:cNvSpPr>
              <a:spLocks noChangeArrowheads="1"/>
            </p:cNvSpPr>
            <p:nvPr/>
          </p:nvSpPr>
          <p:spPr bwMode="auto">
            <a:xfrm>
              <a:off x="2784" y="2352"/>
              <a:ext cx="2736" cy="1918"/>
            </a:xfrm>
            <a:prstGeom prst="rect">
              <a:avLst/>
            </a:prstGeom>
            <a:solidFill>
              <a:schemeClr val="bg1"/>
            </a:solidFill>
            <a:ln w="9525">
              <a:noFill/>
              <a:miter lim="800000"/>
              <a:headEnd/>
              <a:tailEnd/>
            </a:ln>
            <a:effectLst/>
          </p:spPr>
          <p:txBody>
            <a:bodyPr wrap="none" anchor="ctr"/>
            <a:lstStyle/>
            <a:p>
              <a:endParaRPr lang="en-US"/>
            </a:p>
          </p:txBody>
        </p:sp>
        <p:pic>
          <p:nvPicPr>
            <p:cNvPr id="638990" name="Picture 14"/>
            <p:cNvPicPr>
              <a:picLocks noChangeArrowheads="1"/>
            </p:cNvPicPr>
            <p:nvPr/>
          </p:nvPicPr>
          <p:blipFill>
            <a:blip r:embed="rId5"/>
            <a:srcRect r="90913"/>
            <a:stretch>
              <a:fillRect/>
            </a:stretch>
          </p:blipFill>
          <p:spPr bwMode="auto">
            <a:xfrm>
              <a:off x="3033" y="2422"/>
              <a:ext cx="225" cy="1635"/>
            </a:xfrm>
            <a:prstGeom prst="rect">
              <a:avLst/>
            </a:prstGeom>
            <a:noFill/>
            <a:ln w="9525">
              <a:noFill/>
              <a:miter lim="800000"/>
              <a:headEnd/>
              <a:tailEnd/>
            </a:ln>
            <a:effectLst/>
          </p:spPr>
        </p:pic>
        <p:pic>
          <p:nvPicPr>
            <p:cNvPr id="638991" name="Picture 15"/>
            <p:cNvPicPr>
              <a:picLocks noChangeAspect="1" noChangeArrowheads="1"/>
            </p:cNvPicPr>
            <p:nvPr/>
          </p:nvPicPr>
          <p:blipFill>
            <a:blip r:embed="rId7"/>
            <a:srcRect/>
            <a:stretch>
              <a:fillRect/>
            </a:stretch>
          </p:blipFill>
          <p:spPr bwMode="auto">
            <a:xfrm>
              <a:off x="2763" y="2719"/>
              <a:ext cx="304" cy="807"/>
            </a:xfrm>
            <a:prstGeom prst="rect">
              <a:avLst/>
            </a:prstGeom>
            <a:noFill/>
            <a:ln w="9525">
              <a:noFill/>
              <a:miter lim="800000"/>
              <a:headEnd/>
              <a:tailEnd/>
            </a:ln>
            <a:effectLst/>
          </p:spPr>
        </p:pic>
        <p:pic>
          <p:nvPicPr>
            <p:cNvPr id="638992" name="Picture 16"/>
            <p:cNvPicPr>
              <a:picLocks noChangeAspect="1" noChangeArrowheads="1"/>
            </p:cNvPicPr>
            <p:nvPr/>
          </p:nvPicPr>
          <p:blipFill>
            <a:blip r:embed="rId8"/>
            <a:srcRect/>
            <a:stretch>
              <a:fillRect/>
            </a:stretch>
          </p:blipFill>
          <p:spPr bwMode="auto">
            <a:xfrm>
              <a:off x="3264" y="2338"/>
              <a:ext cx="2307" cy="1744"/>
            </a:xfrm>
            <a:prstGeom prst="rect">
              <a:avLst/>
            </a:prstGeom>
            <a:noFill/>
            <a:ln w="9525">
              <a:noFill/>
              <a:miter lim="800000"/>
              <a:headEnd/>
              <a:tailEnd/>
            </a:ln>
            <a:effectLst/>
          </p:spPr>
        </p:pic>
        <p:pic>
          <p:nvPicPr>
            <p:cNvPr id="638993" name="Picture 17"/>
            <p:cNvPicPr>
              <a:picLocks noChangeArrowheads="1"/>
            </p:cNvPicPr>
            <p:nvPr/>
          </p:nvPicPr>
          <p:blipFill>
            <a:blip r:embed="rId6"/>
            <a:srcRect/>
            <a:stretch>
              <a:fillRect/>
            </a:stretch>
          </p:blipFill>
          <p:spPr bwMode="auto">
            <a:xfrm>
              <a:off x="4224" y="4080"/>
              <a:ext cx="336" cy="192"/>
            </a:xfrm>
            <a:prstGeom prst="rect">
              <a:avLst/>
            </a:prstGeom>
            <a:noFill/>
            <a:ln w="9525">
              <a:noFill/>
              <a:miter lim="800000"/>
              <a:headEnd/>
              <a:tailEnd/>
            </a:ln>
            <a:effectLst/>
          </p:spPr>
        </p:pic>
      </p:grpSp>
      <p:graphicFrame>
        <p:nvGraphicFramePr>
          <p:cNvPr id="638994" name="Object 18"/>
          <p:cNvGraphicFramePr>
            <a:graphicFrameLocks noChangeAspect="1"/>
          </p:cNvGraphicFramePr>
          <p:nvPr/>
        </p:nvGraphicFramePr>
        <p:xfrm>
          <a:off x="2071688" y="1295400"/>
          <a:ext cx="2332037" cy="552450"/>
        </p:xfrm>
        <a:graphic>
          <a:graphicData uri="http://schemas.openxmlformats.org/presentationml/2006/ole">
            <p:oleObj spid="_x0000_s638994" name="Equation" r:id="rId9" imgW="965160" imgH="228600" progId="Equation.3">
              <p:embed/>
            </p:oleObj>
          </a:graphicData>
        </a:graphic>
      </p:graphicFrame>
      <p:sp>
        <p:nvSpPr>
          <p:cNvPr id="638995" name="Text Box 19"/>
          <p:cNvSpPr txBox="1">
            <a:spLocks noChangeArrowheads="1"/>
          </p:cNvSpPr>
          <p:nvPr/>
        </p:nvSpPr>
        <p:spPr bwMode="auto">
          <a:xfrm>
            <a:off x="0" y="1143000"/>
            <a:ext cx="4403725" cy="822325"/>
          </a:xfrm>
          <a:prstGeom prst="rect">
            <a:avLst/>
          </a:prstGeom>
          <a:noFill/>
          <a:ln w="9525">
            <a:noFill/>
            <a:miter lim="800000"/>
            <a:headEnd/>
            <a:tailEnd/>
          </a:ln>
          <a:effectLst/>
        </p:spPr>
        <p:txBody>
          <a:bodyPr wrap="none">
            <a:spAutoFit/>
          </a:bodyPr>
          <a:lstStyle/>
          <a:p>
            <a:r>
              <a:rPr lang="en-US" sz="2400">
                <a:latin typeface="Verdana" pitchFamily="34" charset="0"/>
              </a:rPr>
              <a:t>CuCl</a:t>
            </a:r>
            <a:r>
              <a:rPr lang="en-US" sz="2400" baseline="-25000">
                <a:latin typeface="Verdana" pitchFamily="34" charset="0"/>
              </a:rPr>
              <a:t>2</a:t>
            </a:r>
            <a:r>
              <a:rPr lang="en-US" sz="2400" baseline="30000">
                <a:latin typeface="Verdana" pitchFamily="34" charset="0"/>
              </a:rPr>
              <a:t>.</a:t>
            </a:r>
            <a:r>
              <a:rPr lang="en-US" sz="2400">
                <a:latin typeface="Verdana" pitchFamily="34" charset="0"/>
              </a:rPr>
              <a:t>2(DMSO):</a:t>
            </a:r>
          </a:p>
          <a:p>
            <a:r>
              <a:rPr lang="en-US" sz="2400">
                <a:latin typeface="Verdana" pitchFamily="34" charset="0"/>
              </a:rPr>
              <a:t>Spin-1/2 chains in a crystal</a:t>
            </a:r>
          </a:p>
        </p:txBody>
      </p:sp>
      <p:sp>
        <p:nvSpPr>
          <p:cNvPr id="638996" name="Text Box 20"/>
          <p:cNvSpPr txBox="1">
            <a:spLocks noChangeArrowheads="1"/>
          </p:cNvSpPr>
          <p:nvPr/>
        </p:nvSpPr>
        <p:spPr bwMode="auto">
          <a:xfrm>
            <a:off x="0" y="6542088"/>
            <a:ext cx="2868613" cy="304800"/>
          </a:xfrm>
          <a:prstGeom prst="rect">
            <a:avLst/>
          </a:prstGeom>
          <a:noFill/>
          <a:ln w="9525">
            <a:noFill/>
            <a:miter lim="800000"/>
            <a:headEnd/>
            <a:tailEnd/>
          </a:ln>
          <a:effectLst/>
        </p:spPr>
        <p:txBody>
          <a:bodyPr wrap="none">
            <a:spAutoFit/>
          </a:bodyPr>
          <a:lstStyle/>
          <a:p>
            <a:r>
              <a:rPr lang="en-US" sz="1400" i="1">
                <a:latin typeface="Verdana" pitchFamily="34" charset="0"/>
              </a:rPr>
              <a:t>Kenzelmann et al. PRL (2004)</a:t>
            </a:r>
          </a:p>
        </p:txBody>
      </p:sp>
      <p:sp>
        <p:nvSpPr>
          <p:cNvPr id="21" name="Date Placeholder 20"/>
          <p:cNvSpPr>
            <a:spLocks noGrp="1"/>
          </p:cNvSpPr>
          <p:nvPr>
            <p:ph type="dt" sz="half" idx="10"/>
          </p:nvPr>
        </p:nvSpPr>
        <p:spPr/>
        <p:txBody>
          <a:bodyPr/>
          <a:lstStyle/>
          <a:p>
            <a:r>
              <a:rPr lang="en-US" smtClean="0"/>
              <a:t>May 6, 2009</a:t>
            </a: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8982"/>
                                        </p:tgtEl>
                                        <p:attrNameLst>
                                          <p:attrName>style.visibility</p:attrName>
                                        </p:attrNameLst>
                                      </p:cBhvr>
                                      <p:to>
                                        <p:strVal val="visible"/>
                                      </p:to>
                                    </p:set>
                                    <p:animEffect transition="in" filter="dissolve">
                                      <p:cBhvr>
                                        <p:cTn id="7" dur="500"/>
                                        <p:tgtEl>
                                          <p:spTgt spid="6389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1"/>
                                        </p:tgtEl>
                                        <p:attrNameLst>
                                          <p:attrName>style.visibility</p:attrName>
                                        </p:attrNameLst>
                                      </p:cBhvr>
                                      <p:to>
                                        <p:strVal val="visible"/>
                                      </p:to>
                                    </p:set>
                                    <p:animEffect transition="in" filter="dissolve">
                                      <p:cBhvr>
                                        <p:cTn id="12" dur="500"/>
                                        <p:tgtEl>
                                          <p:spTgt spid="638981"/>
                                        </p:tgtEl>
                                      </p:cBhvr>
                                    </p:animEffect>
                                  </p:childTnLst>
                                </p:cTn>
                              </p:par>
                              <p:par>
                                <p:cTn id="13" presetID="9" presetClass="exit" presetSubtype="0" fill="hold" grpId="0" nodeType="withEffect">
                                  <p:stCondLst>
                                    <p:cond delay="0"/>
                                  </p:stCondLst>
                                  <p:childTnLst>
                                    <p:animEffect transition="out" filter="dissolve">
                                      <p:cBhvr>
                                        <p:cTn id="14" dur="500"/>
                                        <p:tgtEl>
                                          <p:spTgt spid="638995"/>
                                        </p:tgtEl>
                                      </p:cBhvr>
                                    </p:animEffect>
                                    <p:set>
                                      <p:cBhvr>
                                        <p:cTn id="15" dur="1" fill="hold">
                                          <p:stCondLst>
                                            <p:cond delay="499"/>
                                          </p:stCondLst>
                                        </p:cTn>
                                        <p:tgtEl>
                                          <p:spTgt spid="63899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638994"/>
                                        </p:tgtEl>
                                        <p:attrNameLst>
                                          <p:attrName>style.visibility</p:attrName>
                                        </p:attrNameLst>
                                      </p:cBhvr>
                                      <p:to>
                                        <p:strVal val="visible"/>
                                      </p:to>
                                    </p:set>
                                    <p:animEffect transition="in" filter="dissolve">
                                      <p:cBhvr>
                                        <p:cTn id="18" dur="500"/>
                                        <p:tgtEl>
                                          <p:spTgt spid="63899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38988"/>
                                        </p:tgtEl>
                                        <p:attrNameLst>
                                          <p:attrName>style.visibility</p:attrName>
                                        </p:attrNameLst>
                                      </p:cBhvr>
                                      <p:to>
                                        <p:strVal val="visible"/>
                                      </p:to>
                                    </p:set>
                                    <p:animEffect transition="in" filter="dissolve">
                                      <p:cBhvr>
                                        <p:cTn id="23" dur="500"/>
                                        <p:tgtEl>
                                          <p:spTgt spid="638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1" grpId="0" animBg="1"/>
      <p:bldP spid="6389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bwMode="auto">
          <a:xfrm rot="16200000">
            <a:off x="709147" y="2731547"/>
            <a:ext cx="1696904" cy="3592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5" name="Oval 14"/>
          <p:cNvSpPr/>
          <p:nvPr/>
        </p:nvSpPr>
        <p:spPr bwMode="auto">
          <a:xfrm>
            <a:off x="6082104" y="4910954"/>
            <a:ext cx="911086" cy="348342"/>
          </a:xfrm>
          <a:prstGeom prst="ellipse">
            <a:avLst/>
          </a:prstGeom>
          <a:solidFill>
            <a:srgbClr val="00CCFF"/>
          </a:solid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Magnetism &amp; Quantum Magnetism</a:t>
            </a:r>
            <a:endParaRPr lang="en-US" dirty="0"/>
          </a:p>
        </p:txBody>
      </p:sp>
      <p:pic>
        <p:nvPicPr>
          <p:cNvPr id="716802" name="Picture 2" descr="http://www.fawcetthobbies.com/pics/RocksMinerals/Lodestone.jpg"/>
          <p:cNvPicPr>
            <a:picLocks noChangeAspect="1" noChangeArrowheads="1"/>
          </p:cNvPicPr>
          <p:nvPr/>
        </p:nvPicPr>
        <p:blipFill>
          <a:blip r:embed="rId4" cstate="print"/>
          <a:srcRect/>
          <a:stretch>
            <a:fillRect/>
          </a:stretch>
        </p:blipFill>
        <p:spPr bwMode="auto">
          <a:xfrm>
            <a:off x="6183924" y="1986637"/>
            <a:ext cx="2354417" cy="1761697"/>
          </a:xfrm>
          <a:prstGeom prst="rect">
            <a:avLst/>
          </a:prstGeom>
          <a:noFill/>
        </p:spPr>
      </p:pic>
      <p:pic>
        <p:nvPicPr>
          <p:cNvPr id="716806" name="Picture 6" descr="Magnetic dipole"/>
          <p:cNvPicPr>
            <a:picLocks noGrp="1" noChangeAspect="1" noChangeArrowheads="1"/>
          </p:cNvPicPr>
          <p:nvPr>
            <p:ph idx="1"/>
          </p:nvPr>
        </p:nvPicPr>
        <p:blipFill>
          <a:blip r:embed="rId5"/>
          <a:srcRect/>
          <a:stretch>
            <a:fillRect/>
          </a:stretch>
        </p:blipFill>
        <p:spPr bwMode="auto">
          <a:xfrm>
            <a:off x="393416" y="1989395"/>
            <a:ext cx="2254056" cy="1737673"/>
          </a:xfrm>
          <a:prstGeom prst="rect">
            <a:avLst/>
          </a:prstGeom>
          <a:noFill/>
        </p:spPr>
      </p:pic>
      <p:sp>
        <p:nvSpPr>
          <p:cNvPr id="10" name="TextBox 9"/>
          <p:cNvSpPr txBox="1"/>
          <p:nvPr/>
        </p:nvSpPr>
        <p:spPr>
          <a:xfrm>
            <a:off x="412897" y="1238977"/>
            <a:ext cx="8275022" cy="707886"/>
          </a:xfrm>
          <a:prstGeom prst="rect">
            <a:avLst/>
          </a:prstGeom>
          <a:noFill/>
        </p:spPr>
        <p:txBody>
          <a:bodyPr wrap="none" rtlCol="0">
            <a:spAutoFit/>
          </a:bodyPr>
          <a:lstStyle/>
          <a:p>
            <a:pPr>
              <a:buClr>
                <a:srgbClr val="FF0000"/>
              </a:buClr>
              <a:buFont typeface="Wingdings" pitchFamily="2" charset="2"/>
              <a:buChar char="v"/>
            </a:pPr>
            <a:r>
              <a:rPr lang="en-US" dirty="0" smtClean="0">
                <a:latin typeface="Comic Sans MS" pitchFamily="66" charset="0"/>
              </a:rPr>
              <a:t> Ferromagnetism : Fundamental &amp; essential collective phenomenon</a:t>
            </a:r>
          </a:p>
          <a:p>
            <a:pPr lvl="1">
              <a:buClr>
                <a:srgbClr val="FF0000"/>
              </a:buClr>
              <a:buFont typeface="Comic Sans MS" pitchFamily="66" charset="0"/>
              <a:buChar char="—"/>
            </a:pPr>
            <a:r>
              <a:rPr lang="en-US" dirty="0" smtClean="0">
                <a:latin typeface="Comic Sans MS" pitchFamily="66" charset="0"/>
              </a:rPr>
              <a:t> macroscopic semi-classical dynamics</a:t>
            </a:r>
            <a:endParaRPr lang="en-US" dirty="0">
              <a:latin typeface="Comic Sans MS" pitchFamily="66" charset="0"/>
            </a:endParaRPr>
          </a:p>
        </p:txBody>
      </p:sp>
      <p:sp>
        <p:nvSpPr>
          <p:cNvPr id="11" name="TextBox 10"/>
          <p:cNvSpPr txBox="1"/>
          <p:nvPr/>
        </p:nvSpPr>
        <p:spPr>
          <a:xfrm>
            <a:off x="412897" y="3987642"/>
            <a:ext cx="7095212" cy="2554545"/>
          </a:xfrm>
          <a:prstGeom prst="rect">
            <a:avLst/>
          </a:prstGeom>
          <a:noFill/>
        </p:spPr>
        <p:txBody>
          <a:bodyPr wrap="none" rtlCol="0">
            <a:spAutoFit/>
          </a:bodyPr>
          <a:lstStyle/>
          <a:p>
            <a:pPr>
              <a:lnSpc>
                <a:spcPct val="150000"/>
              </a:lnSpc>
              <a:buClr>
                <a:srgbClr val="FF0000"/>
              </a:buClr>
              <a:buFont typeface="Wingdings" pitchFamily="2" charset="2"/>
              <a:buChar char="v"/>
            </a:pPr>
            <a:r>
              <a:rPr lang="en-US" dirty="0" smtClean="0">
                <a:latin typeface="Comic Sans MS" pitchFamily="66" charset="0"/>
              </a:rPr>
              <a:t> Non-magnetic materials: intra-atomic singlet formation</a:t>
            </a:r>
            <a:endParaRPr lang="en-US" dirty="0" smtClean="0">
              <a:latin typeface="Comic Sans MS" pitchFamily="66" charset="0"/>
            </a:endParaRPr>
          </a:p>
          <a:p>
            <a:pPr>
              <a:lnSpc>
                <a:spcPct val="150000"/>
              </a:lnSpc>
              <a:buClr>
                <a:srgbClr val="FF0000"/>
              </a:buClr>
              <a:buFont typeface="Wingdings" pitchFamily="2" charset="2"/>
              <a:buChar char="v"/>
            </a:pPr>
            <a:r>
              <a:rPr lang="en-US" dirty="0" smtClean="0">
                <a:latin typeface="Comic Sans MS" pitchFamily="66" charset="0"/>
              </a:rPr>
              <a:t> Quantum Magnetism: </a:t>
            </a:r>
          </a:p>
          <a:p>
            <a:pPr lvl="1">
              <a:buClr>
                <a:srgbClr val="FF0000"/>
              </a:buClr>
              <a:buFont typeface="Comic Sans MS" pitchFamily="66" charset="0"/>
              <a:buChar char="—"/>
            </a:pPr>
            <a:r>
              <a:rPr lang="en-US" dirty="0" smtClean="0">
                <a:latin typeface="Comic Sans MS" pitchFamily="66" charset="0"/>
              </a:rPr>
              <a:t> Inter-atomic singlet formation</a:t>
            </a:r>
          </a:p>
          <a:p>
            <a:pPr lvl="1">
              <a:buClr>
                <a:srgbClr val="FF0000"/>
              </a:buClr>
              <a:buFont typeface="Comic Sans MS" pitchFamily="66" charset="0"/>
              <a:buChar char="—"/>
            </a:pPr>
            <a:r>
              <a:rPr lang="en-US" dirty="0" smtClean="0">
                <a:latin typeface="Comic Sans MS" pitchFamily="66" charset="0"/>
              </a:rPr>
              <a:t> </a:t>
            </a:r>
            <a:r>
              <a:rPr lang="en-US" dirty="0" smtClean="0">
                <a:latin typeface="Comic Sans MS" pitchFamily="66" charset="0"/>
              </a:rPr>
              <a:t>Macroscopic singlet formation</a:t>
            </a:r>
          </a:p>
          <a:p>
            <a:pPr lvl="1">
              <a:buClr>
                <a:srgbClr val="FF0000"/>
              </a:buClr>
              <a:buFont typeface="Comic Sans MS" pitchFamily="66" charset="0"/>
              <a:buChar char="—"/>
            </a:pPr>
            <a:r>
              <a:rPr lang="en-US" dirty="0" smtClean="0">
                <a:latin typeface="Comic Sans MS" pitchFamily="66" charset="0"/>
              </a:rPr>
              <a:t> </a:t>
            </a:r>
            <a:r>
              <a:rPr lang="en-US" dirty="0" smtClean="0">
                <a:latin typeface="Comic Sans MS" pitchFamily="66" charset="0"/>
              </a:rPr>
              <a:t>Strong correlations without static order</a:t>
            </a:r>
          </a:p>
          <a:p>
            <a:pPr lvl="1">
              <a:buClr>
                <a:srgbClr val="FF0000"/>
              </a:buClr>
              <a:buFont typeface="Comic Sans MS" pitchFamily="66" charset="0"/>
              <a:buChar char="—"/>
            </a:pPr>
            <a:r>
              <a:rPr lang="en-US" dirty="0" smtClean="0">
                <a:latin typeface="Comic Sans MS" pitchFamily="66" charset="0"/>
              </a:rPr>
              <a:t> Emergent quantum particles</a:t>
            </a:r>
          </a:p>
          <a:p>
            <a:pPr lvl="1">
              <a:buClr>
                <a:srgbClr val="FF0000"/>
              </a:buClr>
              <a:buFont typeface="Comic Sans MS" pitchFamily="66" charset="0"/>
              <a:buChar char="—"/>
            </a:pPr>
            <a:r>
              <a:rPr lang="en-US" dirty="0" smtClean="0">
                <a:latin typeface="Comic Sans MS" pitchFamily="66" charset="0"/>
              </a:rPr>
              <a:t> </a:t>
            </a:r>
            <a:r>
              <a:rPr lang="en-US" dirty="0" smtClean="0">
                <a:latin typeface="Comic Sans MS" pitchFamily="66" charset="0"/>
              </a:rPr>
              <a:t>Quantum T=0 Phase Transitions</a:t>
            </a:r>
          </a:p>
        </p:txBody>
      </p:sp>
      <p:graphicFrame>
        <p:nvGraphicFramePr>
          <p:cNvPr id="12" name="Object 11"/>
          <p:cNvGraphicFramePr>
            <a:graphicFrameLocks noChangeAspect="1"/>
          </p:cNvGraphicFramePr>
          <p:nvPr/>
        </p:nvGraphicFramePr>
        <p:xfrm>
          <a:off x="6334415" y="5508254"/>
          <a:ext cx="2449286" cy="544286"/>
        </p:xfrm>
        <a:graphic>
          <a:graphicData uri="http://schemas.openxmlformats.org/presentationml/2006/ole">
            <p:oleObj spid="_x0000_s716809" name="Equation" r:id="rId6" imgW="1371600" imgH="304560" progId="Equation.DSMT4">
              <p:embed/>
            </p:oleObj>
          </a:graphicData>
        </a:graphic>
      </p:graphicFrame>
      <p:sp>
        <p:nvSpPr>
          <p:cNvPr id="13" name="Oval 12"/>
          <p:cNvSpPr>
            <a:spLocks noChangeAspect="1"/>
          </p:cNvSpPr>
          <p:nvPr/>
        </p:nvSpPr>
        <p:spPr bwMode="auto">
          <a:xfrm>
            <a:off x="6318277" y="5052468"/>
            <a:ext cx="85117" cy="85117"/>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4" name="Oval 13"/>
          <p:cNvSpPr>
            <a:spLocks noChangeAspect="1"/>
          </p:cNvSpPr>
          <p:nvPr/>
        </p:nvSpPr>
        <p:spPr bwMode="auto">
          <a:xfrm>
            <a:off x="6633967" y="5052464"/>
            <a:ext cx="85117" cy="85117"/>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pSp>
        <p:nvGrpSpPr>
          <p:cNvPr id="17" name="Group 4"/>
          <p:cNvGrpSpPr>
            <a:grpSpLocks noChangeAspect="1"/>
          </p:cNvGrpSpPr>
          <p:nvPr/>
        </p:nvGrpSpPr>
        <p:grpSpPr bwMode="auto">
          <a:xfrm>
            <a:off x="5805496" y="6217470"/>
            <a:ext cx="3141910" cy="350989"/>
            <a:chOff x="1223" y="2912"/>
            <a:chExt cx="3857" cy="431"/>
          </a:xfrm>
        </p:grpSpPr>
        <p:grpSp>
          <p:nvGrpSpPr>
            <p:cNvPr id="18" name="Group 5"/>
            <p:cNvGrpSpPr>
              <a:grpSpLocks noChangeAspect="1"/>
            </p:cNvGrpSpPr>
            <p:nvPr/>
          </p:nvGrpSpPr>
          <p:grpSpPr bwMode="auto">
            <a:xfrm>
              <a:off x="1452" y="3141"/>
              <a:ext cx="3630" cy="202"/>
              <a:chOff x="336" y="1569"/>
              <a:chExt cx="5184" cy="288"/>
            </a:xfrm>
          </p:grpSpPr>
          <p:sp>
            <p:nvSpPr>
              <p:cNvPr id="21" name="Oval 6"/>
              <p:cNvSpPr>
                <a:spLocks noChangeAspect="1" noChangeArrowheads="1"/>
              </p:cNvSpPr>
              <p:nvPr/>
            </p:nvSpPr>
            <p:spPr bwMode="auto">
              <a:xfrm>
                <a:off x="1104" y="1569"/>
                <a:ext cx="864"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2" name="Oval 7"/>
              <p:cNvSpPr>
                <a:spLocks noChangeAspect="1" noChangeArrowheads="1"/>
              </p:cNvSpPr>
              <p:nvPr/>
            </p:nvSpPr>
            <p:spPr bwMode="auto">
              <a:xfrm>
                <a:off x="1824" y="1713"/>
                <a:ext cx="912"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3" name="Oval 8"/>
              <p:cNvSpPr>
                <a:spLocks noChangeAspect="1" noChangeArrowheads="1"/>
              </p:cNvSpPr>
              <p:nvPr/>
            </p:nvSpPr>
            <p:spPr bwMode="auto">
              <a:xfrm>
                <a:off x="2544" y="1569"/>
                <a:ext cx="768"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4" name="Oval 9"/>
              <p:cNvSpPr>
                <a:spLocks noChangeAspect="1" noChangeArrowheads="1"/>
              </p:cNvSpPr>
              <p:nvPr/>
            </p:nvSpPr>
            <p:spPr bwMode="auto">
              <a:xfrm>
                <a:off x="3168" y="1713"/>
                <a:ext cx="912"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5" name="Oval 10"/>
              <p:cNvSpPr>
                <a:spLocks noChangeAspect="1" noChangeArrowheads="1"/>
              </p:cNvSpPr>
              <p:nvPr/>
            </p:nvSpPr>
            <p:spPr bwMode="auto">
              <a:xfrm>
                <a:off x="3888" y="1569"/>
                <a:ext cx="912"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6" name="Oval 11"/>
              <p:cNvSpPr>
                <a:spLocks noChangeAspect="1" noChangeArrowheads="1"/>
              </p:cNvSpPr>
              <p:nvPr/>
            </p:nvSpPr>
            <p:spPr bwMode="auto">
              <a:xfrm>
                <a:off x="4608" y="1713"/>
                <a:ext cx="912" cy="144"/>
              </a:xfrm>
              <a:prstGeom prst="ellipse">
                <a:avLst/>
              </a:prstGeom>
              <a:solidFill>
                <a:srgbClr val="99CCFF"/>
              </a:solidFill>
              <a:ln w="38100">
                <a:solidFill>
                  <a:srgbClr val="0000FF"/>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7" name="Oval 12"/>
              <p:cNvSpPr>
                <a:spLocks noChangeAspect="1" noChangeArrowheads="1"/>
              </p:cNvSpPr>
              <p:nvPr/>
            </p:nvSpPr>
            <p:spPr bwMode="auto">
              <a:xfrm>
                <a:off x="336" y="1713"/>
                <a:ext cx="864" cy="144"/>
              </a:xfrm>
              <a:prstGeom prst="ellipse">
                <a:avLst/>
              </a:prstGeom>
              <a:solidFill>
                <a:srgbClr val="99CCFF"/>
              </a:solidFill>
              <a:ln w="38100">
                <a:solidFill>
                  <a:srgbClr val="0000CC"/>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8" name="AutoShape 13"/>
              <p:cNvSpPr>
                <a:spLocks noChangeAspect="1" noChangeArrowheads="1"/>
              </p:cNvSpPr>
              <p:nvPr/>
            </p:nvSpPr>
            <p:spPr bwMode="auto">
              <a:xfrm>
                <a:off x="384"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9" name="AutoShape 14"/>
              <p:cNvSpPr>
                <a:spLocks noChangeAspect="1" noChangeArrowheads="1"/>
              </p:cNvSpPr>
              <p:nvPr/>
            </p:nvSpPr>
            <p:spPr bwMode="auto">
              <a:xfrm>
                <a:off x="384"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0" name="AutoShape 15"/>
              <p:cNvSpPr>
                <a:spLocks noChangeAspect="1" noChangeArrowheads="1"/>
              </p:cNvSpPr>
              <p:nvPr/>
            </p:nvSpPr>
            <p:spPr bwMode="auto">
              <a:xfrm>
                <a:off x="1104"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1" name="AutoShape 16"/>
              <p:cNvSpPr>
                <a:spLocks noChangeAspect="1" noChangeArrowheads="1"/>
              </p:cNvSpPr>
              <p:nvPr/>
            </p:nvSpPr>
            <p:spPr bwMode="auto">
              <a:xfrm>
                <a:off x="1104"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2" name="AutoShape 17"/>
              <p:cNvSpPr>
                <a:spLocks noChangeAspect="1" noChangeArrowheads="1"/>
              </p:cNvSpPr>
              <p:nvPr/>
            </p:nvSpPr>
            <p:spPr bwMode="auto">
              <a:xfrm>
                <a:off x="1872"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3" name="AutoShape 18"/>
              <p:cNvSpPr>
                <a:spLocks noChangeAspect="1" noChangeArrowheads="1"/>
              </p:cNvSpPr>
              <p:nvPr/>
            </p:nvSpPr>
            <p:spPr bwMode="auto">
              <a:xfrm>
                <a:off x="1872"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4" name="AutoShape 19"/>
              <p:cNvSpPr>
                <a:spLocks noChangeAspect="1" noChangeArrowheads="1"/>
              </p:cNvSpPr>
              <p:nvPr/>
            </p:nvSpPr>
            <p:spPr bwMode="auto">
              <a:xfrm>
                <a:off x="2592"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5" name="AutoShape 20"/>
              <p:cNvSpPr>
                <a:spLocks noChangeAspect="1" noChangeArrowheads="1"/>
              </p:cNvSpPr>
              <p:nvPr/>
            </p:nvSpPr>
            <p:spPr bwMode="auto">
              <a:xfrm>
                <a:off x="2592"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6" name="AutoShape 21"/>
              <p:cNvSpPr>
                <a:spLocks noChangeAspect="1" noChangeArrowheads="1"/>
              </p:cNvSpPr>
              <p:nvPr/>
            </p:nvSpPr>
            <p:spPr bwMode="auto">
              <a:xfrm>
                <a:off x="3216"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7" name="AutoShape 22"/>
              <p:cNvSpPr>
                <a:spLocks noChangeAspect="1" noChangeArrowheads="1"/>
              </p:cNvSpPr>
              <p:nvPr/>
            </p:nvSpPr>
            <p:spPr bwMode="auto">
              <a:xfrm>
                <a:off x="3216"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8" name="AutoShape 23"/>
              <p:cNvSpPr>
                <a:spLocks noChangeAspect="1" noChangeArrowheads="1"/>
              </p:cNvSpPr>
              <p:nvPr/>
            </p:nvSpPr>
            <p:spPr bwMode="auto">
              <a:xfrm>
                <a:off x="3936"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9" name="AutoShape 24"/>
              <p:cNvSpPr>
                <a:spLocks noChangeAspect="1" noChangeArrowheads="1"/>
              </p:cNvSpPr>
              <p:nvPr/>
            </p:nvSpPr>
            <p:spPr bwMode="auto">
              <a:xfrm>
                <a:off x="3936"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0" name="AutoShape 25"/>
              <p:cNvSpPr>
                <a:spLocks noChangeAspect="1" noChangeArrowheads="1"/>
              </p:cNvSpPr>
              <p:nvPr/>
            </p:nvSpPr>
            <p:spPr bwMode="auto">
              <a:xfrm>
                <a:off x="4704"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1" name="AutoShape 26"/>
              <p:cNvSpPr>
                <a:spLocks noChangeAspect="1" noChangeArrowheads="1"/>
              </p:cNvSpPr>
              <p:nvPr/>
            </p:nvSpPr>
            <p:spPr bwMode="auto">
              <a:xfrm>
                <a:off x="4704"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2" name="AutoShape 27"/>
              <p:cNvSpPr>
                <a:spLocks noChangeAspect="1" noChangeArrowheads="1"/>
              </p:cNvSpPr>
              <p:nvPr/>
            </p:nvSpPr>
            <p:spPr bwMode="auto">
              <a:xfrm>
                <a:off x="5424" y="1617"/>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3" name="AutoShape 28"/>
              <p:cNvSpPr>
                <a:spLocks noChangeAspect="1" noChangeArrowheads="1"/>
              </p:cNvSpPr>
              <p:nvPr/>
            </p:nvSpPr>
            <p:spPr bwMode="auto">
              <a:xfrm>
                <a:off x="5424" y="1761"/>
                <a:ext cx="48" cy="48"/>
              </a:xfrm>
              <a:prstGeom prst="flowChartConnector">
                <a:avLst/>
              </a:prstGeom>
              <a:solidFill>
                <a:srgbClr val="0000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grpSp>
        <p:sp>
          <p:nvSpPr>
            <p:cNvPr id="19" name="AutoShape 29"/>
            <p:cNvSpPr>
              <a:spLocks noChangeAspect="1" noChangeArrowheads="1"/>
            </p:cNvSpPr>
            <p:nvPr/>
          </p:nvSpPr>
          <p:spPr bwMode="auto">
            <a:xfrm rot="-1645605">
              <a:off x="4931" y="2912"/>
              <a:ext cx="67" cy="335"/>
            </a:xfrm>
            <a:prstGeom prst="upArrow">
              <a:avLst>
                <a:gd name="adj1" fmla="val 50000"/>
                <a:gd name="adj2" fmla="val 125000"/>
              </a:avLst>
            </a:prstGeom>
            <a:solidFill>
              <a:srgbClr val="FF000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sp>
          <p:nvSpPr>
            <p:cNvPr id="20" name="AutoShape 30"/>
            <p:cNvSpPr>
              <a:spLocks noChangeAspect="1" noChangeArrowheads="1"/>
            </p:cNvSpPr>
            <p:nvPr/>
          </p:nvSpPr>
          <p:spPr bwMode="auto">
            <a:xfrm rot="14920131">
              <a:off x="1357" y="3075"/>
              <a:ext cx="67" cy="335"/>
            </a:xfrm>
            <a:prstGeom prst="upArrow">
              <a:avLst>
                <a:gd name="adj1" fmla="val 50000"/>
                <a:gd name="adj2" fmla="val 125000"/>
              </a:avLst>
            </a:prstGeom>
            <a:solidFill>
              <a:srgbClr val="FF000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pic>
        <p:nvPicPr>
          <p:cNvPr id="716811" name="Picture 11" descr="http://upload.wikimedia.org/wikipedia/commons/5/54/Electron_shell_002_helium.png"/>
          <p:cNvPicPr>
            <a:picLocks noChangeAspect="1" noChangeArrowheads="1"/>
          </p:cNvPicPr>
          <p:nvPr/>
        </p:nvPicPr>
        <p:blipFill>
          <a:blip r:embed="rId7"/>
          <a:srcRect l="35517" t="38749" r="36762" b="31443"/>
          <a:stretch>
            <a:fillRect/>
          </a:stretch>
        </p:blipFill>
        <p:spPr bwMode="auto">
          <a:xfrm rot="18900000">
            <a:off x="7662194" y="3704225"/>
            <a:ext cx="1329183" cy="1562986"/>
          </a:xfrm>
          <a:prstGeom prst="rect">
            <a:avLst/>
          </a:prstGeom>
          <a:noFill/>
        </p:spPr>
      </p:pic>
      <p:pic>
        <p:nvPicPr>
          <p:cNvPr id="716815" name="Picture 15" descr="http://upload.wikimedia.org/wikipedia/commons/7/76/Magnetic_domain_with_arrows_by_Zureks.png"/>
          <p:cNvPicPr>
            <a:picLocks noChangeAspect="1" noChangeArrowheads="1"/>
          </p:cNvPicPr>
          <p:nvPr/>
        </p:nvPicPr>
        <p:blipFill>
          <a:blip r:embed="rId8" cstate="print"/>
          <a:srcRect/>
          <a:stretch>
            <a:fillRect/>
          </a:stretch>
        </p:blipFill>
        <p:spPr bwMode="auto">
          <a:xfrm>
            <a:off x="2849499" y="2010661"/>
            <a:ext cx="2800302" cy="1737673"/>
          </a:xfrm>
          <a:prstGeom prst="rect">
            <a:avLst/>
          </a:prstGeom>
          <a:noFill/>
        </p:spPr>
      </p:pic>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en-US" sz="3600"/>
              <a:t>Why staggered field yields bound states</a:t>
            </a:r>
          </a:p>
        </p:txBody>
      </p:sp>
      <p:sp>
        <p:nvSpPr>
          <p:cNvPr id="661507" name="Text Box 3"/>
          <p:cNvSpPr txBox="1">
            <a:spLocks noChangeArrowheads="1"/>
          </p:cNvSpPr>
          <p:nvPr/>
        </p:nvSpPr>
        <p:spPr bwMode="auto">
          <a:xfrm>
            <a:off x="250825" y="1225550"/>
            <a:ext cx="6505575" cy="457200"/>
          </a:xfrm>
          <a:prstGeom prst="rect">
            <a:avLst/>
          </a:prstGeom>
          <a:noFill/>
          <a:ln w="9525">
            <a:noFill/>
            <a:miter lim="800000"/>
            <a:headEnd/>
            <a:tailEnd/>
          </a:ln>
          <a:effectLst/>
        </p:spPr>
        <p:txBody>
          <a:bodyPr wrap="none">
            <a:spAutoFit/>
          </a:bodyPr>
          <a:lstStyle/>
          <a:p>
            <a:r>
              <a:rPr lang="en-US" sz="2400">
                <a:latin typeface="Comic Sans MS" pitchFamily="66" charset="0"/>
              </a:rPr>
              <a:t>Zero field state quasi-long range AFM order</a:t>
            </a:r>
          </a:p>
        </p:txBody>
      </p:sp>
      <p:grpSp>
        <p:nvGrpSpPr>
          <p:cNvPr id="661508" name="Group 4"/>
          <p:cNvGrpSpPr>
            <a:grpSpLocks/>
          </p:cNvGrpSpPr>
          <p:nvPr/>
        </p:nvGrpSpPr>
        <p:grpSpPr bwMode="auto">
          <a:xfrm>
            <a:off x="106363" y="1833563"/>
            <a:ext cx="8904287" cy="666750"/>
            <a:chOff x="67" y="1155"/>
            <a:chExt cx="5609" cy="420"/>
          </a:xfrm>
        </p:grpSpPr>
        <p:sp>
          <p:nvSpPr>
            <p:cNvPr id="661509" name="Line 5"/>
            <p:cNvSpPr>
              <a:spLocks noChangeShapeType="1"/>
            </p:cNvSpPr>
            <p:nvPr/>
          </p:nvSpPr>
          <p:spPr bwMode="auto">
            <a:xfrm flipV="1">
              <a:off x="716"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0" name="Line 6"/>
            <p:cNvSpPr>
              <a:spLocks noChangeShapeType="1"/>
            </p:cNvSpPr>
            <p:nvPr/>
          </p:nvSpPr>
          <p:spPr bwMode="auto">
            <a:xfrm flipV="1">
              <a:off x="1044"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1" name="Line 7"/>
            <p:cNvSpPr>
              <a:spLocks noChangeShapeType="1"/>
            </p:cNvSpPr>
            <p:nvPr/>
          </p:nvSpPr>
          <p:spPr bwMode="auto">
            <a:xfrm flipV="1">
              <a:off x="1380"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2" name="Line 8"/>
            <p:cNvSpPr>
              <a:spLocks noChangeShapeType="1"/>
            </p:cNvSpPr>
            <p:nvPr/>
          </p:nvSpPr>
          <p:spPr bwMode="auto">
            <a:xfrm flipV="1">
              <a:off x="1708"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3" name="Line 9"/>
            <p:cNvSpPr>
              <a:spLocks noChangeShapeType="1"/>
            </p:cNvSpPr>
            <p:nvPr/>
          </p:nvSpPr>
          <p:spPr bwMode="auto">
            <a:xfrm flipV="1">
              <a:off x="2036"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4" name="Line 10"/>
            <p:cNvSpPr>
              <a:spLocks noChangeShapeType="1"/>
            </p:cNvSpPr>
            <p:nvPr/>
          </p:nvSpPr>
          <p:spPr bwMode="auto">
            <a:xfrm flipV="1">
              <a:off x="2364"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5" name="Line 11"/>
            <p:cNvSpPr>
              <a:spLocks noChangeShapeType="1"/>
            </p:cNvSpPr>
            <p:nvPr/>
          </p:nvSpPr>
          <p:spPr bwMode="auto">
            <a:xfrm flipV="1">
              <a:off x="2700"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6" name="Line 12"/>
            <p:cNvSpPr>
              <a:spLocks noChangeShapeType="1"/>
            </p:cNvSpPr>
            <p:nvPr/>
          </p:nvSpPr>
          <p:spPr bwMode="auto">
            <a:xfrm flipV="1">
              <a:off x="3028"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7" name="Line 13"/>
            <p:cNvSpPr>
              <a:spLocks noChangeShapeType="1"/>
            </p:cNvSpPr>
            <p:nvPr/>
          </p:nvSpPr>
          <p:spPr bwMode="auto">
            <a:xfrm flipV="1">
              <a:off x="3364"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8" name="Line 14"/>
            <p:cNvSpPr>
              <a:spLocks noChangeShapeType="1"/>
            </p:cNvSpPr>
            <p:nvPr/>
          </p:nvSpPr>
          <p:spPr bwMode="auto">
            <a:xfrm flipV="1">
              <a:off x="3692"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19" name="Line 15"/>
            <p:cNvSpPr>
              <a:spLocks noChangeShapeType="1"/>
            </p:cNvSpPr>
            <p:nvPr/>
          </p:nvSpPr>
          <p:spPr bwMode="auto">
            <a:xfrm flipV="1">
              <a:off x="4028"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0" name="Line 16"/>
            <p:cNvSpPr>
              <a:spLocks noChangeShapeType="1"/>
            </p:cNvSpPr>
            <p:nvPr/>
          </p:nvSpPr>
          <p:spPr bwMode="auto">
            <a:xfrm flipV="1">
              <a:off x="4356"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1" name="Line 17"/>
            <p:cNvSpPr>
              <a:spLocks noChangeShapeType="1"/>
            </p:cNvSpPr>
            <p:nvPr/>
          </p:nvSpPr>
          <p:spPr bwMode="auto">
            <a:xfrm flipV="1">
              <a:off x="4684"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2" name="Line 18"/>
            <p:cNvSpPr>
              <a:spLocks noChangeShapeType="1"/>
            </p:cNvSpPr>
            <p:nvPr/>
          </p:nvSpPr>
          <p:spPr bwMode="auto">
            <a:xfrm flipV="1">
              <a:off x="5012"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3" name="Line 19"/>
            <p:cNvSpPr>
              <a:spLocks noChangeShapeType="1"/>
            </p:cNvSpPr>
            <p:nvPr/>
          </p:nvSpPr>
          <p:spPr bwMode="auto">
            <a:xfrm flipV="1">
              <a:off x="5348"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4" name="Line 20"/>
            <p:cNvSpPr>
              <a:spLocks noChangeShapeType="1"/>
            </p:cNvSpPr>
            <p:nvPr/>
          </p:nvSpPr>
          <p:spPr bwMode="auto">
            <a:xfrm flipV="1">
              <a:off x="5676" y="1155"/>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5" name="Line 21"/>
            <p:cNvSpPr>
              <a:spLocks noChangeShapeType="1"/>
            </p:cNvSpPr>
            <p:nvPr/>
          </p:nvSpPr>
          <p:spPr bwMode="auto">
            <a:xfrm flipV="1">
              <a:off x="67" y="1157"/>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6" name="Line 22"/>
            <p:cNvSpPr>
              <a:spLocks noChangeShapeType="1"/>
            </p:cNvSpPr>
            <p:nvPr/>
          </p:nvSpPr>
          <p:spPr bwMode="auto">
            <a:xfrm flipV="1">
              <a:off x="395" y="1157"/>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7" name="Line 23"/>
            <p:cNvSpPr>
              <a:spLocks noChangeShapeType="1"/>
            </p:cNvSpPr>
            <p:nvPr/>
          </p:nvSpPr>
          <p:spPr bwMode="auto">
            <a:xfrm>
              <a:off x="548"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8" name="Line 24"/>
            <p:cNvSpPr>
              <a:spLocks noChangeShapeType="1"/>
            </p:cNvSpPr>
            <p:nvPr/>
          </p:nvSpPr>
          <p:spPr bwMode="auto">
            <a:xfrm>
              <a:off x="876"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29" name="Line 25"/>
            <p:cNvSpPr>
              <a:spLocks noChangeShapeType="1"/>
            </p:cNvSpPr>
            <p:nvPr/>
          </p:nvSpPr>
          <p:spPr bwMode="auto">
            <a:xfrm>
              <a:off x="1212"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0" name="Line 26"/>
            <p:cNvSpPr>
              <a:spLocks noChangeShapeType="1"/>
            </p:cNvSpPr>
            <p:nvPr/>
          </p:nvSpPr>
          <p:spPr bwMode="auto">
            <a:xfrm>
              <a:off x="1540"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1" name="Line 27"/>
            <p:cNvSpPr>
              <a:spLocks noChangeShapeType="1"/>
            </p:cNvSpPr>
            <p:nvPr/>
          </p:nvSpPr>
          <p:spPr bwMode="auto">
            <a:xfrm>
              <a:off x="1868"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2" name="Line 28"/>
            <p:cNvSpPr>
              <a:spLocks noChangeShapeType="1"/>
            </p:cNvSpPr>
            <p:nvPr/>
          </p:nvSpPr>
          <p:spPr bwMode="auto">
            <a:xfrm>
              <a:off x="2196"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3" name="Line 29"/>
            <p:cNvSpPr>
              <a:spLocks noChangeShapeType="1"/>
            </p:cNvSpPr>
            <p:nvPr/>
          </p:nvSpPr>
          <p:spPr bwMode="auto">
            <a:xfrm>
              <a:off x="2532"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4" name="Line 30"/>
            <p:cNvSpPr>
              <a:spLocks noChangeShapeType="1"/>
            </p:cNvSpPr>
            <p:nvPr/>
          </p:nvSpPr>
          <p:spPr bwMode="auto">
            <a:xfrm>
              <a:off x="2860"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5" name="Line 31"/>
            <p:cNvSpPr>
              <a:spLocks noChangeShapeType="1"/>
            </p:cNvSpPr>
            <p:nvPr/>
          </p:nvSpPr>
          <p:spPr bwMode="auto">
            <a:xfrm>
              <a:off x="3196"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6" name="Line 32"/>
            <p:cNvSpPr>
              <a:spLocks noChangeShapeType="1"/>
            </p:cNvSpPr>
            <p:nvPr/>
          </p:nvSpPr>
          <p:spPr bwMode="auto">
            <a:xfrm>
              <a:off x="3524"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7" name="Line 33"/>
            <p:cNvSpPr>
              <a:spLocks noChangeShapeType="1"/>
            </p:cNvSpPr>
            <p:nvPr/>
          </p:nvSpPr>
          <p:spPr bwMode="auto">
            <a:xfrm>
              <a:off x="3860"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8" name="Line 34"/>
            <p:cNvSpPr>
              <a:spLocks noChangeShapeType="1"/>
            </p:cNvSpPr>
            <p:nvPr/>
          </p:nvSpPr>
          <p:spPr bwMode="auto">
            <a:xfrm>
              <a:off x="4188"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39" name="Line 35"/>
            <p:cNvSpPr>
              <a:spLocks noChangeShapeType="1"/>
            </p:cNvSpPr>
            <p:nvPr/>
          </p:nvSpPr>
          <p:spPr bwMode="auto">
            <a:xfrm>
              <a:off x="4516"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40" name="Line 36"/>
            <p:cNvSpPr>
              <a:spLocks noChangeShapeType="1"/>
            </p:cNvSpPr>
            <p:nvPr/>
          </p:nvSpPr>
          <p:spPr bwMode="auto">
            <a:xfrm>
              <a:off x="4844"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41" name="Line 37"/>
            <p:cNvSpPr>
              <a:spLocks noChangeShapeType="1"/>
            </p:cNvSpPr>
            <p:nvPr/>
          </p:nvSpPr>
          <p:spPr bwMode="auto">
            <a:xfrm>
              <a:off x="5180"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42" name="Line 38"/>
            <p:cNvSpPr>
              <a:spLocks noChangeShapeType="1"/>
            </p:cNvSpPr>
            <p:nvPr/>
          </p:nvSpPr>
          <p:spPr bwMode="auto">
            <a:xfrm>
              <a:off x="5508" y="1163"/>
              <a:ext cx="0" cy="410"/>
            </a:xfrm>
            <a:prstGeom prst="line">
              <a:avLst/>
            </a:prstGeom>
            <a:noFill/>
            <a:ln w="28575">
              <a:solidFill>
                <a:srgbClr val="0033CC"/>
              </a:solidFill>
              <a:round/>
              <a:headEnd/>
              <a:tailEnd type="triangle" w="med" len="med"/>
            </a:ln>
            <a:effectLst/>
          </p:spPr>
          <p:txBody>
            <a:bodyPr/>
            <a:lstStyle/>
            <a:p>
              <a:endParaRPr lang="en-US"/>
            </a:p>
          </p:txBody>
        </p:sp>
        <p:sp>
          <p:nvSpPr>
            <p:cNvPr id="661543" name="Line 39"/>
            <p:cNvSpPr>
              <a:spLocks noChangeShapeType="1"/>
            </p:cNvSpPr>
            <p:nvPr/>
          </p:nvSpPr>
          <p:spPr bwMode="auto">
            <a:xfrm>
              <a:off x="227" y="1165"/>
              <a:ext cx="0" cy="410"/>
            </a:xfrm>
            <a:prstGeom prst="line">
              <a:avLst/>
            </a:prstGeom>
            <a:noFill/>
            <a:ln w="28575">
              <a:solidFill>
                <a:srgbClr val="0033CC"/>
              </a:solidFill>
              <a:round/>
              <a:headEnd/>
              <a:tailEnd type="triangle" w="med" len="med"/>
            </a:ln>
            <a:effectLst/>
          </p:spPr>
          <p:txBody>
            <a:bodyPr/>
            <a:lstStyle/>
            <a:p>
              <a:endParaRPr lang="en-US"/>
            </a:p>
          </p:txBody>
        </p:sp>
      </p:grpSp>
      <p:sp>
        <p:nvSpPr>
          <p:cNvPr id="661544" name="Text Box 40"/>
          <p:cNvSpPr txBox="1">
            <a:spLocks noChangeArrowheads="1"/>
          </p:cNvSpPr>
          <p:nvPr/>
        </p:nvSpPr>
        <p:spPr bwMode="auto">
          <a:xfrm>
            <a:off x="250825" y="2894013"/>
            <a:ext cx="7907338" cy="457200"/>
          </a:xfrm>
          <a:prstGeom prst="rect">
            <a:avLst/>
          </a:prstGeom>
          <a:noFill/>
          <a:ln w="9525">
            <a:noFill/>
            <a:miter lim="800000"/>
            <a:headEnd/>
            <a:tailEnd/>
          </a:ln>
          <a:effectLst/>
        </p:spPr>
        <p:txBody>
          <a:bodyPr wrap="none">
            <a:spAutoFit/>
          </a:bodyPr>
          <a:lstStyle/>
          <a:p>
            <a:r>
              <a:rPr lang="en-US" sz="2400">
                <a:latin typeface="Comic Sans MS" pitchFamily="66" charset="0"/>
              </a:rPr>
              <a:t>Without staggered field distant spinons don’t interact</a:t>
            </a:r>
          </a:p>
        </p:txBody>
      </p:sp>
      <p:sp>
        <p:nvSpPr>
          <p:cNvPr id="661545" name="Text Box 41"/>
          <p:cNvSpPr txBox="1">
            <a:spLocks noChangeArrowheads="1"/>
          </p:cNvSpPr>
          <p:nvPr/>
        </p:nvSpPr>
        <p:spPr bwMode="auto">
          <a:xfrm>
            <a:off x="193675" y="4592638"/>
            <a:ext cx="8942388" cy="822325"/>
          </a:xfrm>
          <a:prstGeom prst="rect">
            <a:avLst/>
          </a:prstGeom>
          <a:noFill/>
          <a:ln w="9525">
            <a:noFill/>
            <a:miter lim="800000"/>
            <a:headEnd/>
            <a:tailEnd/>
          </a:ln>
          <a:effectLst/>
        </p:spPr>
        <p:txBody>
          <a:bodyPr wrap="none">
            <a:spAutoFit/>
          </a:bodyPr>
          <a:lstStyle/>
          <a:p>
            <a:r>
              <a:rPr lang="en-US" sz="2400">
                <a:latin typeface="Comic Sans MS" pitchFamily="66" charset="0"/>
              </a:rPr>
              <a:t>With staggered field solitons separate “good” from “bad” </a:t>
            </a:r>
          </a:p>
          <a:p>
            <a:r>
              <a:rPr lang="en-US" sz="2400">
                <a:latin typeface="Comic Sans MS" pitchFamily="66" charset="0"/>
              </a:rPr>
              <a:t>domains, which leads to interactions and “soliton” bound state</a:t>
            </a:r>
          </a:p>
        </p:txBody>
      </p:sp>
      <p:sp>
        <p:nvSpPr>
          <p:cNvPr id="661546" name="Oval 42"/>
          <p:cNvSpPr>
            <a:spLocks noChangeArrowheads="1"/>
          </p:cNvSpPr>
          <p:nvPr/>
        </p:nvSpPr>
        <p:spPr bwMode="auto">
          <a:xfrm>
            <a:off x="2066925" y="3409950"/>
            <a:ext cx="509588" cy="1069975"/>
          </a:xfrm>
          <a:prstGeom prst="ellipse">
            <a:avLst/>
          </a:prstGeom>
          <a:noFill/>
          <a:ln w="28575">
            <a:solidFill>
              <a:srgbClr val="FF0000"/>
            </a:solidFill>
            <a:round/>
            <a:headEnd/>
            <a:tailEnd/>
          </a:ln>
          <a:effectLst/>
        </p:spPr>
        <p:txBody>
          <a:bodyPr wrap="none" anchor="ctr"/>
          <a:lstStyle/>
          <a:p>
            <a:endParaRPr lang="en-US"/>
          </a:p>
        </p:txBody>
      </p:sp>
      <p:sp>
        <p:nvSpPr>
          <p:cNvPr id="661547" name="Line 43"/>
          <p:cNvSpPr>
            <a:spLocks noChangeShapeType="1"/>
          </p:cNvSpPr>
          <p:nvPr/>
        </p:nvSpPr>
        <p:spPr bwMode="auto">
          <a:xfrm flipV="1">
            <a:off x="11557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48" name="Line 44"/>
          <p:cNvSpPr>
            <a:spLocks noChangeShapeType="1"/>
          </p:cNvSpPr>
          <p:nvPr/>
        </p:nvSpPr>
        <p:spPr bwMode="auto">
          <a:xfrm flipV="1">
            <a:off x="16764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49" name="Line 45"/>
          <p:cNvSpPr>
            <a:spLocks noChangeShapeType="1"/>
          </p:cNvSpPr>
          <p:nvPr/>
        </p:nvSpPr>
        <p:spPr bwMode="auto">
          <a:xfrm flipV="1">
            <a:off x="22098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0" name="Line 46"/>
          <p:cNvSpPr>
            <a:spLocks noChangeShapeType="1"/>
          </p:cNvSpPr>
          <p:nvPr/>
        </p:nvSpPr>
        <p:spPr bwMode="auto">
          <a:xfrm>
            <a:off x="27305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1" name="Line 47"/>
          <p:cNvSpPr>
            <a:spLocks noChangeShapeType="1"/>
          </p:cNvSpPr>
          <p:nvPr/>
        </p:nvSpPr>
        <p:spPr bwMode="auto">
          <a:xfrm>
            <a:off x="32512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2" name="Line 48"/>
          <p:cNvSpPr>
            <a:spLocks noChangeShapeType="1"/>
          </p:cNvSpPr>
          <p:nvPr/>
        </p:nvSpPr>
        <p:spPr bwMode="auto">
          <a:xfrm>
            <a:off x="37719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3" name="Line 49"/>
          <p:cNvSpPr>
            <a:spLocks noChangeShapeType="1"/>
          </p:cNvSpPr>
          <p:nvPr/>
        </p:nvSpPr>
        <p:spPr bwMode="auto">
          <a:xfrm>
            <a:off x="43053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4" name="Line 50"/>
          <p:cNvSpPr>
            <a:spLocks noChangeShapeType="1"/>
          </p:cNvSpPr>
          <p:nvPr/>
        </p:nvSpPr>
        <p:spPr bwMode="auto">
          <a:xfrm>
            <a:off x="48260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5" name="Line 51"/>
          <p:cNvSpPr>
            <a:spLocks noChangeShapeType="1"/>
          </p:cNvSpPr>
          <p:nvPr/>
        </p:nvSpPr>
        <p:spPr bwMode="auto">
          <a:xfrm>
            <a:off x="53594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6" name="Line 52"/>
          <p:cNvSpPr>
            <a:spLocks noChangeShapeType="1"/>
          </p:cNvSpPr>
          <p:nvPr/>
        </p:nvSpPr>
        <p:spPr bwMode="auto">
          <a:xfrm>
            <a:off x="58801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7" name="Line 53"/>
          <p:cNvSpPr>
            <a:spLocks noChangeShapeType="1"/>
          </p:cNvSpPr>
          <p:nvPr/>
        </p:nvSpPr>
        <p:spPr bwMode="auto">
          <a:xfrm>
            <a:off x="64135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8" name="Line 54"/>
          <p:cNvSpPr>
            <a:spLocks noChangeShapeType="1"/>
          </p:cNvSpPr>
          <p:nvPr/>
        </p:nvSpPr>
        <p:spPr bwMode="auto">
          <a:xfrm flipV="1">
            <a:off x="69342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59" name="Line 55"/>
          <p:cNvSpPr>
            <a:spLocks noChangeShapeType="1"/>
          </p:cNvSpPr>
          <p:nvPr/>
        </p:nvSpPr>
        <p:spPr bwMode="auto">
          <a:xfrm flipV="1">
            <a:off x="74549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0" name="Line 56"/>
          <p:cNvSpPr>
            <a:spLocks noChangeShapeType="1"/>
          </p:cNvSpPr>
          <p:nvPr/>
        </p:nvSpPr>
        <p:spPr bwMode="auto">
          <a:xfrm flipV="1">
            <a:off x="79756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1" name="Line 57"/>
          <p:cNvSpPr>
            <a:spLocks noChangeShapeType="1"/>
          </p:cNvSpPr>
          <p:nvPr/>
        </p:nvSpPr>
        <p:spPr bwMode="auto">
          <a:xfrm flipV="1">
            <a:off x="85090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2" name="Line 58"/>
          <p:cNvSpPr>
            <a:spLocks noChangeShapeType="1"/>
          </p:cNvSpPr>
          <p:nvPr/>
        </p:nvSpPr>
        <p:spPr bwMode="auto">
          <a:xfrm flipV="1">
            <a:off x="9029700" y="36052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3" name="Line 59"/>
          <p:cNvSpPr>
            <a:spLocks noChangeShapeType="1"/>
          </p:cNvSpPr>
          <p:nvPr/>
        </p:nvSpPr>
        <p:spPr bwMode="auto">
          <a:xfrm flipV="1">
            <a:off x="125413" y="36083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4" name="Line 60"/>
          <p:cNvSpPr>
            <a:spLocks noChangeShapeType="1"/>
          </p:cNvSpPr>
          <p:nvPr/>
        </p:nvSpPr>
        <p:spPr bwMode="auto">
          <a:xfrm flipV="1">
            <a:off x="646113" y="36083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5" name="Line 61"/>
          <p:cNvSpPr>
            <a:spLocks noChangeShapeType="1"/>
          </p:cNvSpPr>
          <p:nvPr/>
        </p:nvSpPr>
        <p:spPr bwMode="auto">
          <a:xfrm>
            <a:off x="8890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6" name="Line 62"/>
          <p:cNvSpPr>
            <a:spLocks noChangeShapeType="1"/>
          </p:cNvSpPr>
          <p:nvPr/>
        </p:nvSpPr>
        <p:spPr bwMode="auto">
          <a:xfrm>
            <a:off x="14097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7" name="Line 63"/>
          <p:cNvSpPr>
            <a:spLocks noChangeShapeType="1"/>
          </p:cNvSpPr>
          <p:nvPr/>
        </p:nvSpPr>
        <p:spPr bwMode="auto">
          <a:xfrm>
            <a:off x="19431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8" name="Line 64"/>
          <p:cNvSpPr>
            <a:spLocks noChangeShapeType="1"/>
          </p:cNvSpPr>
          <p:nvPr/>
        </p:nvSpPr>
        <p:spPr bwMode="auto">
          <a:xfrm flipV="1">
            <a:off x="24638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69" name="Line 65"/>
          <p:cNvSpPr>
            <a:spLocks noChangeShapeType="1"/>
          </p:cNvSpPr>
          <p:nvPr/>
        </p:nvSpPr>
        <p:spPr bwMode="auto">
          <a:xfrm flipV="1">
            <a:off x="29845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0" name="Line 66"/>
          <p:cNvSpPr>
            <a:spLocks noChangeShapeType="1"/>
          </p:cNvSpPr>
          <p:nvPr/>
        </p:nvSpPr>
        <p:spPr bwMode="auto">
          <a:xfrm flipV="1">
            <a:off x="35052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1" name="Line 67"/>
          <p:cNvSpPr>
            <a:spLocks noChangeShapeType="1"/>
          </p:cNvSpPr>
          <p:nvPr/>
        </p:nvSpPr>
        <p:spPr bwMode="auto">
          <a:xfrm flipV="1">
            <a:off x="40386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2" name="Line 68"/>
          <p:cNvSpPr>
            <a:spLocks noChangeShapeType="1"/>
          </p:cNvSpPr>
          <p:nvPr/>
        </p:nvSpPr>
        <p:spPr bwMode="auto">
          <a:xfrm flipV="1">
            <a:off x="45593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3" name="Line 69"/>
          <p:cNvSpPr>
            <a:spLocks noChangeShapeType="1"/>
          </p:cNvSpPr>
          <p:nvPr/>
        </p:nvSpPr>
        <p:spPr bwMode="auto">
          <a:xfrm flipV="1">
            <a:off x="50927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4" name="Line 70"/>
          <p:cNvSpPr>
            <a:spLocks noChangeShapeType="1"/>
          </p:cNvSpPr>
          <p:nvPr/>
        </p:nvSpPr>
        <p:spPr bwMode="auto">
          <a:xfrm flipV="1">
            <a:off x="56134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5" name="Line 71"/>
          <p:cNvSpPr>
            <a:spLocks noChangeShapeType="1"/>
          </p:cNvSpPr>
          <p:nvPr/>
        </p:nvSpPr>
        <p:spPr bwMode="auto">
          <a:xfrm flipV="1">
            <a:off x="61468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6" name="Line 72"/>
          <p:cNvSpPr>
            <a:spLocks noChangeShapeType="1"/>
          </p:cNvSpPr>
          <p:nvPr/>
        </p:nvSpPr>
        <p:spPr bwMode="auto">
          <a:xfrm flipV="1">
            <a:off x="66675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7" name="Line 73"/>
          <p:cNvSpPr>
            <a:spLocks noChangeShapeType="1"/>
          </p:cNvSpPr>
          <p:nvPr/>
        </p:nvSpPr>
        <p:spPr bwMode="auto">
          <a:xfrm>
            <a:off x="71882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8" name="Line 74"/>
          <p:cNvSpPr>
            <a:spLocks noChangeShapeType="1"/>
          </p:cNvSpPr>
          <p:nvPr/>
        </p:nvSpPr>
        <p:spPr bwMode="auto">
          <a:xfrm>
            <a:off x="77089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79" name="Line 75"/>
          <p:cNvSpPr>
            <a:spLocks noChangeShapeType="1"/>
          </p:cNvSpPr>
          <p:nvPr/>
        </p:nvSpPr>
        <p:spPr bwMode="auto">
          <a:xfrm>
            <a:off x="82423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0" name="Line 76"/>
          <p:cNvSpPr>
            <a:spLocks noChangeShapeType="1"/>
          </p:cNvSpPr>
          <p:nvPr/>
        </p:nvSpPr>
        <p:spPr bwMode="auto">
          <a:xfrm>
            <a:off x="8763000" y="36179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1" name="Line 77"/>
          <p:cNvSpPr>
            <a:spLocks noChangeShapeType="1"/>
          </p:cNvSpPr>
          <p:nvPr/>
        </p:nvSpPr>
        <p:spPr bwMode="auto">
          <a:xfrm>
            <a:off x="379413" y="36210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2" name="Oval 78"/>
          <p:cNvSpPr>
            <a:spLocks noChangeArrowheads="1"/>
          </p:cNvSpPr>
          <p:nvPr/>
        </p:nvSpPr>
        <p:spPr bwMode="auto">
          <a:xfrm>
            <a:off x="6524625" y="3409950"/>
            <a:ext cx="509588" cy="1069975"/>
          </a:xfrm>
          <a:prstGeom prst="ellipse">
            <a:avLst/>
          </a:prstGeom>
          <a:noFill/>
          <a:ln w="28575">
            <a:solidFill>
              <a:srgbClr val="FF0000"/>
            </a:solidFill>
            <a:round/>
            <a:headEnd/>
            <a:tailEnd/>
          </a:ln>
          <a:effectLst/>
        </p:spPr>
        <p:txBody>
          <a:bodyPr wrap="none" anchor="ctr"/>
          <a:lstStyle/>
          <a:p>
            <a:endParaRPr lang="en-US"/>
          </a:p>
        </p:txBody>
      </p:sp>
      <p:sp>
        <p:nvSpPr>
          <p:cNvPr id="661584" name="Line 80"/>
          <p:cNvSpPr>
            <a:spLocks noChangeShapeType="1"/>
          </p:cNvSpPr>
          <p:nvPr/>
        </p:nvSpPr>
        <p:spPr bwMode="auto">
          <a:xfrm flipV="1">
            <a:off x="11557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5" name="Line 81"/>
          <p:cNvSpPr>
            <a:spLocks noChangeShapeType="1"/>
          </p:cNvSpPr>
          <p:nvPr/>
        </p:nvSpPr>
        <p:spPr bwMode="auto">
          <a:xfrm flipV="1">
            <a:off x="16764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6" name="Line 82"/>
          <p:cNvSpPr>
            <a:spLocks noChangeShapeType="1"/>
          </p:cNvSpPr>
          <p:nvPr/>
        </p:nvSpPr>
        <p:spPr bwMode="auto">
          <a:xfrm flipV="1">
            <a:off x="22098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87" name="Line 83"/>
          <p:cNvSpPr>
            <a:spLocks noChangeShapeType="1"/>
          </p:cNvSpPr>
          <p:nvPr/>
        </p:nvSpPr>
        <p:spPr bwMode="auto">
          <a:xfrm>
            <a:off x="27305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88" name="Line 84"/>
          <p:cNvSpPr>
            <a:spLocks noChangeShapeType="1"/>
          </p:cNvSpPr>
          <p:nvPr/>
        </p:nvSpPr>
        <p:spPr bwMode="auto">
          <a:xfrm>
            <a:off x="32512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89" name="Line 85"/>
          <p:cNvSpPr>
            <a:spLocks noChangeShapeType="1"/>
          </p:cNvSpPr>
          <p:nvPr/>
        </p:nvSpPr>
        <p:spPr bwMode="auto">
          <a:xfrm>
            <a:off x="37719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0" name="Line 86"/>
          <p:cNvSpPr>
            <a:spLocks noChangeShapeType="1"/>
          </p:cNvSpPr>
          <p:nvPr/>
        </p:nvSpPr>
        <p:spPr bwMode="auto">
          <a:xfrm>
            <a:off x="43053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1" name="Line 87"/>
          <p:cNvSpPr>
            <a:spLocks noChangeShapeType="1"/>
          </p:cNvSpPr>
          <p:nvPr/>
        </p:nvSpPr>
        <p:spPr bwMode="auto">
          <a:xfrm>
            <a:off x="48260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2" name="Line 88"/>
          <p:cNvSpPr>
            <a:spLocks noChangeShapeType="1"/>
          </p:cNvSpPr>
          <p:nvPr/>
        </p:nvSpPr>
        <p:spPr bwMode="auto">
          <a:xfrm>
            <a:off x="53594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3" name="Line 89"/>
          <p:cNvSpPr>
            <a:spLocks noChangeShapeType="1"/>
          </p:cNvSpPr>
          <p:nvPr/>
        </p:nvSpPr>
        <p:spPr bwMode="auto">
          <a:xfrm>
            <a:off x="58801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4" name="Line 90"/>
          <p:cNvSpPr>
            <a:spLocks noChangeShapeType="1"/>
          </p:cNvSpPr>
          <p:nvPr/>
        </p:nvSpPr>
        <p:spPr bwMode="auto">
          <a:xfrm>
            <a:off x="64135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5" name="Line 91"/>
          <p:cNvSpPr>
            <a:spLocks noChangeShapeType="1"/>
          </p:cNvSpPr>
          <p:nvPr/>
        </p:nvSpPr>
        <p:spPr bwMode="auto">
          <a:xfrm flipV="1">
            <a:off x="69342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96" name="Line 92"/>
          <p:cNvSpPr>
            <a:spLocks noChangeShapeType="1"/>
          </p:cNvSpPr>
          <p:nvPr/>
        </p:nvSpPr>
        <p:spPr bwMode="auto">
          <a:xfrm flipV="1">
            <a:off x="74549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97" name="Line 93"/>
          <p:cNvSpPr>
            <a:spLocks noChangeShapeType="1"/>
          </p:cNvSpPr>
          <p:nvPr/>
        </p:nvSpPr>
        <p:spPr bwMode="auto">
          <a:xfrm flipV="1">
            <a:off x="79756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98" name="Line 94"/>
          <p:cNvSpPr>
            <a:spLocks noChangeShapeType="1"/>
          </p:cNvSpPr>
          <p:nvPr/>
        </p:nvSpPr>
        <p:spPr bwMode="auto">
          <a:xfrm flipV="1">
            <a:off x="85090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599" name="Line 95"/>
          <p:cNvSpPr>
            <a:spLocks noChangeShapeType="1"/>
          </p:cNvSpPr>
          <p:nvPr/>
        </p:nvSpPr>
        <p:spPr bwMode="auto">
          <a:xfrm flipV="1">
            <a:off x="9029700" y="57388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0" name="Line 96"/>
          <p:cNvSpPr>
            <a:spLocks noChangeShapeType="1"/>
          </p:cNvSpPr>
          <p:nvPr/>
        </p:nvSpPr>
        <p:spPr bwMode="auto">
          <a:xfrm flipV="1">
            <a:off x="125413" y="57419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1" name="Line 97"/>
          <p:cNvSpPr>
            <a:spLocks noChangeShapeType="1"/>
          </p:cNvSpPr>
          <p:nvPr/>
        </p:nvSpPr>
        <p:spPr bwMode="auto">
          <a:xfrm flipV="1">
            <a:off x="646113" y="57419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2" name="Line 98"/>
          <p:cNvSpPr>
            <a:spLocks noChangeShapeType="1"/>
          </p:cNvSpPr>
          <p:nvPr/>
        </p:nvSpPr>
        <p:spPr bwMode="auto">
          <a:xfrm>
            <a:off x="8890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3" name="Line 99"/>
          <p:cNvSpPr>
            <a:spLocks noChangeShapeType="1"/>
          </p:cNvSpPr>
          <p:nvPr/>
        </p:nvSpPr>
        <p:spPr bwMode="auto">
          <a:xfrm>
            <a:off x="14097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4" name="Line 100"/>
          <p:cNvSpPr>
            <a:spLocks noChangeShapeType="1"/>
          </p:cNvSpPr>
          <p:nvPr/>
        </p:nvSpPr>
        <p:spPr bwMode="auto">
          <a:xfrm>
            <a:off x="19431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5" name="Line 101"/>
          <p:cNvSpPr>
            <a:spLocks noChangeShapeType="1"/>
          </p:cNvSpPr>
          <p:nvPr/>
        </p:nvSpPr>
        <p:spPr bwMode="auto">
          <a:xfrm flipV="1">
            <a:off x="24638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06" name="Line 102"/>
          <p:cNvSpPr>
            <a:spLocks noChangeShapeType="1"/>
          </p:cNvSpPr>
          <p:nvPr/>
        </p:nvSpPr>
        <p:spPr bwMode="auto">
          <a:xfrm flipV="1">
            <a:off x="29845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7" name="Line 103"/>
          <p:cNvSpPr>
            <a:spLocks noChangeShapeType="1"/>
          </p:cNvSpPr>
          <p:nvPr/>
        </p:nvSpPr>
        <p:spPr bwMode="auto">
          <a:xfrm flipV="1">
            <a:off x="35052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8" name="Line 104"/>
          <p:cNvSpPr>
            <a:spLocks noChangeShapeType="1"/>
          </p:cNvSpPr>
          <p:nvPr/>
        </p:nvSpPr>
        <p:spPr bwMode="auto">
          <a:xfrm flipV="1">
            <a:off x="40386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9" name="Line 105"/>
          <p:cNvSpPr>
            <a:spLocks noChangeShapeType="1"/>
          </p:cNvSpPr>
          <p:nvPr/>
        </p:nvSpPr>
        <p:spPr bwMode="auto">
          <a:xfrm flipV="1">
            <a:off x="45593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0" name="Line 106"/>
          <p:cNvSpPr>
            <a:spLocks noChangeShapeType="1"/>
          </p:cNvSpPr>
          <p:nvPr/>
        </p:nvSpPr>
        <p:spPr bwMode="auto">
          <a:xfrm flipV="1">
            <a:off x="50927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1" name="Line 107"/>
          <p:cNvSpPr>
            <a:spLocks noChangeShapeType="1"/>
          </p:cNvSpPr>
          <p:nvPr/>
        </p:nvSpPr>
        <p:spPr bwMode="auto">
          <a:xfrm flipV="1">
            <a:off x="56134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2" name="Line 108"/>
          <p:cNvSpPr>
            <a:spLocks noChangeShapeType="1"/>
          </p:cNvSpPr>
          <p:nvPr/>
        </p:nvSpPr>
        <p:spPr bwMode="auto">
          <a:xfrm flipV="1">
            <a:off x="61468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3" name="Line 109"/>
          <p:cNvSpPr>
            <a:spLocks noChangeShapeType="1"/>
          </p:cNvSpPr>
          <p:nvPr/>
        </p:nvSpPr>
        <p:spPr bwMode="auto">
          <a:xfrm flipV="1">
            <a:off x="66675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14" name="Line 110"/>
          <p:cNvSpPr>
            <a:spLocks noChangeShapeType="1"/>
          </p:cNvSpPr>
          <p:nvPr/>
        </p:nvSpPr>
        <p:spPr bwMode="auto">
          <a:xfrm>
            <a:off x="71882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15" name="Line 111"/>
          <p:cNvSpPr>
            <a:spLocks noChangeShapeType="1"/>
          </p:cNvSpPr>
          <p:nvPr/>
        </p:nvSpPr>
        <p:spPr bwMode="auto">
          <a:xfrm>
            <a:off x="77089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16" name="Line 112"/>
          <p:cNvSpPr>
            <a:spLocks noChangeShapeType="1"/>
          </p:cNvSpPr>
          <p:nvPr/>
        </p:nvSpPr>
        <p:spPr bwMode="auto">
          <a:xfrm>
            <a:off x="82423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17" name="Line 113"/>
          <p:cNvSpPr>
            <a:spLocks noChangeShapeType="1"/>
          </p:cNvSpPr>
          <p:nvPr/>
        </p:nvSpPr>
        <p:spPr bwMode="auto">
          <a:xfrm>
            <a:off x="8763000" y="5751513"/>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18" name="Line 114"/>
          <p:cNvSpPr>
            <a:spLocks noChangeShapeType="1"/>
          </p:cNvSpPr>
          <p:nvPr/>
        </p:nvSpPr>
        <p:spPr bwMode="auto">
          <a:xfrm>
            <a:off x="379413" y="5754688"/>
            <a:ext cx="0" cy="650875"/>
          </a:xfrm>
          <a:prstGeom prst="line">
            <a:avLst/>
          </a:prstGeom>
          <a:noFill/>
          <a:ln w="28575">
            <a:solidFill>
              <a:srgbClr val="0033CC"/>
            </a:solidFill>
            <a:round/>
            <a:headEnd/>
            <a:tailEnd type="triangle" w="med" len="med"/>
          </a:ln>
          <a:effectLst/>
        </p:spPr>
        <p:txBody>
          <a:bodyPr/>
          <a:lstStyle/>
          <a:p>
            <a:endParaRPr lang="en-US"/>
          </a:p>
        </p:txBody>
      </p:sp>
      <p:sp>
        <p:nvSpPr>
          <p:cNvPr id="661620" name="Line 116"/>
          <p:cNvSpPr>
            <a:spLocks noChangeShapeType="1"/>
          </p:cNvSpPr>
          <p:nvPr/>
        </p:nvSpPr>
        <p:spPr bwMode="auto">
          <a:xfrm flipV="1">
            <a:off x="11557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1" name="Line 117"/>
          <p:cNvSpPr>
            <a:spLocks noChangeShapeType="1"/>
          </p:cNvSpPr>
          <p:nvPr/>
        </p:nvSpPr>
        <p:spPr bwMode="auto">
          <a:xfrm flipV="1">
            <a:off x="16764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2" name="Line 118"/>
          <p:cNvSpPr>
            <a:spLocks noChangeShapeType="1"/>
          </p:cNvSpPr>
          <p:nvPr/>
        </p:nvSpPr>
        <p:spPr bwMode="auto">
          <a:xfrm flipV="1">
            <a:off x="22098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3" name="Line 119"/>
          <p:cNvSpPr>
            <a:spLocks noChangeShapeType="1"/>
          </p:cNvSpPr>
          <p:nvPr/>
        </p:nvSpPr>
        <p:spPr bwMode="auto">
          <a:xfrm flipV="1">
            <a:off x="27305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4" name="Line 120"/>
          <p:cNvSpPr>
            <a:spLocks noChangeShapeType="1"/>
          </p:cNvSpPr>
          <p:nvPr/>
        </p:nvSpPr>
        <p:spPr bwMode="auto">
          <a:xfrm flipV="1">
            <a:off x="32512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5" name="Line 121"/>
          <p:cNvSpPr>
            <a:spLocks noChangeShapeType="1"/>
          </p:cNvSpPr>
          <p:nvPr/>
        </p:nvSpPr>
        <p:spPr bwMode="auto">
          <a:xfrm flipV="1">
            <a:off x="37719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6" name="Line 122"/>
          <p:cNvSpPr>
            <a:spLocks noChangeShapeType="1"/>
          </p:cNvSpPr>
          <p:nvPr/>
        </p:nvSpPr>
        <p:spPr bwMode="auto">
          <a:xfrm flipV="1">
            <a:off x="43053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7" name="Line 123"/>
          <p:cNvSpPr>
            <a:spLocks noChangeShapeType="1"/>
          </p:cNvSpPr>
          <p:nvPr/>
        </p:nvSpPr>
        <p:spPr bwMode="auto">
          <a:xfrm flipV="1">
            <a:off x="48260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8" name="Line 124"/>
          <p:cNvSpPr>
            <a:spLocks noChangeShapeType="1"/>
          </p:cNvSpPr>
          <p:nvPr/>
        </p:nvSpPr>
        <p:spPr bwMode="auto">
          <a:xfrm flipV="1">
            <a:off x="53594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29" name="Line 125"/>
          <p:cNvSpPr>
            <a:spLocks noChangeShapeType="1"/>
          </p:cNvSpPr>
          <p:nvPr/>
        </p:nvSpPr>
        <p:spPr bwMode="auto">
          <a:xfrm flipV="1">
            <a:off x="58801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0" name="Line 126"/>
          <p:cNvSpPr>
            <a:spLocks noChangeShapeType="1"/>
          </p:cNvSpPr>
          <p:nvPr/>
        </p:nvSpPr>
        <p:spPr bwMode="auto">
          <a:xfrm flipV="1">
            <a:off x="64135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1" name="Line 127"/>
          <p:cNvSpPr>
            <a:spLocks noChangeShapeType="1"/>
          </p:cNvSpPr>
          <p:nvPr/>
        </p:nvSpPr>
        <p:spPr bwMode="auto">
          <a:xfrm flipV="1">
            <a:off x="69342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2" name="Line 128"/>
          <p:cNvSpPr>
            <a:spLocks noChangeShapeType="1"/>
          </p:cNvSpPr>
          <p:nvPr/>
        </p:nvSpPr>
        <p:spPr bwMode="auto">
          <a:xfrm flipV="1">
            <a:off x="74549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3" name="Line 129"/>
          <p:cNvSpPr>
            <a:spLocks noChangeShapeType="1"/>
          </p:cNvSpPr>
          <p:nvPr/>
        </p:nvSpPr>
        <p:spPr bwMode="auto">
          <a:xfrm flipV="1">
            <a:off x="79756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4" name="Line 130"/>
          <p:cNvSpPr>
            <a:spLocks noChangeShapeType="1"/>
          </p:cNvSpPr>
          <p:nvPr/>
        </p:nvSpPr>
        <p:spPr bwMode="auto">
          <a:xfrm flipV="1">
            <a:off x="85090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5" name="Line 131"/>
          <p:cNvSpPr>
            <a:spLocks noChangeShapeType="1"/>
          </p:cNvSpPr>
          <p:nvPr/>
        </p:nvSpPr>
        <p:spPr bwMode="auto">
          <a:xfrm flipV="1">
            <a:off x="9029700" y="59674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6" name="Line 132"/>
          <p:cNvSpPr>
            <a:spLocks noChangeShapeType="1"/>
          </p:cNvSpPr>
          <p:nvPr/>
        </p:nvSpPr>
        <p:spPr bwMode="auto">
          <a:xfrm flipV="1">
            <a:off x="125413" y="5970588"/>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7" name="Line 133"/>
          <p:cNvSpPr>
            <a:spLocks noChangeShapeType="1"/>
          </p:cNvSpPr>
          <p:nvPr/>
        </p:nvSpPr>
        <p:spPr bwMode="auto">
          <a:xfrm flipV="1">
            <a:off x="646113" y="5970588"/>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8" name="Line 134"/>
          <p:cNvSpPr>
            <a:spLocks noChangeShapeType="1"/>
          </p:cNvSpPr>
          <p:nvPr/>
        </p:nvSpPr>
        <p:spPr bwMode="auto">
          <a:xfrm>
            <a:off x="8890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39" name="Line 135"/>
          <p:cNvSpPr>
            <a:spLocks noChangeShapeType="1"/>
          </p:cNvSpPr>
          <p:nvPr/>
        </p:nvSpPr>
        <p:spPr bwMode="auto">
          <a:xfrm>
            <a:off x="14097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0" name="Line 136"/>
          <p:cNvSpPr>
            <a:spLocks noChangeShapeType="1"/>
          </p:cNvSpPr>
          <p:nvPr/>
        </p:nvSpPr>
        <p:spPr bwMode="auto">
          <a:xfrm>
            <a:off x="19431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1" name="Line 137"/>
          <p:cNvSpPr>
            <a:spLocks noChangeShapeType="1"/>
          </p:cNvSpPr>
          <p:nvPr/>
        </p:nvSpPr>
        <p:spPr bwMode="auto">
          <a:xfrm>
            <a:off x="24638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2" name="Line 138"/>
          <p:cNvSpPr>
            <a:spLocks noChangeShapeType="1"/>
          </p:cNvSpPr>
          <p:nvPr/>
        </p:nvSpPr>
        <p:spPr bwMode="auto">
          <a:xfrm>
            <a:off x="29845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3" name="Line 139"/>
          <p:cNvSpPr>
            <a:spLocks noChangeShapeType="1"/>
          </p:cNvSpPr>
          <p:nvPr/>
        </p:nvSpPr>
        <p:spPr bwMode="auto">
          <a:xfrm>
            <a:off x="35052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4" name="Line 140"/>
          <p:cNvSpPr>
            <a:spLocks noChangeShapeType="1"/>
          </p:cNvSpPr>
          <p:nvPr/>
        </p:nvSpPr>
        <p:spPr bwMode="auto">
          <a:xfrm>
            <a:off x="40386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5" name="Line 141"/>
          <p:cNvSpPr>
            <a:spLocks noChangeShapeType="1"/>
          </p:cNvSpPr>
          <p:nvPr/>
        </p:nvSpPr>
        <p:spPr bwMode="auto">
          <a:xfrm>
            <a:off x="45593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6" name="Line 142"/>
          <p:cNvSpPr>
            <a:spLocks noChangeShapeType="1"/>
          </p:cNvSpPr>
          <p:nvPr/>
        </p:nvSpPr>
        <p:spPr bwMode="auto">
          <a:xfrm>
            <a:off x="50927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7" name="Line 143"/>
          <p:cNvSpPr>
            <a:spLocks noChangeShapeType="1"/>
          </p:cNvSpPr>
          <p:nvPr/>
        </p:nvSpPr>
        <p:spPr bwMode="auto">
          <a:xfrm>
            <a:off x="56134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8" name="Line 144"/>
          <p:cNvSpPr>
            <a:spLocks noChangeShapeType="1"/>
          </p:cNvSpPr>
          <p:nvPr/>
        </p:nvSpPr>
        <p:spPr bwMode="auto">
          <a:xfrm>
            <a:off x="61468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49" name="Line 145"/>
          <p:cNvSpPr>
            <a:spLocks noChangeShapeType="1"/>
          </p:cNvSpPr>
          <p:nvPr/>
        </p:nvSpPr>
        <p:spPr bwMode="auto">
          <a:xfrm>
            <a:off x="66675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50" name="Line 146"/>
          <p:cNvSpPr>
            <a:spLocks noChangeShapeType="1"/>
          </p:cNvSpPr>
          <p:nvPr/>
        </p:nvSpPr>
        <p:spPr bwMode="auto">
          <a:xfrm>
            <a:off x="71882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51" name="Line 147"/>
          <p:cNvSpPr>
            <a:spLocks noChangeShapeType="1"/>
          </p:cNvSpPr>
          <p:nvPr/>
        </p:nvSpPr>
        <p:spPr bwMode="auto">
          <a:xfrm>
            <a:off x="77089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52" name="Line 148"/>
          <p:cNvSpPr>
            <a:spLocks noChangeShapeType="1"/>
          </p:cNvSpPr>
          <p:nvPr/>
        </p:nvSpPr>
        <p:spPr bwMode="auto">
          <a:xfrm>
            <a:off x="82423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53" name="Line 149"/>
          <p:cNvSpPr>
            <a:spLocks noChangeShapeType="1"/>
          </p:cNvSpPr>
          <p:nvPr/>
        </p:nvSpPr>
        <p:spPr bwMode="auto">
          <a:xfrm>
            <a:off x="8763000" y="5980113"/>
            <a:ext cx="0" cy="274637"/>
          </a:xfrm>
          <a:prstGeom prst="line">
            <a:avLst/>
          </a:prstGeom>
          <a:noFill/>
          <a:ln w="28575">
            <a:solidFill>
              <a:schemeClr val="tx1"/>
            </a:solidFill>
            <a:round/>
            <a:headEnd/>
            <a:tailEnd type="triangle" w="med" len="med"/>
          </a:ln>
          <a:effectLst/>
        </p:spPr>
        <p:txBody>
          <a:bodyPr/>
          <a:lstStyle/>
          <a:p>
            <a:endParaRPr lang="en-US"/>
          </a:p>
        </p:txBody>
      </p:sp>
      <p:sp>
        <p:nvSpPr>
          <p:cNvPr id="661654" name="Line 150"/>
          <p:cNvSpPr>
            <a:spLocks noChangeShapeType="1"/>
          </p:cNvSpPr>
          <p:nvPr/>
        </p:nvSpPr>
        <p:spPr bwMode="auto">
          <a:xfrm>
            <a:off x="379413" y="5983288"/>
            <a:ext cx="0" cy="274637"/>
          </a:xfrm>
          <a:prstGeom prst="line">
            <a:avLst/>
          </a:prstGeom>
          <a:noFill/>
          <a:ln w="28575">
            <a:solidFill>
              <a:schemeClr val="tx1"/>
            </a:solidFill>
            <a:round/>
            <a:headEnd/>
            <a:tailEnd type="triangle" w="med" len="med"/>
          </a:ln>
          <a:effectLst/>
        </p:spPr>
        <p:txBody>
          <a:bodyPr/>
          <a:lstStyle/>
          <a:p>
            <a:endParaRPr lang="en-US"/>
          </a:p>
        </p:txBody>
      </p:sp>
      <p:grpSp>
        <p:nvGrpSpPr>
          <p:cNvPr id="661833" name="Group 329"/>
          <p:cNvGrpSpPr>
            <a:grpSpLocks/>
          </p:cNvGrpSpPr>
          <p:nvPr/>
        </p:nvGrpSpPr>
        <p:grpSpPr bwMode="auto">
          <a:xfrm>
            <a:off x="2074863" y="5543550"/>
            <a:ext cx="4967287" cy="1069975"/>
            <a:chOff x="1302" y="3492"/>
            <a:chExt cx="3129" cy="674"/>
          </a:xfrm>
        </p:grpSpPr>
        <p:sp>
          <p:nvSpPr>
            <p:cNvPr id="661583" name="Oval 79"/>
            <p:cNvSpPr>
              <a:spLocks noChangeArrowheads="1"/>
            </p:cNvSpPr>
            <p:nvPr/>
          </p:nvSpPr>
          <p:spPr bwMode="auto">
            <a:xfrm>
              <a:off x="1302" y="3492"/>
              <a:ext cx="321" cy="674"/>
            </a:xfrm>
            <a:prstGeom prst="ellipse">
              <a:avLst/>
            </a:prstGeom>
            <a:noFill/>
            <a:ln w="28575">
              <a:solidFill>
                <a:srgbClr val="FF0000"/>
              </a:solidFill>
              <a:round/>
              <a:headEnd/>
              <a:tailEnd/>
            </a:ln>
            <a:effectLst/>
          </p:spPr>
          <p:txBody>
            <a:bodyPr wrap="none" anchor="ctr"/>
            <a:lstStyle/>
            <a:p>
              <a:endParaRPr lang="en-US"/>
            </a:p>
          </p:txBody>
        </p:sp>
        <p:sp>
          <p:nvSpPr>
            <p:cNvPr id="661619" name="Oval 115"/>
            <p:cNvSpPr>
              <a:spLocks noChangeArrowheads="1"/>
            </p:cNvSpPr>
            <p:nvPr/>
          </p:nvSpPr>
          <p:spPr bwMode="auto">
            <a:xfrm>
              <a:off x="4110" y="3492"/>
              <a:ext cx="321" cy="674"/>
            </a:xfrm>
            <a:prstGeom prst="ellipse">
              <a:avLst/>
            </a:prstGeom>
            <a:noFill/>
            <a:ln w="28575">
              <a:solidFill>
                <a:srgbClr val="FF0000"/>
              </a:solidFill>
              <a:round/>
              <a:headEnd/>
              <a:tailEnd/>
            </a:ln>
            <a:effectLst/>
          </p:spPr>
          <p:txBody>
            <a:bodyPr wrap="none" anchor="ctr"/>
            <a:lstStyle/>
            <a:p>
              <a:endParaRPr lang="en-US"/>
            </a:p>
          </p:txBody>
        </p:sp>
        <p:sp>
          <p:nvSpPr>
            <p:cNvPr id="661655" name="Line 151"/>
            <p:cNvSpPr>
              <a:spLocks noChangeShapeType="1"/>
            </p:cNvSpPr>
            <p:nvPr/>
          </p:nvSpPr>
          <p:spPr bwMode="auto">
            <a:xfrm>
              <a:off x="1452" y="3504"/>
              <a:ext cx="972" cy="0"/>
            </a:xfrm>
            <a:prstGeom prst="line">
              <a:avLst/>
            </a:prstGeom>
            <a:noFill/>
            <a:ln w="9525">
              <a:solidFill>
                <a:srgbClr val="FF0000"/>
              </a:solidFill>
              <a:round/>
              <a:headEnd/>
              <a:tailEnd type="triangle" w="med" len="med"/>
            </a:ln>
            <a:effectLst/>
          </p:spPr>
          <p:txBody>
            <a:bodyPr/>
            <a:lstStyle/>
            <a:p>
              <a:endParaRPr lang="en-US"/>
            </a:p>
          </p:txBody>
        </p:sp>
        <p:sp>
          <p:nvSpPr>
            <p:cNvPr id="661656" name="Line 152"/>
            <p:cNvSpPr>
              <a:spLocks noChangeShapeType="1"/>
            </p:cNvSpPr>
            <p:nvPr/>
          </p:nvSpPr>
          <p:spPr bwMode="auto">
            <a:xfrm>
              <a:off x="1440" y="4164"/>
              <a:ext cx="972" cy="0"/>
            </a:xfrm>
            <a:prstGeom prst="line">
              <a:avLst/>
            </a:prstGeom>
            <a:noFill/>
            <a:ln w="9525">
              <a:solidFill>
                <a:srgbClr val="FF0000"/>
              </a:solidFill>
              <a:round/>
              <a:headEnd/>
              <a:tailEnd type="triangle" w="med" len="med"/>
            </a:ln>
            <a:effectLst/>
          </p:spPr>
          <p:txBody>
            <a:bodyPr/>
            <a:lstStyle/>
            <a:p>
              <a:endParaRPr lang="en-US"/>
            </a:p>
          </p:txBody>
        </p:sp>
        <p:sp>
          <p:nvSpPr>
            <p:cNvPr id="661657" name="Line 153"/>
            <p:cNvSpPr>
              <a:spLocks noChangeShapeType="1"/>
            </p:cNvSpPr>
            <p:nvPr/>
          </p:nvSpPr>
          <p:spPr bwMode="auto">
            <a:xfrm flipH="1">
              <a:off x="3312" y="3504"/>
              <a:ext cx="972" cy="0"/>
            </a:xfrm>
            <a:prstGeom prst="line">
              <a:avLst/>
            </a:prstGeom>
            <a:noFill/>
            <a:ln w="9525">
              <a:solidFill>
                <a:srgbClr val="FF0000"/>
              </a:solidFill>
              <a:round/>
              <a:headEnd/>
              <a:tailEnd type="triangle" w="med" len="med"/>
            </a:ln>
            <a:effectLst/>
          </p:spPr>
          <p:txBody>
            <a:bodyPr/>
            <a:lstStyle/>
            <a:p>
              <a:endParaRPr lang="en-US"/>
            </a:p>
          </p:txBody>
        </p:sp>
        <p:sp>
          <p:nvSpPr>
            <p:cNvPr id="661658" name="Line 154"/>
            <p:cNvSpPr>
              <a:spLocks noChangeShapeType="1"/>
            </p:cNvSpPr>
            <p:nvPr/>
          </p:nvSpPr>
          <p:spPr bwMode="auto">
            <a:xfrm flipH="1">
              <a:off x="3300" y="4164"/>
              <a:ext cx="972" cy="0"/>
            </a:xfrm>
            <a:prstGeom prst="line">
              <a:avLst/>
            </a:prstGeom>
            <a:noFill/>
            <a:ln w="9525">
              <a:solidFill>
                <a:srgbClr val="FF0000"/>
              </a:solidFill>
              <a:round/>
              <a:headEnd/>
              <a:tailEnd type="triangle" w="med" len="med"/>
            </a:ln>
            <a:effectLst/>
          </p:spPr>
          <p:txBody>
            <a:bodyPr/>
            <a:lstStyle/>
            <a:p>
              <a:endParaRPr lang="en-US"/>
            </a:p>
          </p:txBody>
        </p:sp>
      </p:grpSp>
      <p:grpSp>
        <p:nvGrpSpPr>
          <p:cNvPr id="661659" name="Group 155"/>
          <p:cNvGrpSpPr>
            <a:grpSpLocks/>
          </p:cNvGrpSpPr>
          <p:nvPr/>
        </p:nvGrpSpPr>
        <p:grpSpPr bwMode="auto">
          <a:xfrm>
            <a:off x="100013" y="1824038"/>
            <a:ext cx="8904287" cy="666750"/>
            <a:chOff x="67" y="1651"/>
            <a:chExt cx="5609" cy="420"/>
          </a:xfrm>
        </p:grpSpPr>
        <p:sp>
          <p:nvSpPr>
            <p:cNvPr id="661660" name="Line 156"/>
            <p:cNvSpPr>
              <a:spLocks noChangeShapeType="1"/>
            </p:cNvSpPr>
            <p:nvPr/>
          </p:nvSpPr>
          <p:spPr bwMode="auto">
            <a:xfrm>
              <a:off x="716"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1" name="Line 157"/>
            <p:cNvSpPr>
              <a:spLocks noChangeShapeType="1"/>
            </p:cNvSpPr>
            <p:nvPr/>
          </p:nvSpPr>
          <p:spPr bwMode="auto">
            <a:xfrm>
              <a:off x="1044"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2" name="Line 158"/>
            <p:cNvSpPr>
              <a:spLocks noChangeShapeType="1"/>
            </p:cNvSpPr>
            <p:nvPr/>
          </p:nvSpPr>
          <p:spPr bwMode="auto">
            <a:xfrm>
              <a:off x="1380"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3" name="Line 159"/>
            <p:cNvSpPr>
              <a:spLocks noChangeShapeType="1"/>
            </p:cNvSpPr>
            <p:nvPr/>
          </p:nvSpPr>
          <p:spPr bwMode="auto">
            <a:xfrm>
              <a:off x="1708"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4" name="Line 160"/>
            <p:cNvSpPr>
              <a:spLocks noChangeShapeType="1"/>
            </p:cNvSpPr>
            <p:nvPr/>
          </p:nvSpPr>
          <p:spPr bwMode="auto">
            <a:xfrm>
              <a:off x="2036"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5" name="Line 161"/>
            <p:cNvSpPr>
              <a:spLocks noChangeShapeType="1"/>
            </p:cNvSpPr>
            <p:nvPr/>
          </p:nvSpPr>
          <p:spPr bwMode="auto">
            <a:xfrm>
              <a:off x="2364"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6" name="Line 162"/>
            <p:cNvSpPr>
              <a:spLocks noChangeShapeType="1"/>
            </p:cNvSpPr>
            <p:nvPr/>
          </p:nvSpPr>
          <p:spPr bwMode="auto">
            <a:xfrm>
              <a:off x="2700"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7" name="Line 163"/>
            <p:cNvSpPr>
              <a:spLocks noChangeShapeType="1"/>
            </p:cNvSpPr>
            <p:nvPr/>
          </p:nvSpPr>
          <p:spPr bwMode="auto">
            <a:xfrm>
              <a:off x="3028"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8" name="Line 164"/>
            <p:cNvSpPr>
              <a:spLocks noChangeShapeType="1"/>
            </p:cNvSpPr>
            <p:nvPr/>
          </p:nvSpPr>
          <p:spPr bwMode="auto">
            <a:xfrm>
              <a:off x="3364"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69" name="Line 165"/>
            <p:cNvSpPr>
              <a:spLocks noChangeShapeType="1"/>
            </p:cNvSpPr>
            <p:nvPr/>
          </p:nvSpPr>
          <p:spPr bwMode="auto">
            <a:xfrm>
              <a:off x="3692"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0" name="Line 166"/>
            <p:cNvSpPr>
              <a:spLocks noChangeShapeType="1"/>
            </p:cNvSpPr>
            <p:nvPr/>
          </p:nvSpPr>
          <p:spPr bwMode="auto">
            <a:xfrm>
              <a:off x="4028"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1" name="Line 167"/>
            <p:cNvSpPr>
              <a:spLocks noChangeShapeType="1"/>
            </p:cNvSpPr>
            <p:nvPr/>
          </p:nvSpPr>
          <p:spPr bwMode="auto">
            <a:xfrm>
              <a:off x="4356"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2" name="Line 168"/>
            <p:cNvSpPr>
              <a:spLocks noChangeShapeType="1"/>
            </p:cNvSpPr>
            <p:nvPr/>
          </p:nvSpPr>
          <p:spPr bwMode="auto">
            <a:xfrm>
              <a:off x="4684"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3" name="Line 169"/>
            <p:cNvSpPr>
              <a:spLocks noChangeShapeType="1"/>
            </p:cNvSpPr>
            <p:nvPr/>
          </p:nvSpPr>
          <p:spPr bwMode="auto">
            <a:xfrm>
              <a:off x="5012"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4" name="Line 170"/>
            <p:cNvSpPr>
              <a:spLocks noChangeShapeType="1"/>
            </p:cNvSpPr>
            <p:nvPr/>
          </p:nvSpPr>
          <p:spPr bwMode="auto">
            <a:xfrm>
              <a:off x="5348"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5" name="Line 171"/>
            <p:cNvSpPr>
              <a:spLocks noChangeShapeType="1"/>
            </p:cNvSpPr>
            <p:nvPr/>
          </p:nvSpPr>
          <p:spPr bwMode="auto">
            <a:xfrm>
              <a:off x="5676" y="1651"/>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6" name="Line 172"/>
            <p:cNvSpPr>
              <a:spLocks noChangeShapeType="1"/>
            </p:cNvSpPr>
            <p:nvPr/>
          </p:nvSpPr>
          <p:spPr bwMode="auto">
            <a:xfrm>
              <a:off x="67" y="1653"/>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7" name="Line 173"/>
            <p:cNvSpPr>
              <a:spLocks noChangeShapeType="1"/>
            </p:cNvSpPr>
            <p:nvPr/>
          </p:nvSpPr>
          <p:spPr bwMode="auto">
            <a:xfrm>
              <a:off x="395" y="1653"/>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8" name="Line 174"/>
            <p:cNvSpPr>
              <a:spLocks noChangeShapeType="1"/>
            </p:cNvSpPr>
            <p:nvPr/>
          </p:nvSpPr>
          <p:spPr bwMode="auto">
            <a:xfrm flipV="1">
              <a:off x="548"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79" name="Line 175"/>
            <p:cNvSpPr>
              <a:spLocks noChangeShapeType="1"/>
            </p:cNvSpPr>
            <p:nvPr/>
          </p:nvSpPr>
          <p:spPr bwMode="auto">
            <a:xfrm flipV="1">
              <a:off x="876"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0" name="Line 176"/>
            <p:cNvSpPr>
              <a:spLocks noChangeShapeType="1"/>
            </p:cNvSpPr>
            <p:nvPr/>
          </p:nvSpPr>
          <p:spPr bwMode="auto">
            <a:xfrm flipV="1">
              <a:off x="1212"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1" name="Line 177"/>
            <p:cNvSpPr>
              <a:spLocks noChangeShapeType="1"/>
            </p:cNvSpPr>
            <p:nvPr/>
          </p:nvSpPr>
          <p:spPr bwMode="auto">
            <a:xfrm flipV="1">
              <a:off x="1540"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2" name="Line 178"/>
            <p:cNvSpPr>
              <a:spLocks noChangeShapeType="1"/>
            </p:cNvSpPr>
            <p:nvPr/>
          </p:nvSpPr>
          <p:spPr bwMode="auto">
            <a:xfrm flipV="1">
              <a:off x="1868"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3" name="Line 179"/>
            <p:cNvSpPr>
              <a:spLocks noChangeShapeType="1"/>
            </p:cNvSpPr>
            <p:nvPr/>
          </p:nvSpPr>
          <p:spPr bwMode="auto">
            <a:xfrm flipV="1">
              <a:off x="2196"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4" name="Line 180"/>
            <p:cNvSpPr>
              <a:spLocks noChangeShapeType="1"/>
            </p:cNvSpPr>
            <p:nvPr/>
          </p:nvSpPr>
          <p:spPr bwMode="auto">
            <a:xfrm flipV="1">
              <a:off x="2532"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5" name="Line 181"/>
            <p:cNvSpPr>
              <a:spLocks noChangeShapeType="1"/>
            </p:cNvSpPr>
            <p:nvPr/>
          </p:nvSpPr>
          <p:spPr bwMode="auto">
            <a:xfrm flipV="1">
              <a:off x="2860"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6" name="Line 182"/>
            <p:cNvSpPr>
              <a:spLocks noChangeShapeType="1"/>
            </p:cNvSpPr>
            <p:nvPr/>
          </p:nvSpPr>
          <p:spPr bwMode="auto">
            <a:xfrm flipV="1">
              <a:off x="3196"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7" name="Line 183"/>
            <p:cNvSpPr>
              <a:spLocks noChangeShapeType="1"/>
            </p:cNvSpPr>
            <p:nvPr/>
          </p:nvSpPr>
          <p:spPr bwMode="auto">
            <a:xfrm flipV="1">
              <a:off x="3524"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8" name="Line 184"/>
            <p:cNvSpPr>
              <a:spLocks noChangeShapeType="1"/>
            </p:cNvSpPr>
            <p:nvPr/>
          </p:nvSpPr>
          <p:spPr bwMode="auto">
            <a:xfrm flipV="1">
              <a:off x="3860"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89" name="Line 185"/>
            <p:cNvSpPr>
              <a:spLocks noChangeShapeType="1"/>
            </p:cNvSpPr>
            <p:nvPr/>
          </p:nvSpPr>
          <p:spPr bwMode="auto">
            <a:xfrm flipV="1">
              <a:off x="4188"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90" name="Line 186"/>
            <p:cNvSpPr>
              <a:spLocks noChangeShapeType="1"/>
            </p:cNvSpPr>
            <p:nvPr/>
          </p:nvSpPr>
          <p:spPr bwMode="auto">
            <a:xfrm flipV="1">
              <a:off x="4516"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91" name="Line 187"/>
            <p:cNvSpPr>
              <a:spLocks noChangeShapeType="1"/>
            </p:cNvSpPr>
            <p:nvPr/>
          </p:nvSpPr>
          <p:spPr bwMode="auto">
            <a:xfrm flipV="1">
              <a:off x="4844"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92" name="Line 188"/>
            <p:cNvSpPr>
              <a:spLocks noChangeShapeType="1"/>
            </p:cNvSpPr>
            <p:nvPr/>
          </p:nvSpPr>
          <p:spPr bwMode="auto">
            <a:xfrm flipV="1">
              <a:off x="5180"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93" name="Line 189"/>
            <p:cNvSpPr>
              <a:spLocks noChangeShapeType="1"/>
            </p:cNvSpPr>
            <p:nvPr/>
          </p:nvSpPr>
          <p:spPr bwMode="auto">
            <a:xfrm flipV="1">
              <a:off x="5508" y="1659"/>
              <a:ext cx="0" cy="410"/>
            </a:xfrm>
            <a:prstGeom prst="line">
              <a:avLst/>
            </a:prstGeom>
            <a:noFill/>
            <a:ln w="28575">
              <a:solidFill>
                <a:srgbClr val="0033CC"/>
              </a:solidFill>
              <a:round/>
              <a:headEnd/>
              <a:tailEnd type="triangle" w="med" len="med"/>
            </a:ln>
            <a:effectLst/>
          </p:spPr>
          <p:txBody>
            <a:bodyPr/>
            <a:lstStyle/>
            <a:p>
              <a:endParaRPr lang="en-US"/>
            </a:p>
          </p:txBody>
        </p:sp>
        <p:sp>
          <p:nvSpPr>
            <p:cNvPr id="661694" name="Line 190"/>
            <p:cNvSpPr>
              <a:spLocks noChangeShapeType="1"/>
            </p:cNvSpPr>
            <p:nvPr/>
          </p:nvSpPr>
          <p:spPr bwMode="auto">
            <a:xfrm flipV="1">
              <a:off x="227" y="1661"/>
              <a:ext cx="0" cy="410"/>
            </a:xfrm>
            <a:prstGeom prst="line">
              <a:avLst/>
            </a:prstGeom>
            <a:noFill/>
            <a:ln w="28575">
              <a:solidFill>
                <a:srgbClr val="0033CC"/>
              </a:solidFill>
              <a:round/>
              <a:headEnd/>
              <a:tailEnd type="triangle" w="med" len="med"/>
            </a:ln>
            <a:effectLst/>
          </p:spPr>
          <p:txBody>
            <a:bodyPr/>
            <a:lstStyle/>
            <a:p>
              <a:endParaRPr lang="en-US"/>
            </a:p>
          </p:txBody>
        </p:sp>
      </p:grpSp>
      <p:sp>
        <p:nvSpPr>
          <p:cNvPr id="661834" name="Oval 330"/>
          <p:cNvSpPr>
            <a:spLocks noChangeArrowheads="1"/>
          </p:cNvSpPr>
          <p:nvPr/>
        </p:nvSpPr>
        <p:spPr bwMode="auto">
          <a:xfrm>
            <a:off x="2236788" y="5483225"/>
            <a:ext cx="4699000" cy="1130300"/>
          </a:xfrm>
          <a:prstGeom prst="ellipse">
            <a:avLst/>
          </a:prstGeom>
          <a:noFill/>
          <a:ln w="28575">
            <a:solidFill>
              <a:srgbClr val="FF0000"/>
            </a:solidFill>
            <a:round/>
            <a:headEnd/>
            <a:tailEnd/>
          </a:ln>
          <a:effectLst/>
        </p:spPr>
        <p:txBody>
          <a:bodyPr wrap="none" anchor="ctr"/>
          <a:lstStyle/>
          <a:p>
            <a:endParaRPr lang="en-US"/>
          </a:p>
        </p:txBody>
      </p:sp>
      <p:sp>
        <p:nvSpPr>
          <p:cNvPr id="193" name="Date Placeholder 192"/>
          <p:cNvSpPr>
            <a:spLocks noGrp="1"/>
          </p:cNvSpPr>
          <p:nvPr>
            <p:ph type="dt" sz="half" idx="10"/>
          </p:nvPr>
        </p:nvSpPr>
        <p:spPr/>
        <p:txBody>
          <a:bodyPr/>
          <a:lstStyle/>
          <a:p>
            <a:r>
              <a:rPr lang="en-US" smtClean="0"/>
              <a:t>May 6, 2009</a:t>
            </a:r>
            <a:endParaRPr lang="en-US"/>
          </a:p>
        </p:txBody>
      </p:sp>
    </p:spTree>
    <p:custDataLst>
      <p:tags r:id="rId1"/>
    </p:custDataLst>
  </p:cSld>
  <p:clrMapOvr>
    <a:masterClrMapping/>
  </p:clrMapOvr>
  <p:transition spd="med" advTm="8072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1508"/>
                                        </p:tgtEl>
                                        <p:attrNameLst>
                                          <p:attrName>style.visibility</p:attrName>
                                        </p:attrNameLst>
                                      </p:cBhvr>
                                      <p:to>
                                        <p:strVal val="visible"/>
                                      </p:to>
                                    </p:set>
                                    <p:animEffect transition="in" filter="dissolve">
                                      <p:cBhvr>
                                        <p:cTn id="7" dur="500"/>
                                        <p:tgtEl>
                                          <p:spTgt spid="661508"/>
                                        </p:tgtEl>
                                      </p:cBhvr>
                                    </p:animEffect>
                                  </p:childTnLst>
                                </p:cTn>
                              </p:par>
                              <p:par>
                                <p:cTn id="8" presetID="9" presetClass="exit" presetSubtype="0" fill="hold" nodeType="withEffect">
                                  <p:stCondLst>
                                    <p:cond delay="0"/>
                                  </p:stCondLst>
                                  <p:childTnLst>
                                    <p:animEffect transition="out" filter="dissolve">
                                      <p:cBhvr>
                                        <p:cTn id="9" dur="500"/>
                                        <p:tgtEl>
                                          <p:spTgt spid="661659"/>
                                        </p:tgtEl>
                                      </p:cBhvr>
                                    </p:animEffect>
                                    <p:set>
                                      <p:cBhvr>
                                        <p:cTn id="10" dur="1" fill="hold">
                                          <p:stCondLst>
                                            <p:cond delay="499"/>
                                          </p:stCondLst>
                                        </p:cTn>
                                        <p:tgtEl>
                                          <p:spTgt spid="6616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61544"/>
                                        </p:tgtEl>
                                        <p:attrNameLst>
                                          <p:attrName>style.visibility</p:attrName>
                                        </p:attrNameLst>
                                      </p:cBhvr>
                                      <p:to>
                                        <p:strVal val="visible"/>
                                      </p:to>
                                    </p:set>
                                    <p:anim calcmode="lin" valueType="num">
                                      <p:cBhvr additive="base">
                                        <p:cTn id="15" dur="500" fill="hold"/>
                                        <p:tgtEl>
                                          <p:spTgt spid="661544"/>
                                        </p:tgtEl>
                                        <p:attrNameLst>
                                          <p:attrName>ppt_x</p:attrName>
                                        </p:attrNameLst>
                                      </p:cBhvr>
                                      <p:tavLst>
                                        <p:tav tm="0">
                                          <p:val>
                                            <p:strVal val="#ppt_x"/>
                                          </p:val>
                                        </p:tav>
                                        <p:tav tm="100000">
                                          <p:val>
                                            <p:strVal val="#ppt_x"/>
                                          </p:val>
                                        </p:tav>
                                      </p:tavLst>
                                    </p:anim>
                                    <p:anim calcmode="lin" valueType="num">
                                      <p:cBhvr additive="base">
                                        <p:cTn id="16" dur="500" fill="hold"/>
                                        <p:tgtEl>
                                          <p:spTgt spid="6615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61547"/>
                                        </p:tgtEl>
                                        <p:attrNameLst>
                                          <p:attrName>style.visibility</p:attrName>
                                        </p:attrNameLst>
                                      </p:cBhvr>
                                      <p:to>
                                        <p:strVal val="visible"/>
                                      </p:to>
                                    </p:set>
                                    <p:anim calcmode="lin" valueType="num">
                                      <p:cBhvr additive="base">
                                        <p:cTn id="19" dur="500" fill="hold"/>
                                        <p:tgtEl>
                                          <p:spTgt spid="661547"/>
                                        </p:tgtEl>
                                        <p:attrNameLst>
                                          <p:attrName>ppt_x</p:attrName>
                                        </p:attrNameLst>
                                      </p:cBhvr>
                                      <p:tavLst>
                                        <p:tav tm="0">
                                          <p:val>
                                            <p:strVal val="#ppt_x"/>
                                          </p:val>
                                        </p:tav>
                                        <p:tav tm="100000">
                                          <p:val>
                                            <p:strVal val="#ppt_x"/>
                                          </p:val>
                                        </p:tav>
                                      </p:tavLst>
                                    </p:anim>
                                    <p:anim calcmode="lin" valueType="num">
                                      <p:cBhvr additive="base">
                                        <p:cTn id="20" dur="500" fill="hold"/>
                                        <p:tgtEl>
                                          <p:spTgt spid="6615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61548"/>
                                        </p:tgtEl>
                                        <p:attrNameLst>
                                          <p:attrName>style.visibility</p:attrName>
                                        </p:attrNameLst>
                                      </p:cBhvr>
                                      <p:to>
                                        <p:strVal val="visible"/>
                                      </p:to>
                                    </p:set>
                                    <p:anim calcmode="lin" valueType="num">
                                      <p:cBhvr additive="base">
                                        <p:cTn id="23" dur="500" fill="hold"/>
                                        <p:tgtEl>
                                          <p:spTgt spid="661548"/>
                                        </p:tgtEl>
                                        <p:attrNameLst>
                                          <p:attrName>ppt_x</p:attrName>
                                        </p:attrNameLst>
                                      </p:cBhvr>
                                      <p:tavLst>
                                        <p:tav tm="0">
                                          <p:val>
                                            <p:strVal val="#ppt_x"/>
                                          </p:val>
                                        </p:tav>
                                        <p:tav tm="100000">
                                          <p:val>
                                            <p:strVal val="#ppt_x"/>
                                          </p:val>
                                        </p:tav>
                                      </p:tavLst>
                                    </p:anim>
                                    <p:anim calcmode="lin" valueType="num">
                                      <p:cBhvr additive="base">
                                        <p:cTn id="24" dur="500" fill="hold"/>
                                        <p:tgtEl>
                                          <p:spTgt spid="6615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1549"/>
                                        </p:tgtEl>
                                        <p:attrNameLst>
                                          <p:attrName>style.visibility</p:attrName>
                                        </p:attrNameLst>
                                      </p:cBhvr>
                                      <p:to>
                                        <p:strVal val="visible"/>
                                      </p:to>
                                    </p:set>
                                    <p:anim calcmode="lin" valueType="num">
                                      <p:cBhvr additive="base">
                                        <p:cTn id="27" dur="500" fill="hold"/>
                                        <p:tgtEl>
                                          <p:spTgt spid="661549"/>
                                        </p:tgtEl>
                                        <p:attrNameLst>
                                          <p:attrName>ppt_x</p:attrName>
                                        </p:attrNameLst>
                                      </p:cBhvr>
                                      <p:tavLst>
                                        <p:tav tm="0">
                                          <p:val>
                                            <p:strVal val="#ppt_x"/>
                                          </p:val>
                                        </p:tav>
                                        <p:tav tm="100000">
                                          <p:val>
                                            <p:strVal val="#ppt_x"/>
                                          </p:val>
                                        </p:tav>
                                      </p:tavLst>
                                    </p:anim>
                                    <p:anim calcmode="lin" valueType="num">
                                      <p:cBhvr additive="base">
                                        <p:cTn id="28" dur="500" fill="hold"/>
                                        <p:tgtEl>
                                          <p:spTgt spid="66154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61550"/>
                                        </p:tgtEl>
                                        <p:attrNameLst>
                                          <p:attrName>style.visibility</p:attrName>
                                        </p:attrNameLst>
                                      </p:cBhvr>
                                      <p:to>
                                        <p:strVal val="visible"/>
                                      </p:to>
                                    </p:set>
                                    <p:anim calcmode="lin" valueType="num">
                                      <p:cBhvr additive="base">
                                        <p:cTn id="31" dur="500" fill="hold"/>
                                        <p:tgtEl>
                                          <p:spTgt spid="661550"/>
                                        </p:tgtEl>
                                        <p:attrNameLst>
                                          <p:attrName>ppt_x</p:attrName>
                                        </p:attrNameLst>
                                      </p:cBhvr>
                                      <p:tavLst>
                                        <p:tav tm="0">
                                          <p:val>
                                            <p:strVal val="#ppt_x"/>
                                          </p:val>
                                        </p:tav>
                                        <p:tav tm="100000">
                                          <p:val>
                                            <p:strVal val="#ppt_x"/>
                                          </p:val>
                                        </p:tav>
                                      </p:tavLst>
                                    </p:anim>
                                    <p:anim calcmode="lin" valueType="num">
                                      <p:cBhvr additive="base">
                                        <p:cTn id="32" dur="500" fill="hold"/>
                                        <p:tgtEl>
                                          <p:spTgt spid="6615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1551"/>
                                        </p:tgtEl>
                                        <p:attrNameLst>
                                          <p:attrName>style.visibility</p:attrName>
                                        </p:attrNameLst>
                                      </p:cBhvr>
                                      <p:to>
                                        <p:strVal val="visible"/>
                                      </p:to>
                                    </p:set>
                                    <p:anim calcmode="lin" valueType="num">
                                      <p:cBhvr additive="base">
                                        <p:cTn id="35" dur="500" fill="hold"/>
                                        <p:tgtEl>
                                          <p:spTgt spid="661551"/>
                                        </p:tgtEl>
                                        <p:attrNameLst>
                                          <p:attrName>ppt_x</p:attrName>
                                        </p:attrNameLst>
                                      </p:cBhvr>
                                      <p:tavLst>
                                        <p:tav tm="0">
                                          <p:val>
                                            <p:strVal val="#ppt_x"/>
                                          </p:val>
                                        </p:tav>
                                        <p:tav tm="100000">
                                          <p:val>
                                            <p:strVal val="#ppt_x"/>
                                          </p:val>
                                        </p:tav>
                                      </p:tavLst>
                                    </p:anim>
                                    <p:anim calcmode="lin" valueType="num">
                                      <p:cBhvr additive="base">
                                        <p:cTn id="36" dur="500" fill="hold"/>
                                        <p:tgtEl>
                                          <p:spTgt spid="6615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61552"/>
                                        </p:tgtEl>
                                        <p:attrNameLst>
                                          <p:attrName>style.visibility</p:attrName>
                                        </p:attrNameLst>
                                      </p:cBhvr>
                                      <p:to>
                                        <p:strVal val="visible"/>
                                      </p:to>
                                    </p:set>
                                    <p:anim calcmode="lin" valueType="num">
                                      <p:cBhvr additive="base">
                                        <p:cTn id="39" dur="500" fill="hold"/>
                                        <p:tgtEl>
                                          <p:spTgt spid="661552"/>
                                        </p:tgtEl>
                                        <p:attrNameLst>
                                          <p:attrName>ppt_x</p:attrName>
                                        </p:attrNameLst>
                                      </p:cBhvr>
                                      <p:tavLst>
                                        <p:tav tm="0">
                                          <p:val>
                                            <p:strVal val="#ppt_x"/>
                                          </p:val>
                                        </p:tav>
                                        <p:tav tm="100000">
                                          <p:val>
                                            <p:strVal val="#ppt_x"/>
                                          </p:val>
                                        </p:tav>
                                      </p:tavLst>
                                    </p:anim>
                                    <p:anim calcmode="lin" valueType="num">
                                      <p:cBhvr additive="base">
                                        <p:cTn id="40" dur="500" fill="hold"/>
                                        <p:tgtEl>
                                          <p:spTgt spid="66155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61553"/>
                                        </p:tgtEl>
                                        <p:attrNameLst>
                                          <p:attrName>style.visibility</p:attrName>
                                        </p:attrNameLst>
                                      </p:cBhvr>
                                      <p:to>
                                        <p:strVal val="visible"/>
                                      </p:to>
                                    </p:set>
                                    <p:anim calcmode="lin" valueType="num">
                                      <p:cBhvr additive="base">
                                        <p:cTn id="43" dur="500" fill="hold"/>
                                        <p:tgtEl>
                                          <p:spTgt spid="661553"/>
                                        </p:tgtEl>
                                        <p:attrNameLst>
                                          <p:attrName>ppt_x</p:attrName>
                                        </p:attrNameLst>
                                      </p:cBhvr>
                                      <p:tavLst>
                                        <p:tav tm="0">
                                          <p:val>
                                            <p:strVal val="#ppt_x"/>
                                          </p:val>
                                        </p:tav>
                                        <p:tav tm="100000">
                                          <p:val>
                                            <p:strVal val="#ppt_x"/>
                                          </p:val>
                                        </p:tav>
                                      </p:tavLst>
                                    </p:anim>
                                    <p:anim calcmode="lin" valueType="num">
                                      <p:cBhvr additive="base">
                                        <p:cTn id="44" dur="500" fill="hold"/>
                                        <p:tgtEl>
                                          <p:spTgt spid="6615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61554"/>
                                        </p:tgtEl>
                                        <p:attrNameLst>
                                          <p:attrName>style.visibility</p:attrName>
                                        </p:attrNameLst>
                                      </p:cBhvr>
                                      <p:to>
                                        <p:strVal val="visible"/>
                                      </p:to>
                                    </p:set>
                                    <p:anim calcmode="lin" valueType="num">
                                      <p:cBhvr additive="base">
                                        <p:cTn id="47" dur="500" fill="hold"/>
                                        <p:tgtEl>
                                          <p:spTgt spid="661554"/>
                                        </p:tgtEl>
                                        <p:attrNameLst>
                                          <p:attrName>ppt_x</p:attrName>
                                        </p:attrNameLst>
                                      </p:cBhvr>
                                      <p:tavLst>
                                        <p:tav tm="0">
                                          <p:val>
                                            <p:strVal val="#ppt_x"/>
                                          </p:val>
                                        </p:tav>
                                        <p:tav tm="100000">
                                          <p:val>
                                            <p:strVal val="#ppt_x"/>
                                          </p:val>
                                        </p:tav>
                                      </p:tavLst>
                                    </p:anim>
                                    <p:anim calcmode="lin" valueType="num">
                                      <p:cBhvr additive="base">
                                        <p:cTn id="48" dur="500" fill="hold"/>
                                        <p:tgtEl>
                                          <p:spTgt spid="66155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61555"/>
                                        </p:tgtEl>
                                        <p:attrNameLst>
                                          <p:attrName>style.visibility</p:attrName>
                                        </p:attrNameLst>
                                      </p:cBhvr>
                                      <p:to>
                                        <p:strVal val="visible"/>
                                      </p:to>
                                    </p:set>
                                    <p:anim calcmode="lin" valueType="num">
                                      <p:cBhvr additive="base">
                                        <p:cTn id="51" dur="500" fill="hold"/>
                                        <p:tgtEl>
                                          <p:spTgt spid="661555"/>
                                        </p:tgtEl>
                                        <p:attrNameLst>
                                          <p:attrName>ppt_x</p:attrName>
                                        </p:attrNameLst>
                                      </p:cBhvr>
                                      <p:tavLst>
                                        <p:tav tm="0">
                                          <p:val>
                                            <p:strVal val="#ppt_x"/>
                                          </p:val>
                                        </p:tav>
                                        <p:tav tm="100000">
                                          <p:val>
                                            <p:strVal val="#ppt_x"/>
                                          </p:val>
                                        </p:tav>
                                      </p:tavLst>
                                    </p:anim>
                                    <p:anim calcmode="lin" valueType="num">
                                      <p:cBhvr additive="base">
                                        <p:cTn id="52" dur="500" fill="hold"/>
                                        <p:tgtEl>
                                          <p:spTgt spid="66155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1556"/>
                                        </p:tgtEl>
                                        <p:attrNameLst>
                                          <p:attrName>style.visibility</p:attrName>
                                        </p:attrNameLst>
                                      </p:cBhvr>
                                      <p:to>
                                        <p:strVal val="visible"/>
                                      </p:to>
                                    </p:set>
                                    <p:anim calcmode="lin" valueType="num">
                                      <p:cBhvr additive="base">
                                        <p:cTn id="55" dur="500" fill="hold"/>
                                        <p:tgtEl>
                                          <p:spTgt spid="661556"/>
                                        </p:tgtEl>
                                        <p:attrNameLst>
                                          <p:attrName>ppt_x</p:attrName>
                                        </p:attrNameLst>
                                      </p:cBhvr>
                                      <p:tavLst>
                                        <p:tav tm="0">
                                          <p:val>
                                            <p:strVal val="#ppt_x"/>
                                          </p:val>
                                        </p:tav>
                                        <p:tav tm="100000">
                                          <p:val>
                                            <p:strVal val="#ppt_x"/>
                                          </p:val>
                                        </p:tav>
                                      </p:tavLst>
                                    </p:anim>
                                    <p:anim calcmode="lin" valueType="num">
                                      <p:cBhvr additive="base">
                                        <p:cTn id="56" dur="500" fill="hold"/>
                                        <p:tgtEl>
                                          <p:spTgt spid="66155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61557"/>
                                        </p:tgtEl>
                                        <p:attrNameLst>
                                          <p:attrName>style.visibility</p:attrName>
                                        </p:attrNameLst>
                                      </p:cBhvr>
                                      <p:to>
                                        <p:strVal val="visible"/>
                                      </p:to>
                                    </p:set>
                                    <p:anim calcmode="lin" valueType="num">
                                      <p:cBhvr additive="base">
                                        <p:cTn id="59" dur="500" fill="hold"/>
                                        <p:tgtEl>
                                          <p:spTgt spid="661557"/>
                                        </p:tgtEl>
                                        <p:attrNameLst>
                                          <p:attrName>ppt_x</p:attrName>
                                        </p:attrNameLst>
                                      </p:cBhvr>
                                      <p:tavLst>
                                        <p:tav tm="0">
                                          <p:val>
                                            <p:strVal val="#ppt_x"/>
                                          </p:val>
                                        </p:tav>
                                        <p:tav tm="100000">
                                          <p:val>
                                            <p:strVal val="#ppt_x"/>
                                          </p:val>
                                        </p:tav>
                                      </p:tavLst>
                                    </p:anim>
                                    <p:anim calcmode="lin" valueType="num">
                                      <p:cBhvr additive="base">
                                        <p:cTn id="60" dur="500" fill="hold"/>
                                        <p:tgtEl>
                                          <p:spTgt spid="66155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61558"/>
                                        </p:tgtEl>
                                        <p:attrNameLst>
                                          <p:attrName>style.visibility</p:attrName>
                                        </p:attrNameLst>
                                      </p:cBhvr>
                                      <p:to>
                                        <p:strVal val="visible"/>
                                      </p:to>
                                    </p:set>
                                    <p:anim calcmode="lin" valueType="num">
                                      <p:cBhvr additive="base">
                                        <p:cTn id="63" dur="500" fill="hold"/>
                                        <p:tgtEl>
                                          <p:spTgt spid="661558"/>
                                        </p:tgtEl>
                                        <p:attrNameLst>
                                          <p:attrName>ppt_x</p:attrName>
                                        </p:attrNameLst>
                                      </p:cBhvr>
                                      <p:tavLst>
                                        <p:tav tm="0">
                                          <p:val>
                                            <p:strVal val="#ppt_x"/>
                                          </p:val>
                                        </p:tav>
                                        <p:tav tm="100000">
                                          <p:val>
                                            <p:strVal val="#ppt_x"/>
                                          </p:val>
                                        </p:tav>
                                      </p:tavLst>
                                    </p:anim>
                                    <p:anim calcmode="lin" valueType="num">
                                      <p:cBhvr additive="base">
                                        <p:cTn id="64" dur="500" fill="hold"/>
                                        <p:tgtEl>
                                          <p:spTgt spid="66155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61559"/>
                                        </p:tgtEl>
                                        <p:attrNameLst>
                                          <p:attrName>style.visibility</p:attrName>
                                        </p:attrNameLst>
                                      </p:cBhvr>
                                      <p:to>
                                        <p:strVal val="visible"/>
                                      </p:to>
                                    </p:set>
                                    <p:anim calcmode="lin" valueType="num">
                                      <p:cBhvr additive="base">
                                        <p:cTn id="67" dur="500" fill="hold"/>
                                        <p:tgtEl>
                                          <p:spTgt spid="661559"/>
                                        </p:tgtEl>
                                        <p:attrNameLst>
                                          <p:attrName>ppt_x</p:attrName>
                                        </p:attrNameLst>
                                      </p:cBhvr>
                                      <p:tavLst>
                                        <p:tav tm="0">
                                          <p:val>
                                            <p:strVal val="#ppt_x"/>
                                          </p:val>
                                        </p:tav>
                                        <p:tav tm="100000">
                                          <p:val>
                                            <p:strVal val="#ppt_x"/>
                                          </p:val>
                                        </p:tav>
                                      </p:tavLst>
                                    </p:anim>
                                    <p:anim calcmode="lin" valueType="num">
                                      <p:cBhvr additive="base">
                                        <p:cTn id="68" dur="500" fill="hold"/>
                                        <p:tgtEl>
                                          <p:spTgt spid="66155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61560"/>
                                        </p:tgtEl>
                                        <p:attrNameLst>
                                          <p:attrName>style.visibility</p:attrName>
                                        </p:attrNameLst>
                                      </p:cBhvr>
                                      <p:to>
                                        <p:strVal val="visible"/>
                                      </p:to>
                                    </p:set>
                                    <p:anim calcmode="lin" valueType="num">
                                      <p:cBhvr additive="base">
                                        <p:cTn id="71" dur="500" fill="hold"/>
                                        <p:tgtEl>
                                          <p:spTgt spid="661560"/>
                                        </p:tgtEl>
                                        <p:attrNameLst>
                                          <p:attrName>ppt_x</p:attrName>
                                        </p:attrNameLst>
                                      </p:cBhvr>
                                      <p:tavLst>
                                        <p:tav tm="0">
                                          <p:val>
                                            <p:strVal val="#ppt_x"/>
                                          </p:val>
                                        </p:tav>
                                        <p:tav tm="100000">
                                          <p:val>
                                            <p:strVal val="#ppt_x"/>
                                          </p:val>
                                        </p:tav>
                                      </p:tavLst>
                                    </p:anim>
                                    <p:anim calcmode="lin" valueType="num">
                                      <p:cBhvr additive="base">
                                        <p:cTn id="72" dur="500" fill="hold"/>
                                        <p:tgtEl>
                                          <p:spTgt spid="6615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61561"/>
                                        </p:tgtEl>
                                        <p:attrNameLst>
                                          <p:attrName>style.visibility</p:attrName>
                                        </p:attrNameLst>
                                      </p:cBhvr>
                                      <p:to>
                                        <p:strVal val="visible"/>
                                      </p:to>
                                    </p:set>
                                    <p:anim calcmode="lin" valueType="num">
                                      <p:cBhvr additive="base">
                                        <p:cTn id="75" dur="500" fill="hold"/>
                                        <p:tgtEl>
                                          <p:spTgt spid="661561"/>
                                        </p:tgtEl>
                                        <p:attrNameLst>
                                          <p:attrName>ppt_x</p:attrName>
                                        </p:attrNameLst>
                                      </p:cBhvr>
                                      <p:tavLst>
                                        <p:tav tm="0">
                                          <p:val>
                                            <p:strVal val="#ppt_x"/>
                                          </p:val>
                                        </p:tav>
                                        <p:tav tm="100000">
                                          <p:val>
                                            <p:strVal val="#ppt_x"/>
                                          </p:val>
                                        </p:tav>
                                      </p:tavLst>
                                    </p:anim>
                                    <p:anim calcmode="lin" valueType="num">
                                      <p:cBhvr additive="base">
                                        <p:cTn id="76" dur="500" fill="hold"/>
                                        <p:tgtEl>
                                          <p:spTgt spid="66156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61562"/>
                                        </p:tgtEl>
                                        <p:attrNameLst>
                                          <p:attrName>style.visibility</p:attrName>
                                        </p:attrNameLst>
                                      </p:cBhvr>
                                      <p:to>
                                        <p:strVal val="visible"/>
                                      </p:to>
                                    </p:set>
                                    <p:anim calcmode="lin" valueType="num">
                                      <p:cBhvr additive="base">
                                        <p:cTn id="79" dur="500" fill="hold"/>
                                        <p:tgtEl>
                                          <p:spTgt spid="661562"/>
                                        </p:tgtEl>
                                        <p:attrNameLst>
                                          <p:attrName>ppt_x</p:attrName>
                                        </p:attrNameLst>
                                      </p:cBhvr>
                                      <p:tavLst>
                                        <p:tav tm="0">
                                          <p:val>
                                            <p:strVal val="#ppt_x"/>
                                          </p:val>
                                        </p:tav>
                                        <p:tav tm="100000">
                                          <p:val>
                                            <p:strVal val="#ppt_x"/>
                                          </p:val>
                                        </p:tav>
                                      </p:tavLst>
                                    </p:anim>
                                    <p:anim calcmode="lin" valueType="num">
                                      <p:cBhvr additive="base">
                                        <p:cTn id="80" dur="500" fill="hold"/>
                                        <p:tgtEl>
                                          <p:spTgt spid="6615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61563"/>
                                        </p:tgtEl>
                                        <p:attrNameLst>
                                          <p:attrName>style.visibility</p:attrName>
                                        </p:attrNameLst>
                                      </p:cBhvr>
                                      <p:to>
                                        <p:strVal val="visible"/>
                                      </p:to>
                                    </p:set>
                                    <p:anim calcmode="lin" valueType="num">
                                      <p:cBhvr additive="base">
                                        <p:cTn id="83" dur="500" fill="hold"/>
                                        <p:tgtEl>
                                          <p:spTgt spid="661563"/>
                                        </p:tgtEl>
                                        <p:attrNameLst>
                                          <p:attrName>ppt_x</p:attrName>
                                        </p:attrNameLst>
                                      </p:cBhvr>
                                      <p:tavLst>
                                        <p:tav tm="0">
                                          <p:val>
                                            <p:strVal val="#ppt_x"/>
                                          </p:val>
                                        </p:tav>
                                        <p:tav tm="100000">
                                          <p:val>
                                            <p:strVal val="#ppt_x"/>
                                          </p:val>
                                        </p:tav>
                                      </p:tavLst>
                                    </p:anim>
                                    <p:anim calcmode="lin" valueType="num">
                                      <p:cBhvr additive="base">
                                        <p:cTn id="84" dur="500" fill="hold"/>
                                        <p:tgtEl>
                                          <p:spTgt spid="6615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61564"/>
                                        </p:tgtEl>
                                        <p:attrNameLst>
                                          <p:attrName>style.visibility</p:attrName>
                                        </p:attrNameLst>
                                      </p:cBhvr>
                                      <p:to>
                                        <p:strVal val="visible"/>
                                      </p:to>
                                    </p:set>
                                    <p:anim calcmode="lin" valueType="num">
                                      <p:cBhvr additive="base">
                                        <p:cTn id="87" dur="500" fill="hold"/>
                                        <p:tgtEl>
                                          <p:spTgt spid="661564"/>
                                        </p:tgtEl>
                                        <p:attrNameLst>
                                          <p:attrName>ppt_x</p:attrName>
                                        </p:attrNameLst>
                                      </p:cBhvr>
                                      <p:tavLst>
                                        <p:tav tm="0">
                                          <p:val>
                                            <p:strVal val="#ppt_x"/>
                                          </p:val>
                                        </p:tav>
                                        <p:tav tm="100000">
                                          <p:val>
                                            <p:strVal val="#ppt_x"/>
                                          </p:val>
                                        </p:tav>
                                      </p:tavLst>
                                    </p:anim>
                                    <p:anim calcmode="lin" valueType="num">
                                      <p:cBhvr additive="base">
                                        <p:cTn id="88" dur="500" fill="hold"/>
                                        <p:tgtEl>
                                          <p:spTgt spid="6615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1565"/>
                                        </p:tgtEl>
                                        <p:attrNameLst>
                                          <p:attrName>style.visibility</p:attrName>
                                        </p:attrNameLst>
                                      </p:cBhvr>
                                      <p:to>
                                        <p:strVal val="visible"/>
                                      </p:to>
                                    </p:set>
                                    <p:anim calcmode="lin" valueType="num">
                                      <p:cBhvr additive="base">
                                        <p:cTn id="91" dur="500" fill="hold"/>
                                        <p:tgtEl>
                                          <p:spTgt spid="661565"/>
                                        </p:tgtEl>
                                        <p:attrNameLst>
                                          <p:attrName>ppt_x</p:attrName>
                                        </p:attrNameLst>
                                      </p:cBhvr>
                                      <p:tavLst>
                                        <p:tav tm="0">
                                          <p:val>
                                            <p:strVal val="#ppt_x"/>
                                          </p:val>
                                        </p:tav>
                                        <p:tav tm="100000">
                                          <p:val>
                                            <p:strVal val="#ppt_x"/>
                                          </p:val>
                                        </p:tav>
                                      </p:tavLst>
                                    </p:anim>
                                    <p:anim calcmode="lin" valueType="num">
                                      <p:cBhvr additive="base">
                                        <p:cTn id="92" dur="500" fill="hold"/>
                                        <p:tgtEl>
                                          <p:spTgt spid="66156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61566"/>
                                        </p:tgtEl>
                                        <p:attrNameLst>
                                          <p:attrName>style.visibility</p:attrName>
                                        </p:attrNameLst>
                                      </p:cBhvr>
                                      <p:to>
                                        <p:strVal val="visible"/>
                                      </p:to>
                                    </p:set>
                                    <p:anim calcmode="lin" valueType="num">
                                      <p:cBhvr additive="base">
                                        <p:cTn id="95" dur="500" fill="hold"/>
                                        <p:tgtEl>
                                          <p:spTgt spid="661566"/>
                                        </p:tgtEl>
                                        <p:attrNameLst>
                                          <p:attrName>ppt_x</p:attrName>
                                        </p:attrNameLst>
                                      </p:cBhvr>
                                      <p:tavLst>
                                        <p:tav tm="0">
                                          <p:val>
                                            <p:strVal val="#ppt_x"/>
                                          </p:val>
                                        </p:tav>
                                        <p:tav tm="100000">
                                          <p:val>
                                            <p:strVal val="#ppt_x"/>
                                          </p:val>
                                        </p:tav>
                                      </p:tavLst>
                                    </p:anim>
                                    <p:anim calcmode="lin" valueType="num">
                                      <p:cBhvr additive="base">
                                        <p:cTn id="96" dur="500" fill="hold"/>
                                        <p:tgtEl>
                                          <p:spTgt spid="66156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61567"/>
                                        </p:tgtEl>
                                        <p:attrNameLst>
                                          <p:attrName>style.visibility</p:attrName>
                                        </p:attrNameLst>
                                      </p:cBhvr>
                                      <p:to>
                                        <p:strVal val="visible"/>
                                      </p:to>
                                    </p:set>
                                    <p:anim calcmode="lin" valueType="num">
                                      <p:cBhvr additive="base">
                                        <p:cTn id="99" dur="500" fill="hold"/>
                                        <p:tgtEl>
                                          <p:spTgt spid="661567"/>
                                        </p:tgtEl>
                                        <p:attrNameLst>
                                          <p:attrName>ppt_x</p:attrName>
                                        </p:attrNameLst>
                                      </p:cBhvr>
                                      <p:tavLst>
                                        <p:tav tm="0">
                                          <p:val>
                                            <p:strVal val="#ppt_x"/>
                                          </p:val>
                                        </p:tav>
                                        <p:tav tm="100000">
                                          <p:val>
                                            <p:strVal val="#ppt_x"/>
                                          </p:val>
                                        </p:tav>
                                      </p:tavLst>
                                    </p:anim>
                                    <p:anim calcmode="lin" valueType="num">
                                      <p:cBhvr additive="base">
                                        <p:cTn id="100" dur="500" fill="hold"/>
                                        <p:tgtEl>
                                          <p:spTgt spid="66156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61568"/>
                                        </p:tgtEl>
                                        <p:attrNameLst>
                                          <p:attrName>style.visibility</p:attrName>
                                        </p:attrNameLst>
                                      </p:cBhvr>
                                      <p:to>
                                        <p:strVal val="visible"/>
                                      </p:to>
                                    </p:set>
                                    <p:anim calcmode="lin" valueType="num">
                                      <p:cBhvr additive="base">
                                        <p:cTn id="103" dur="500" fill="hold"/>
                                        <p:tgtEl>
                                          <p:spTgt spid="661568"/>
                                        </p:tgtEl>
                                        <p:attrNameLst>
                                          <p:attrName>ppt_x</p:attrName>
                                        </p:attrNameLst>
                                      </p:cBhvr>
                                      <p:tavLst>
                                        <p:tav tm="0">
                                          <p:val>
                                            <p:strVal val="#ppt_x"/>
                                          </p:val>
                                        </p:tav>
                                        <p:tav tm="100000">
                                          <p:val>
                                            <p:strVal val="#ppt_x"/>
                                          </p:val>
                                        </p:tav>
                                      </p:tavLst>
                                    </p:anim>
                                    <p:anim calcmode="lin" valueType="num">
                                      <p:cBhvr additive="base">
                                        <p:cTn id="104" dur="500" fill="hold"/>
                                        <p:tgtEl>
                                          <p:spTgt spid="6615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61569"/>
                                        </p:tgtEl>
                                        <p:attrNameLst>
                                          <p:attrName>style.visibility</p:attrName>
                                        </p:attrNameLst>
                                      </p:cBhvr>
                                      <p:to>
                                        <p:strVal val="visible"/>
                                      </p:to>
                                    </p:set>
                                    <p:anim calcmode="lin" valueType="num">
                                      <p:cBhvr additive="base">
                                        <p:cTn id="107" dur="500" fill="hold"/>
                                        <p:tgtEl>
                                          <p:spTgt spid="661569"/>
                                        </p:tgtEl>
                                        <p:attrNameLst>
                                          <p:attrName>ppt_x</p:attrName>
                                        </p:attrNameLst>
                                      </p:cBhvr>
                                      <p:tavLst>
                                        <p:tav tm="0">
                                          <p:val>
                                            <p:strVal val="#ppt_x"/>
                                          </p:val>
                                        </p:tav>
                                        <p:tav tm="100000">
                                          <p:val>
                                            <p:strVal val="#ppt_x"/>
                                          </p:val>
                                        </p:tav>
                                      </p:tavLst>
                                    </p:anim>
                                    <p:anim calcmode="lin" valueType="num">
                                      <p:cBhvr additive="base">
                                        <p:cTn id="108" dur="500" fill="hold"/>
                                        <p:tgtEl>
                                          <p:spTgt spid="66156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61570"/>
                                        </p:tgtEl>
                                        <p:attrNameLst>
                                          <p:attrName>style.visibility</p:attrName>
                                        </p:attrNameLst>
                                      </p:cBhvr>
                                      <p:to>
                                        <p:strVal val="visible"/>
                                      </p:to>
                                    </p:set>
                                    <p:anim calcmode="lin" valueType="num">
                                      <p:cBhvr additive="base">
                                        <p:cTn id="111" dur="500" fill="hold"/>
                                        <p:tgtEl>
                                          <p:spTgt spid="661570"/>
                                        </p:tgtEl>
                                        <p:attrNameLst>
                                          <p:attrName>ppt_x</p:attrName>
                                        </p:attrNameLst>
                                      </p:cBhvr>
                                      <p:tavLst>
                                        <p:tav tm="0">
                                          <p:val>
                                            <p:strVal val="#ppt_x"/>
                                          </p:val>
                                        </p:tav>
                                        <p:tav tm="100000">
                                          <p:val>
                                            <p:strVal val="#ppt_x"/>
                                          </p:val>
                                        </p:tav>
                                      </p:tavLst>
                                    </p:anim>
                                    <p:anim calcmode="lin" valueType="num">
                                      <p:cBhvr additive="base">
                                        <p:cTn id="112" dur="500" fill="hold"/>
                                        <p:tgtEl>
                                          <p:spTgt spid="66157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61571"/>
                                        </p:tgtEl>
                                        <p:attrNameLst>
                                          <p:attrName>style.visibility</p:attrName>
                                        </p:attrNameLst>
                                      </p:cBhvr>
                                      <p:to>
                                        <p:strVal val="visible"/>
                                      </p:to>
                                    </p:set>
                                    <p:anim calcmode="lin" valueType="num">
                                      <p:cBhvr additive="base">
                                        <p:cTn id="115" dur="500" fill="hold"/>
                                        <p:tgtEl>
                                          <p:spTgt spid="661571"/>
                                        </p:tgtEl>
                                        <p:attrNameLst>
                                          <p:attrName>ppt_x</p:attrName>
                                        </p:attrNameLst>
                                      </p:cBhvr>
                                      <p:tavLst>
                                        <p:tav tm="0">
                                          <p:val>
                                            <p:strVal val="#ppt_x"/>
                                          </p:val>
                                        </p:tav>
                                        <p:tav tm="100000">
                                          <p:val>
                                            <p:strVal val="#ppt_x"/>
                                          </p:val>
                                        </p:tav>
                                      </p:tavLst>
                                    </p:anim>
                                    <p:anim calcmode="lin" valueType="num">
                                      <p:cBhvr additive="base">
                                        <p:cTn id="116" dur="500" fill="hold"/>
                                        <p:tgtEl>
                                          <p:spTgt spid="66157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661572"/>
                                        </p:tgtEl>
                                        <p:attrNameLst>
                                          <p:attrName>style.visibility</p:attrName>
                                        </p:attrNameLst>
                                      </p:cBhvr>
                                      <p:to>
                                        <p:strVal val="visible"/>
                                      </p:to>
                                    </p:set>
                                    <p:anim calcmode="lin" valueType="num">
                                      <p:cBhvr additive="base">
                                        <p:cTn id="119" dur="500" fill="hold"/>
                                        <p:tgtEl>
                                          <p:spTgt spid="661572"/>
                                        </p:tgtEl>
                                        <p:attrNameLst>
                                          <p:attrName>ppt_x</p:attrName>
                                        </p:attrNameLst>
                                      </p:cBhvr>
                                      <p:tavLst>
                                        <p:tav tm="0">
                                          <p:val>
                                            <p:strVal val="#ppt_x"/>
                                          </p:val>
                                        </p:tav>
                                        <p:tav tm="100000">
                                          <p:val>
                                            <p:strVal val="#ppt_x"/>
                                          </p:val>
                                        </p:tav>
                                      </p:tavLst>
                                    </p:anim>
                                    <p:anim calcmode="lin" valueType="num">
                                      <p:cBhvr additive="base">
                                        <p:cTn id="120" dur="500" fill="hold"/>
                                        <p:tgtEl>
                                          <p:spTgt spid="6615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61573"/>
                                        </p:tgtEl>
                                        <p:attrNameLst>
                                          <p:attrName>style.visibility</p:attrName>
                                        </p:attrNameLst>
                                      </p:cBhvr>
                                      <p:to>
                                        <p:strVal val="visible"/>
                                      </p:to>
                                    </p:set>
                                    <p:anim calcmode="lin" valueType="num">
                                      <p:cBhvr additive="base">
                                        <p:cTn id="123" dur="500" fill="hold"/>
                                        <p:tgtEl>
                                          <p:spTgt spid="661573"/>
                                        </p:tgtEl>
                                        <p:attrNameLst>
                                          <p:attrName>ppt_x</p:attrName>
                                        </p:attrNameLst>
                                      </p:cBhvr>
                                      <p:tavLst>
                                        <p:tav tm="0">
                                          <p:val>
                                            <p:strVal val="#ppt_x"/>
                                          </p:val>
                                        </p:tav>
                                        <p:tav tm="100000">
                                          <p:val>
                                            <p:strVal val="#ppt_x"/>
                                          </p:val>
                                        </p:tav>
                                      </p:tavLst>
                                    </p:anim>
                                    <p:anim calcmode="lin" valueType="num">
                                      <p:cBhvr additive="base">
                                        <p:cTn id="124" dur="500" fill="hold"/>
                                        <p:tgtEl>
                                          <p:spTgt spid="66157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61574"/>
                                        </p:tgtEl>
                                        <p:attrNameLst>
                                          <p:attrName>style.visibility</p:attrName>
                                        </p:attrNameLst>
                                      </p:cBhvr>
                                      <p:to>
                                        <p:strVal val="visible"/>
                                      </p:to>
                                    </p:set>
                                    <p:anim calcmode="lin" valueType="num">
                                      <p:cBhvr additive="base">
                                        <p:cTn id="127" dur="500" fill="hold"/>
                                        <p:tgtEl>
                                          <p:spTgt spid="661574"/>
                                        </p:tgtEl>
                                        <p:attrNameLst>
                                          <p:attrName>ppt_x</p:attrName>
                                        </p:attrNameLst>
                                      </p:cBhvr>
                                      <p:tavLst>
                                        <p:tav tm="0">
                                          <p:val>
                                            <p:strVal val="#ppt_x"/>
                                          </p:val>
                                        </p:tav>
                                        <p:tav tm="100000">
                                          <p:val>
                                            <p:strVal val="#ppt_x"/>
                                          </p:val>
                                        </p:tav>
                                      </p:tavLst>
                                    </p:anim>
                                    <p:anim calcmode="lin" valueType="num">
                                      <p:cBhvr additive="base">
                                        <p:cTn id="128" dur="500" fill="hold"/>
                                        <p:tgtEl>
                                          <p:spTgt spid="66157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61575"/>
                                        </p:tgtEl>
                                        <p:attrNameLst>
                                          <p:attrName>style.visibility</p:attrName>
                                        </p:attrNameLst>
                                      </p:cBhvr>
                                      <p:to>
                                        <p:strVal val="visible"/>
                                      </p:to>
                                    </p:set>
                                    <p:anim calcmode="lin" valueType="num">
                                      <p:cBhvr additive="base">
                                        <p:cTn id="131" dur="500" fill="hold"/>
                                        <p:tgtEl>
                                          <p:spTgt spid="661575"/>
                                        </p:tgtEl>
                                        <p:attrNameLst>
                                          <p:attrName>ppt_x</p:attrName>
                                        </p:attrNameLst>
                                      </p:cBhvr>
                                      <p:tavLst>
                                        <p:tav tm="0">
                                          <p:val>
                                            <p:strVal val="#ppt_x"/>
                                          </p:val>
                                        </p:tav>
                                        <p:tav tm="100000">
                                          <p:val>
                                            <p:strVal val="#ppt_x"/>
                                          </p:val>
                                        </p:tav>
                                      </p:tavLst>
                                    </p:anim>
                                    <p:anim calcmode="lin" valueType="num">
                                      <p:cBhvr additive="base">
                                        <p:cTn id="132" dur="500" fill="hold"/>
                                        <p:tgtEl>
                                          <p:spTgt spid="66157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661576"/>
                                        </p:tgtEl>
                                        <p:attrNameLst>
                                          <p:attrName>style.visibility</p:attrName>
                                        </p:attrNameLst>
                                      </p:cBhvr>
                                      <p:to>
                                        <p:strVal val="visible"/>
                                      </p:to>
                                    </p:set>
                                    <p:anim calcmode="lin" valueType="num">
                                      <p:cBhvr additive="base">
                                        <p:cTn id="135" dur="500" fill="hold"/>
                                        <p:tgtEl>
                                          <p:spTgt spid="661576"/>
                                        </p:tgtEl>
                                        <p:attrNameLst>
                                          <p:attrName>ppt_x</p:attrName>
                                        </p:attrNameLst>
                                      </p:cBhvr>
                                      <p:tavLst>
                                        <p:tav tm="0">
                                          <p:val>
                                            <p:strVal val="#ppt_x"/>
                                          </p:val>
                                        </p:tav>
                                        <p:tav tm="100000">
                                          <p:val>
                                            <p:strVal val="#ppt_x"/>
                                          </p:val>
                                        </p:tav>
                                      </p:tavLst>
                                    </p:anim>
                                    <p:anim calcmode="lin" valueType="num">
                                      <p:cBhvr additive="base">
                                        <p:cTn id="136" dur="500" fill="hold"/>
                                        <p:tgtEl>
                                          <p:spTgt spid="661576"/>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661577"/>
                                        </p:tgtEl>
                                        <p:attrNameLst>
                                          <p:attrName>style.visibility</p:attrName>
                                        </p:attrNameLst>
                                      </p:cBhvr>
                                      <p:to>
                                        <p:strVal val="visible"/>
                                      </p:to>
                                    </p:set>
                                    <p:anim calcmode="lin" valueType="num">
                                      <p:cBhvr additive="base">
                                        <p:cTn id="139" dur="500" fill="hold"/>
                                        <p:tgtEl>
                                          <p:spTgt spid="661577"/>
                                        </p:tgtEl>
                                        <p:attrNameLst>
                                          <p:attrName>ppt_x</p:attrName>
                                        </p:attrNameLst>
                                      </p:cBhvr>
                                      <p:tavLst>
                                        <p:tav tm="0">
                                          <p:val>
                                            <p:strVal val="#ppt_x"/>
                                          </p:val>
                                        </p:tav>
                                        <p:tav tm="100000">
                                          <p:val>
                                            <p:strVal val="#ppt_x"/>
                                          </p:val>
                                        </p:tav>
                                      </p:tavLst>
                                    </p:anim>
                                    <p:anim calcmode="lin" valueType="num">
                                      <p:cBhvr additive="base">
                                        <p:cTn id="140" dur="500" fill="hold"/>
                                        <p:tgtEl>
                                          <p:spTgt spid="661577"/>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661578"/>
                                        </p:tgtEl>
                                        <p:attrNameLst>
                                          <p:attrName>style.visibility</p:attrName>
                                        </p:attrNameLst>
                                      </p:cBhvr>
                                      <p:to>
                                        <p:strVal val="visible"/>
                                      </p:to>
                                    </p:set>
                                    <p:anim calcmode="lin" valueType="num">
                                      <p:cBhvr additive="base">
                                        <p:cTn id="143" dur="500" fill="hold"/>
                                        <p:tgtEl>
                                          <p:spTgt spid="661578"/>
                                        </p:tgtEl>
                                        <p:attrNameLst>
                                          <p:attrName>ppt_x</p:attrName>
                                        </p:attrNameLst>
                                      </p:cBhvr>
                                      <p:tavLst>
                                        <p:tav tm="0">
                                          <p:val>
                                            <p:strVal val="#ppt_x"/>
                                          </p:val>
                                        </p:tav>
                                        <p:tav tm="100000">
                                          <p:val>
                                            <p:strVal val="#ppt_x"/>
                                          </p:val>
                                        </p:tav>
                                      </p:tavLst>
                                    </p:anim>
                                    <p:anim calcmode="lin" valueType="num">
                                      <p:cBhvr additive="base">
                                        <p:cTn id="144" dur="500" fill="hold"/>
                                        <p:tgtEl>
                                          <p:spTgt spid="661578"/>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661579"/>
                                        </p:tgtEl>
                                        <p:attrNameLst>
                                          <p:attrName>style.visibility</p:attrName>
                                        </p:attrNameLst>
                                      </p:cBhvr>
                                      <p:to>
                                        <p:strVal val="visible"/>
                                      </p:to>
                                    </p:set>
                                    <p:anim calcmode="lin" valueType="num">
                                      <p:cBhvr additive="base">
                                        <p:cTn id="147" dur="500" fill="hold"/>
                                        <p:tgtEl>
                                          <p:spTgt spid="661579"/>
                                        </p:tgtEl>
                                        <p:attrNameLst>
                                          <p:attrName>ppt_x</p:attrName>
                                        </p:attrNameLst>
                                      </p:cBhvr>
                                      <p:tavLst>
                                        <p:tav tm="0">
                                          <p:val>
                                            <p:strVal val="#ppt_x"/>
                                          </p:val>
                                        </p:tav>
                                        <p:tav tm="100000">
                                          <p:val>
                                            <p:strVal val="#ppt_x"/>
                                          </p:val>
                                        </p:tav>
                                      </p:tavLst>
                                    </p:anim>
                                    <p:anim calcmode="lin" valueType="num">
                                      <p:cBhvr additive="base">
                                        <p:cTn id="148" dur="500" fill="hold"/>
                                        <p:tgtEl>
                                          <p:spTgt spid="66157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661580"/>
                                        </p:tgtEl>
                                        <p:attrNameLst>
                                          <p:attrName>style.visibility</p:attrName>
                                        </p:attrNameLst>
                                      </p:cBhvr>
                                      <p:to>
                                        <p:strVal val="visible"/>
                                      </p:to>
                                    </p:set>
                                    <p:anim calcmode="lin" valueType="num">
                                      <p:cBhvr additive="base">
                                        <p:cTn id="151" dur="500" fill="hold"/>
                                        <p:tgtEl>
                                          <p:spTgt spid="661580"/>
                                        </p:tgtEl>
                                        <p:attrNameLst>
                                          <p:attrName>ppt_x</p:attrName>
                                        </p:attrNameLst>
                                      </p:cBhvr>
                                      <p:tavLst>
                                        <p:tav tm="0">
                                          <p:val>
                                            <p:strVal val="#ppt_x"/>
                                          </p:val>
                                        </p:tav>
                                        <p:tav tm="100000">
                                          <p:val>
                                            <p:strVal val="#ppt_x"/>
                                          </p:val>
                                        </p:tav>
                                      </p:tavLst>
                                    </p:anim>
                                    <p:anim calcmode="lin" valueType="num">
                                      <p:cBhvr additive="base">
                                        <p:cTn id="152" dur="500" fill="hold"/>
                                        <p:tgtEl>
                                          <p:spTgt spid="66158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661581"/>
                                        </p:tgtEl>
                                        <p:attrNameLst>
                                          <p:attrName>style.visibility</p:attrName>
                                        </p:attrNameLst>
                                      </p:cBhvr>
                                      <p:to>
                                        <p:strVal val="visible"/>
                                      </p:to>
                                    </p:set>
                                    <p:anim calcmode="lin" valueType="num">
                                      <p:cBhvr additive="base">
                                        <p:cTn id="155" dur="500" fill="hold"/>
                                        <p:tgtEl>
                                          <p:spTgt spid="661581"/>
                                        </p:tgtEl>
                                        <p:attrNameLst>
                                          <p:attrName>ppt_x</p:attrName>
                                        </p:attrNameLst>
                                      </p:cBhvr>
                                      <p:tavLst>
                                        <p:tav tm="0">
                                          <p:val>
                                            <p:strVal val="#ppt_x"/>
                                          </p:val>
                                        </p:tav>
                                        <p:tav tm="100000">
                                          <p:val>
                                            <p:strVal val="#ppt_x"/>
                                          </p:val>
                                        </p:tav>
                                      </p:tavLst>
                                    </p:anim>
                                    <p:anim calcmode="lin" valueType="num">
                                      <p:cBhvr additive="base">
                                        <p:cTn id="156" dur="500" fill="hold"/>
                                        <p:tgtEl>
                                          <p:spTgt spid="661581"/>
                                        </p:tgtEl>
                                        <p:attrNameLst>
                                          <p:attrName>ppt_y</p:attrName>
                                        </p:attrNameLst>
                                      </p:cBhvr>
                                      <p:tavLst>
                                        <p:tav tm="0">
                                          <p:val>
                                            <p:strVal val="1+#ppt_h/2"/>
                                          </p:val>
                                        </p:tav>
                                        <p:tav tm="100000">
                                          <p:val>
                                            <p:strVal val="#ppt_y"/>
                                          </p:val>
                                        </p:tav>
                                      </p:tavLst>
                                    </p:anim>
                                  </p:childTnLst>
                                </p:cTn>
                              </p:par>
                            </p:childTnLst>
                          </p:cTn>
                        </p:par>
                        <p:par>
                          <p:cTn id="157" fill="hold">
                            <p:stCondLst>
                              <p:cond delay="500"/>
                            </p:stCondLst>
                            <p:childTnLst>
                              <p:par>
                                <p:cTn id="158" presetID="53" presetClass="entr" presetSubtype="0" fill="hold" grpId="0" nodeType="afterEffect">
                                  <p:stCondLst>
                                    <p:cond delay="0"/>
                                  </p:stCondLst>
                                  <p:childTnLst>
                                    <p:set>
                                      <p:cBhvr>
                                        <p:cTn id="159" dur="1" fill="hold">
                                          <p:stCondLst>
                                            <p:cond delay="0"/>
                                          </p:stCondLst>
                                        </p:cTn>
                                        <p:tgtEl>
                                          <p:spTgt spid="661582"/>
                                        </p:tgtEl>
                                        <p:attrNameLst>
                                          <p:attrName>style.visibility</p:attrName>
                                        </p:attrNameLst>
                                      </p:cBhvr>
                                      <p:to>
                                        <p:strVal val="visible"/>
                                      </p:to>
                                    </p:set>
                                    <p:anim calcmode="lin" valueType="num">
                                      <p:cBhvr>
                                        <p:cTn id="160" dur="500" fill="hold"/>
                                        <p:tgtEl>
                                          <p:spTgt spid="661582"/>
                                        </p:tgtEl>
                                        <p:attrNameLst>
                                          <p:attrName>ppt_w</p:attrName>
                                        </p:attrNameLst>
                                      </p:cBhvr>
                                      <p:tavLst>
                                        <p:tav tm="0">
                                          <p:val>
                                            <p:fltVal val="0"/>
                                          </p:val>
                                        </p:tav>
                                        <p:tav tm="100000">
                                          <p:val>
                                            <p:strVal val="#ppt_w"/>
                                          </p:val>
                                        </p:tav>
                                      </p:tavLst>
                                    </p:anim>
                                    <p:anim calcmode="lin" valueType="num">
                                      <p:cBhvr>
                                        <p:cTn id="161" dur="500" fill="hold"/>
                                        <p:tgtEl>
                                          <p:spTgt spid="661582"/>
                                        </p:tgtEl>
                                        <p:attrNameLst>
                                          <p:attrName>ppt_h</p:attrName>
                                        </p:attrNameLst>
                                      </p:cBhvr>
                                      <p:tavLst>
                                        <p:tav tm="0">
                                          <p:val>
                                            <p:fltVal val="0"/>
                                          </p:val>
                                        </p:tav>
                                        <p:tav tm="100000">
                                          <p:val>
                                            <p:strVal val="#ppt_h"/>
                                          </p:val>
                                        </p:tav>
                                      </p:tavLst>
                                    </p:anim>
                                    <p:animEffect transition="in" filter="fade">
                                      <p:cBhvr>
                                        <p:cTn id="162" dur="500"/>
                                        <p:tgtEl>
                                          <p:spTgt spid="661582"/>
                                        </p:tgtEl>
                                      </p:cBhvr>
                                    </p:animEffect>
                                  </p:childTnLst>
                                </p:cTn>
                              </p:par>
                              <p:par>
                                <p:cTn id="163" presetID="53" presetClass="entr" presetSubtype="0" fill="hold" grpId="0" nodeType="withEffect">
                                  <p:stCondLst>
                                    <p:cond delay="0"/>
                                  </p:stCondLst>
                                  <p:childTnLst>
                                    <p:set>
                                      <p:cBhvr>
                                        <p:cTn id="164" dur="1" fill="hold">
                                          <p:stCondLst>
                                            <p:cond delay="0"/>
                                          </p:stCondLst>
                                        </p:cTn>
                                        <p:tgtEl>
                                          <p:spTgt spid="661546"/>
                                        </p:tgtEl>
                                        <p:attrNameLst>
                                          <p:attrName>style.visibility</p:attrName>
                                        </p:attrNameLst>
                                      </p:cBhvr>
                                      <p:to>
                                        <p:strVal val="visible"/>
                                      </p:to>
                                    </p:set>
                                    <p:anim calcmode="lin" valueType="num">
                                      <p:cBhvr>
                                        <p:cTn id="165" dur="500" fill="hold"/>
                                        <p:tgtEl>
                                          <p:spTgt spid="661546"/>
                                        </p:tgtEl>
                                        <p:attrNameLst>
                                          <p:attrName>ppt_w</p:attrName>
                                        </p:attrNameLst>
                                      </p:cBhvr>
                                      <p:tavLst>
                                        <p:tav tm="0">
                                          <p:val>
                                            <p:fltVal val="0"/>
                                          </p:val>
                                        </p:tav>
                                        <p:tav tm="100000">
                                          <p:val>
                                            <p:strVal val="#ppt_w"/>
                                          </p:val>
                                        </p:tav>
                                      </p:tavLst>
                                    </p:anim>
                                    <p:anim calcmode="lin" valueType="num">
                                      <p:cBhvr>
                                        <p:cTn id="166" dur="500" fill="hold"/>
                                        <p:tgtEl>
                                          <p:spTgt spid="661546"/>
                                        </p:tgtEl>
                                        <p:attrNameLst>
                                          <p:attrName>ppt_h</p:attrName>
                                        </p:attrNameLst>
                                      </p:cBhvr>
                                      <p:tavLst>
                                        <p:tav tm="0">
                                          <p:val>
                                            <p:fltVal val="0"/>
                                          </p:val>
                                        </p:tav>
                                        <p:tav tm="100000">
                                          <p:val>
                                            <p:strVal val="#ppt_h"/>
                                          </p:val>
                                        </p:tav>
                                      </p:tavLst>
                                    </p:anim>
                                    <p:animEffect transition="in" filter="fade">
                                      <p:cBhvr>
                                        <p:cTn id="167" dur="500"/>
                                        <p:tgtEl>
                                          <p:spTgt spid="661546"/>
                                        </p:tgtEl>
                                      </p:cBhvr>
                                    </p:animEffect>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661545"/>
                                        </p:tgtEl>
                                        <p:attrNameLst>
                                          <p:attrName>style.visibility</p:attrName>
                                        </p:attrNameLst>
                                      </p:cBhvr>
                                      <p:to>
                                        <p:strVal val="visible"/>
                                      </p:to>
                                    </p:set>
                                    <p:anim calcmode="lin" valueType="num">
                                      <p:cBhvr additive="base">
                                        <p:cTn id="172" dur="500" fill="hold"/>
                                        <p:tgtEl>
                                          <p:spTgt spid="661545"/>
                                        </p:tgtEl>
                                        <p:attrNameLst>
                                          <p:attrName>ppt_x</p:attrName>
                                        </p:attrNameLst>
                                      </p:cBhvr>
                                      <p:tavLst>
                                        <p:tav tm="0">
                                          <p:val>
                                            <p:strVal val="#ppt_x"/>
                                          </p:val>
                                        </p:tav>
                                        <p:tav tm="100000">
                                          <p:val>
                                            <p:strVal val="#ppt_x"/>
                                          </p:val>
                                        </p:tav>
                                      </p:tavLst>
                                    </p:anim>
                                    <p:anim calcmode="lin" valueType="num">
                                      <p:cBhvr additive="base">
                                        <p:cTn id="173" dur="500" fill="hold"/>
                                        <p:tgtEl>
                                          <p:spTgt spid="661545"/>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661584"/>
                                        </p:tgtEl>
                                        <p:attrNameLst>
                                          <p:attrName>style.visibility</p:attrName>
                                        </p:attrNameLst>
                                      </p:cBhvr>
                                      <p:to>
                                        <p:strVal val="visible"/>
                                      </p:to>
                                    </p:set>
                                    <p:anim calcmode="lin" valueType="num">
                                      <p:cBhvr additive="base">
                                        <p:cTn id="176" dur="500" fill="hold"/>
                                        <p:tgtEl>
                                          <p:spTgt spid="661584"/>
                                        </p:tgtEl>
                                        <p:attrNameLst>
                                          <p:attrName>ppt_x</p:attrName>
                                        </p:attrNameLst>
                                      </p:cBhvr>
                                      <p:tavLst>
                                        <p:tav tm="0">
                                          <p:val>
                                            <p:strVal val="#ppt_x"/>
                                          </p:val>
                                        </p:tav>
                                        <p:tav tm="100000">
                                          <p:val>
                                            <p:strVal val="#ppt_x"/>
                                          </p:val>
                                        </p:tav>
                                      </p:tavLst>
                                    </p:anim>
                                    <p:anim calcmode="lin" valueType="num">
                                      <p:cBhvr additive="base">
                                        <p:cTn id="177" dur="500" fill="hold"/>
                                        <p:tgtEl>
                                          <p:spTgt spid="661584"/>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661585"/>
                                        </p:tgtEl>
                                        <p:attrNameLst>
                                          <p:attrName>style.visibility</p:attrName>
                                        </p:attrNameLst>
                                      </p:cBhvr>
                                      <p:to>
                                        <p:strVal val="visible"/>
                                      </p:to>
                                    </p:set>
                                    <p:anim calcmode="lin" valueType="num">
                                      <p:cBhvr additive="base">
                                        <p:cTn id="180" dur="500" fill="hold"/>
                                        <p:tgtEl>
                                          <p:spTgt spid="661585"/>
                                        </p:tgtEl>
                                        <p:attrNameLst>
                                          <p:attrName>ppt_x</p:attrName>
                                        </p:attrNameLst>
                                      </p:cBhvr>
                                      <p:tavLst>
                                        <p:tav tm="0">
                                          <p:val>
                                            <p:strVal val="#ppt_x"/>
                                          </p:val>
                                        </p:tav>
                                        <p:tav tm="100000">
                                          <p:val>
                                            <p:strVal val="#ppt_x"/>
                                          </p:val>
                                        </p:tav>
                                      </p:tavLst>
                                    </p:anim>
                                    <p:anim calcmode="lin" valueType="num">
                                      <p:cBhvr additive="base">
                                        <p:cTn id="181" dur="500" fill="hold"/>
                                        <p:tgtEl>
                                          <p:spTgt spid="661585"/>
                                        </p:tgtEl>
                                        <p:attrNameLst>
                                          <p:attrName>ppt_y</p:attrName>
                                        </p:attrNameLst>
                                      </p:cBhvr>
                                      <p:tavLst>
                                        <p:tav tm="0">
                                          <p:val>
                                            <p:strVal val="1+#ppt_h/2"/>
                                          </p:val>
                                        </p:tav>
                                        <p:tav tm="100000">
                                          <p:val>
                                            <p:strVal val="#ppt_y"/>
                                          </p:val>
                                        </p:tav>
                                      </p:tavLst>
                                    </p:anim>
                                  </p:childTnLst>
                                </p:cTn>
                              </p:par>
                              <p:par>
                                <p:cTn id="182" presetID="2" presetClass="entr" presetSubtype="4" fill="hold" grpId="0" nodeType="withEffect">
                                  <p:stCondLst>
                                    <p:cond delay="0"/>
                                  </p:stCondLst>
                                  <p:childTnLst>
                                    <p:set>
                                      <p:cBhvr>
                                        <p:cTn id="183" dur="1" fill="hold">
                                          <p:stCondLst>
                                            <p:cond delay="0"/>
                                          </p:stCondLst>
                                        </p:cTn>
                                        <p:tgtEl>
                                          <p:spTgt spid="661586"/>
                                        </p:tgtEl>
                                        <p:attrNameLst>
                                          <p:attrName>style.visibility</p:attrName>
                                        </p:attrNameLst>
                                      </p:cBhvr>
                                      <p:to>
                                        <p:strVal val="visible"/>
                                      </p:to>
                                    </p:set>
                                    <p:anim calcmode="lin" valueType="num">
                                      <p:cBhvr additive="base">
                                        <p:cTn id="184" dur="500" fill="hold"/>
                                        <p:tgtEl>
                                          <p:spTgt spid="661586"/>
                                        </p:tgtEl>
                                        <p:attrNameLst>
                                          <p:attrName>ppt_x</p:attrName>
                                        </p:attrNameLst>
                                      </p:cBhvr>
                                      <p:tavLst>
                                        <p:tav tm="0">
                                          <p:val>
                                            <p:strVal val="#ppt_x"/>
                                          </p:val>
                                        </p:tav>
                                        <p:tav tm="100000">
                                          <p:val>
                                            <p:strVal val="#ppt_x"/>
                                          </p:val>
                                        </p:tav>
                                      </p:tavLst>
                                    </p:anim>
                                    <p:anim calcmode="lin" valueType="num">
                                      <p:cBhvr additive="base">
                                        <p:cTn id="185" dur="500" fill="hold"/>
                                        <p:tgtEl>
                                          <p:spTgt spid="661586"/>
                                        </p:tgtEl>
                                        <p:attrNameLst>
                                          <p:attrName>ppt_y</p:attrName>
                                        </p:attrNameLst>
                                      </p:cBhvr>
                                      <p:tavLst>
                                        <p:tav tm="0">
                                          <p:val>
                                            <p:strVal val="1+#ppt_h/2"/>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661587"/>
                                        </p:tgtEl>
                                        <p:attrNameLst>
                                          <p:attrName>style.visibility</p:attrName>
                                        </p:attrNameLst>
                                      </p:cBhvr>
                                      <p:to>
                                        <p:strVal val="visible"/>
                                      </p:to>
                                    </p:set>
                                    <p:anim calcmode="lin" valueType="num">
                                      <p:cBhvr additive="base">
                                        <p:cTn id="188" dur="500" fill="hold"/>
                                        <p:tgtEl>
                                          <p:spTgt spid="661587"/>
                                        </p:tgtEl>
                                        <p:attrNameLst>
                                          <p:attrName>ppt_x</p:attrName>
                                        </p:attrNameLst>
                                      </p:cBhvr>
                                      <p:tavLst>
                                        <p:tav tm="0">
                                          <p:val>
                                            <p:strVal val="#ppt_x"/>
                                          </p:val>
                                        </p:tav>
                                        <p:tav tm="100000">
                                          <p:val>
                                            <p:strVal val="#ppt_x"/>
                                          </p:val>
                                        </p:tav>
                                      </p:tavLst>
                                    </p:anim>
                                    <p:anim calcmode="lin" valueType="num">
                                      <p:cBhvr additive="base">
                                        <p:cTn id="189" dur="500" fill="hold"/>
                                        <p:tgtEl>
                                          <p:spTgt spid="661587"/>
                                        </p:tgtEl>
                                        <p:attrNameLst>
                                          <p:attrName>ppt_y</p:attrName>
                                        </p:attrNameLst>
                                      </p:cBhvr>
                                      <p:tavLst>
                                        <p:tav tm="0">
                                          <p:val>
                                            <p:strVal val="1+#ppt_h/2"/>
                                          </p:val>
                                        </p:tav>
                                        <p:tav tm="100000">
                                          <p:val>
                                            <p:strVal val="#ppt_y"/>
                                          </p:val>
                                        </p:tav>
                                      </p:tavLst>
                                    </p:anim>
                                  </p:childTnLst>
                                </p:cTn>
                              </p:par>
                              <p:par>
                                <p:cTn id="190" presetID="2" presetClass="entr" presetSubtype="4" fill="hold" grpId="0" nodeType="withEffect">
                                  <p:stCondLst>
                                    <p:cond delay="0"/>
                                  </p:stCondLst>
                                  <p:childTnLst>
                                    <p:set>
                                      <p:cBhvr>
                                        <p:cTn id="191" dur="1" fill="hold">
                                          <p:stCondLst>
                                            <p:cond delay="0"/>
                                          </p:stCondLst>
                                        </p:cTn>
                                        <p:tgtEl>
                                          <p:spTgt spid="661588"/>
                                        </p:tgtEl>
                                        <p:attrNameLst>
                                          <p:attrName>style.visibility</p:attrName>
                                        </p:attrNameLst>
                                      </p:cBhvr>
                                      <p:to>
                                        <p:strVal val="visible"/>
                                      </p:to>
                                    </p:set>
                                    <p:anim calcmode="lin" valueType="num">
                                      <p:cBhvr additive="base">
                                        <p:cTn id="192" dur="500" fill="hold"/>
                                        <p:tgtEl>
                                          <p:spTgt spid="661588"/>
                                        </p:tgtEl>
                                        <p:attrNameLst>
                                          <p:attrName>ppt_x</p:attrName>
                                        </p:attrNameLst>
                                      </p:cBhvr>
                                      <p:tavLst>
                                        <p:tav tm="0">
                                          <p:val>
                                            <p:strVal val="#ppt_x"/>
                                          </p:val>
                                        </p:tav>
                                        <p:tav tm="100000">
                                          <p:val>
                                            <p:strVal val="#ppt_x"/>
                                          </p:val>
                                        </p:tav>
                                      </p:tavLst>
                                    </p:anim>
                                    <p:anim calcmode="lin" valueType="num">
                                      <p:cBhvr additive="base">
                                        <p:cTn id="193" dur="500" fill="hold"/>
                                        <p:tgtEl>
                                          <p:spTgt spid="661588"/>
                                        </p:tgtEl>
                                        <p:attrNameLst>
                                          <p:attrName>ppt_y</p:attrName>
                                        </p:attrNameLst>
                                      </p:cBhvr>
                                      <p:tavLst>
                                        <p:tav tm="0">
                                          <p:val>
                                            <p:strVal val="1+#ppt_h/2"/>
                                          </p:val>
                                        </p:tav>
                                        <p:tav tm="100000">
                                          <p:val>
                                            <p:strVal val="#ppt_y"/>
                                          </p:val>
                                        </p:tav>
                                      </p:tavLst>
                                    </p:anim>
                                  </p:childTnLst>
                                </p:cTn>
                              </p:par>
                              <p:par>
                                <p:cTn id="194" presetID="2" presetClass="entr" presetSubtype="4" fill="hold" grpId="0" nodeType="withEffect">
                                  <p:stCondLst>
                                    <p:cond delay="0"/>
                                  </p:stCondLst>
                                  <p:childTnLst>
                                    <p:set>
                                      <p:cBhvr>
                                        <p:cTn id="195" dur="1" fill="hold">
                                          <p:stCondLst>
                                            <p:cond delay="0"/>
                                          </p:stCondLst>
                                        </p:cTn>
                                        <p:tgtEl>
                                          <p:spTgt spid="661589"/>
                                        </p:tgtEl>
                                        <p:attrNameLst>
                                          <p:attrName>style.visibility</p:attrName>
                                        </p:attrNameLst>
                                      </p:cBhvr>
                                      <p:to>
                                        <p:strVal val="visible"/>
                                      </p:to>
                                    </p:set>
                                    <p:anim calcmode="lin" valueType="num">
                                      <p:cBhvr additive="base">
                                        <p:cTn id="196" dur="500" fill="hold"/>
                                        <p:tgtEl>
                                          <p:spTgt spid="661589"/>
                                        </p:tgtEl>
                                        <p:attrNameLst>
                                          <p:attrName>ppt_x</p:attrName>
                                        </p:attrNameLst>
                                      </p:cBhvr>
                                      <p:tavLst>
                                        <p:tav tm="0">
                                          <p:val>
                                            <p:strVal val="#ppt_x"/>
                                          </p:val>
                                        </p:tav>
                                        <p:tav tm="100000">
                                          <p:val>
                                            <p:strVal val="#ppt_x"/>
                                          </p:val>
                                        </p:tav>
                                      </p:tavLst>
                                    </p:anim>
                                    <p:anim calcmode="lin" valueType="num">
                                      <p:cBhvr additive="base">
                                        <p:cTn id="197" dur="500" fill="hold"/>
                                        <p:tgtEl>
                                          <p:spTgt spid="661589"/>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661590"/>
                                        </p:tgtEl>
                                        <p:attrNameLst>
                                          <p:attrName>style.visibility</p:attrName>
                                        </p:attrNameLst>
                                      </p:cBhvr>
                                      <p:to>
                                        <p:strVal val="visible"/>
                                      </p:to>
                                    </p:set>
                                    <p:anim calcmode="lin" valueType="num">
                                      <p:cBhvr additive="base">
                                        <p:cTn id="200" dur="500" fill="hold"/>
                                        <p:tgtEl>
                                          <p:spTgt spid="661590"/>
                                        </p:tgtEl>
                                        <p:attrNameLst>
                                          <p:attrName>ppt_x</p:attrName>
                                        </p:attrNameLst>
                                      </p:cBhvr>
                                      <p:tavLst>
                                        <p:tav tm="0">
                                          <p:val>
                                            <p:strVal val="#ppt_x"/>
                                          </p:val>
                                        </p:tav>
                                        <p:tav tm="100000">
                                          <p:val>
                                            <p:strVal val="#ppt_x"/>
                                          </p:val>
                                        </p:tav>
                                      </p:tavLst>
                                    </p:anim>
                                    <p:anim calcmode="lin" valueType="num">
                                      <p:cBhvr additive="base">
                                        <p:cTn id="201" dur="500" fill="hold"/>
                                        <p:tgtEl>
                                          <p:spTgt spid="661590"/>
                                        </p:tgtEl>
                                        <p:attrNameLst>
                                          <p:attrName>ppt_y</p:attrName>
                                        </p:attrNameLst>
                                      </p:cBhvr>
                                      <p:tavLst>
                                        <p:tav tm="0">
                                          <p:val>
                                            <p:strVal val="1+#ppt_h/2"/>
                                          </p:val>
                                        </p:tav>
                                        <p:tav tm="100000">
                                          <p:val>
                                            <p:strVal val="#ppt_y"/>
                                          </p:val>
                                        </p:tav>
                                      </p:tavLst>
                                    </p:anim>
                                  </p:childTnLst>
                                </p:cTn>
                              </p:par>
                              <p:par>
                                <p:cTn id="202" presetID="2" presetClass="entr" presetSubtype="4" fill="hold" grpId="0" nodeType="withEffect">
                                  <p:stCondLst>
                                    <p:cond delay="0"/>
                                  </p:stCondLst>
                                  <p:childTnLst>
                                    <p:set>
                                      <p:cBhvr>
                                        <p:cTn id="203" dur="1" fill="hold">
                                          <p:stCondLst>
                                            <p:cond delay="0"/>
                                          </p:stCondLst>
                                        </p:cTn>
                                        <p:tgtEl>
                                          <p:spTgt spid="661591"/>
                                        </p:tgtEl>
                                        <p:attrNameLst>
                                          <p:attrName>style.visibility</p:attrName>
                                        </p:attrNameLst>
                                      </p:cBhvr>
                                      <p:to>
                                        <p:strVal val="visible"/>
                                      </p:to>
                                    </p:set>
                                    <p:anim calcmode="lin" valueType="num">
                                      <p:cBhvr additive="base">
                                        <p:cTn id="204" dur="500" fill="hold"/>
                                        <p:tgtEl>
                                          <p:spTgt spid="661591"/>
                                        </p:tgtEl>
                                        <p:attrNameLst>
                                          <p:attrName>ppt_x</p:attrName>
                                        </p:attrNameLst>
                                      </p:cBhvr>
                                      <p:tavLst>
                                        <p:tav tm="0">
                                          <p:val>
                                            <p:strVal val="#ppt_x"/>
                                          </p:val>
                                        </p:tav>
                                        <p:tav tm="100000">
                                          <p:val>
                                            <p:strVal val="#ppt_x"/>
                                          </p:val>
                                        </p:tav>
                                      </p:tavLst>
                                    </p:anim>
                                    <p:anim calcmode="lin" valueType="num">
                                      <p:cBhvr additive="base">
                                        <p:cTn id="205" dur="500" fill="hold"/>
                                        <p:tgtEl>
                                          <p:spTgt spid="661591"/>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661592"/>
                                        </p:tgtEl>
                                        <p:attrNameLst>
                                          <p:attrName>style.visibility</p:attrName>
                                        </p:attrNameLst>
                                      </p:cBhvr>
                                      <p:to>
                                        <p:strVal val="visible"/>
                                      </p:to>
                                    </p:set>
                                    <p:anim calcmode="lin" valueType="num">
                                      <p:cBhvr additive="base">
                                        <p:cTn id="208" dur="500" fill="hold"/>
                                        <p:tgtEl>
                                          <p:spTgt spid="661592"/>
                                        </p:tgtEl>
                                        <p:attrNameLst>
                                          <p:attrName>ppt_x</p:attrName>
                                        </p:attrNameLst>
                                      </p:cBhvr>
                                      <p:tavLst>
                                        <p:tav tm="0">
                                          <p:val>
                                            <p:strVal val="#ppt_x"/>
                                          </p:val>
                                        </p:tav>
                                        <p:tav tm="100000">
                                          <p:val>
                                            <p:strVal val="#ppt_x"/>
                                          </p:val>
                                        </p:tav>
                                      </p:tavLst>
                                    </p:anim>
                                    <p:anim calcmode="lin" valueType="num">
                                      <p:cBhvr additive="base">
                                        <p:cTn id="209" dur="500" fill="hold"/>
                                        <p:tgtEl>
                                          <p:spTgt spid="661592"/>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661593"/>
                                        </p:tgtEl>
                                        <p:attrNameLst>
                                          <p:attrName>style.visibility</p:attrName>
                                        </p:attrNameLst>
                                      </p:cBhvr>
                                      <p:to>
                                        <p:strVal val="visible"/>
                                      </p:to>
                                    </p:set>
                                    <p:anim calcmode="lin" valueType="num">
                                      <p:cBhvr additive="base">
                                        <p:cTn id="212" dur="500" fill="hold"/>
                                        <p:tgtEl>
                                          <p:spTgt spid="661593"/>
                                        </p:tgtEl>
                                        <p:attrNameLst>
                                          <p:attrName>ppt_x</p:attrName>
                                        </p:attrNameLst>
                                      </p:cBhvr>
                                      <p:tavLst>
                                        <p:tav tm="0">
                                          <p:val>
                                            <p:strVal val="#ppt_x"/>
                                          </p:val>
                                        </p:tav>
                                        <p:tav tm="100000">
                                          <p:val>
                                            <p:strVal val="#ppt_x"/>
                                          </p:val>
                                        </p:tav>
                                      </p:tavLst>
                                    </p:anim>
                                    <p:anim calcmode="lin" valueType="num">
                                      <p:cBhvr additive="base">
                                        <p:cTn id="213" dur="500" fill="hold"/>
                                        <p:tgtEl>
                                          <p:spTgt spid="661593"/>
                                        </p:tgtEl>
                                        <p:attrNameLst>
                                          <p:attrName>ppt_y</p:attrName>
                                        </p:attrNameLst>
                                      </p:cBhvr>
                                      <p:tavLst>
                                        <p:tav tm="0">
                                          <p:val>
                                            <p:strVal val="1+#ppt_h/2"/>
                                          </p:val>
                                        </p:tav>
                                        <p:tav tm="100000">
                                          <p:val>
                                            <p:strVal val="#ppt_y"/>
                                          </p:val>
                                        </p:tav>
                                      </p:tavLst>
                                    </p:anim>
                                  </p:childTnLst>
                                </p:cTn>
                              </p:par>
                              <p:par>
                                <p:cTn id="214" presetID="2" presetClass="entr" presetSubtype="4" fill="hold" grpId="0" nodeType="withEffect">
                                  <p:stCondLst>
                                    <p:cond delay="0"/>
                                  </p:stCondLst>
                                  <p:childTnLst>
                                    <p:set>
                                      <p:cBhvr>
                                        <p:cTn id="215" dur="1" fill="hold">
                                          <p:stCondLst>
                                            <p:cond delay="0"/>
                                          </p:stCondLst>
                                        </p:cTn>
                                        <p:tgtEl>
                                          <p:spTgt spid="661594"/>
                                        </p:tgtEl>
                                        <p:attrNameLst>
                                          <p:attrName>style.visibility</p:attrName>
                                        </p:attrNameLst>
                                      </p:cBhvr>
                                      <p:to>
                                        <p:strVal val="visible"/>
                                      </p:to>
                                    </p:set>
                                    <p:anim calcmode="lin" valueType="num">
                                      <p:cBhvr additive="base">
                                        <p:cTn id="216" dur="500" fill="hold"/>
                                        <p:tgtEl>
                                          <p:spTgt spid="661594"/>
                                        </p:tgtEl>
                                        <p:attrNameLst>
                                          <p:attrName>ppt_x</p:attrName>
                                        </p:attrNameLst>
                                      </p:cBhvr>
                                      <p:tavLst>
                                        <p:tav tm="0">
                                          <p:val>
                                            <p:strVal val="#ppt_x"/>
                                          </p:val>
                                        </p:tav>
                                        <p:tav tm="100000">
                                          <p:val>
                                            <p:strVal val="#ppt_x"/>
                                          </p:val>
                                        </p:tav>
                                      </p:tavLst>
                                    </p:anim>
                                    <p:anim calcmode="lin" valueType="num">
                                      <p:cBhvr additive="base">
                                        <p:cTn id="217" dur="500" fill="hold"/>
                                        <p:tgtEl>
                                          <p:spTgt spid="661594"/>
                                        </p:tgtEl>
                                        <p:attrNameLst>
                                          <p:attrName>ppt_y</p:attrName>
                                        </p:attrNameLst>
                                      </p:cBhvr>
                                      <p:tavLst>
                                        <p:tav tm="0">
                                          <p:val>
                                            <p:strVal val="1+#ppt_h/2"/>
                                          </p:val>
                                        </p:tav>
                                        <p:tav tm="100000">
                                          <p:val>
                                            <p:strVal val="#ppt_y"/>
                                          </p:val>
                                        </p:tav>
                                      </p:tavLst>
                                    </p:anim>
                                  </p:childTnLst>
                                </p:cTn>
                              </p:par>
                              <p:par>
                                <p:cTn id="218" presetID="2" presetClass="entr" presetSubtype="4" fill="hold" grpId="0" nodeType="withEffect">
                                  <p:stCondLst>
                                    <p:cond delay="0"/>
                                  </p:stCondLst>
                                  <p:childTnLst>
                                    <p:set>
                                      <p:cBhvr>
                                        <p:cTn id="219" dur="1" fill="hold">
                                          <p:stCondLst>
                                            <p:cond delay="0"/>
                                          </p:stCondLst>
                                        </p:cTn>
                                        <p:tgtEl>
                                          <p:spTgt spid="661595"/>
                                        </p:tgtEl>
                                        <p:attrNameLst>
                                          <p:attrName>style.visibility</p:attrName>
                                        </p:attrNameLst>
                                      </p:cBhvr>
                                      <p:to>
                                        <p:strVal val="visible"/>
                                      </p:to>
                                    </p:set>
                                    <p:anim calcmode="lin" valueType="num">
                                      <p:cBhvr additive="base">
                                        <p:cTn id="220" dur="500" fill="hold"/>
                                        <p:tgtEl>
                                          <p:spTgt spid="661595"/>
                                        </p:tgtEl>
                                        <p:attrNameLst>
                                          <p:attrName>ppt_x</p:attrName>
                                        </p:attrNameLst>
                                      </p:cBhvr>
                                      <p:tavLst>
                                        <p:tav tm="0">
                                          <p:val>
                                            <p:strVal val="#ppt_x"/>
                                          </p:val>
                                        </p:tav>
                                        <p:tav tm="100000">
                                          <p:val>
                                            <p:strVal val="#ppt_x"/>
                                          </p:val>
                                        </p:tav>
                                      </p:tavLst>
                                    </p:anim>
                                    <p:anim calcmode="lin" valueType="num">
                                      <p:cBhvr additive="base">
                                        <p:cTn id="221" dur="500" fill="hold"/>
                                        <p:tgtEl>
                                          <p:spTgt spid="661595"/>
                                        </p:tgtEl>
                                        <p:attrNameLst>
                                          <p:attrName>ppt_y</p:attrName>
                                        </p:attrNameLst>
                                      </p:cBhvr>
                                      <p:tavLst>
                                        <p:tav tm="0">
                                          <p:val>
                                            <p:strVal val="1+#ppt_h/2"/>
                                          </p:val>
                                        </p:tav>
                                        <p:tav tm="100000">
                                          <p:val>
                                            <p:strVal val="#ppt_y"/>
                                          </p:val>
                                        </p:tav>
                                      </p:tavLst>
                                    </p:anim>
                                  </p:childTnLst>
                                </p:cTn>
                              </p:par>
                              <p:par>
                                <p:cTn id="222" presetID="2" presetClass="entr" presetSubtype="4" fill="hold" grpId="0" nodeType="withEffect">
                                  <p:stCondLst>
                                    <p:cond delay="0"/>
                                  </p:stCondLst>
                                  <p:childTnLst>
                                    <p:set>
                                      <p:cBhvr>
                                        <p:cTn id="223" dur="1" fill="hold">
                                          <p:stCondLst>
                                            <p:cond delay="0"/>
                                          </p:stCondLst>
                                        </p:cTn>
                                        <p:tgtEl>
                                          <p:spTgt spid="661596"/>
                                        </p:tgtEl>
                                        <p:attrNameLst>
                                          <p:attrName>style.visibility</p:attrName>
                                        </p:attrNameLst>
                                      </p:cBhvr>
                                      <p:to>
                                        <p:strVal val="visible"/>
                                      </p:to>
                                    </p:set>
                                    <p:anim calcmode="lin" valueType="num">
                                      <p:cBhvr additive="base">
                                        <p:cTn id="224" dur="500" fill="hold"/>
                                        <p:tgtEl>
                                          <p:spTgt spid="661596"/>
                                        </p:tgtEl>
                                        <p:attrNameLst>
                                          <p:attrName>ppt_x</p:attrName>
                                        </p:attrNameLst>
                                      </p:cBhvr>
                                      <p:tavLst>
                                        <p:tav tm="0">
                                          <p:val>
                                            <p:strVal val="#ppt_x"/>
                                          </p:val>
                                        </p:tav>
                                        <p:tav tm="100000">
                                          <p:val>
                                            <p:strVal val="#ppt_x"/>
                                          </p:val>
                                        </p:tav>
                                      </p:tavLst>
                                    </p:anim>
                                    <p:anim calcmode="lin" valueType="num">
                                      <p:cBhvr additive="base">
                                        <p:cTn id="225" dur="500" fill="hold"/>
                                        <p:tgtEl>
                                          <p:spTgt spid="661596"/>
                                        </p:tgtEl>
                                        <p:attrNameLst>
                                          <p:attrName>ppt_y</p:attrName>
                                        </p:attrNameLst>
                                      </p:cBhvr>
                                      <p:tavLst>
                                        <p:tav tm="0">
                                          <p:val>
                                            <p:strVal val="1+#ppt_h/2"/>
                                          </p:val>
                                        </p:tav>
                                        <p:tav tm="100000">
                                          <p:val>
                                            <p:strVal val="#ppt_y"/>
                                          </p:val>
                                        </p:tav>
                                      </p:tavLst>
                                    </p:anim>
                                  </p:childTnLst>
                                </p:cTn>
                              </p:par>
                              <p:par>
                                <p:cTn id="226" presetID="2" presetClass="entr" presetSubtype="4" fill="hold" grpId="0" nodeType="withEffect">
                                  <p:stCondLst>
                                    <p:cond delay="0"/>
                                  </p:stCondLst>
                                  <p:childTnLst>
                                    <p:set>
                                      <p:cBhvr>
                                        <p:cTn id="227" dur="1" fill="hold">
                                          <p:stCondLst>
                                            <p:cond delay="0"/>
                                          </p:stCondLst>
                                        </p:cTn>
                                        <p:tgtEl>
                                          <p:spTgt spid="661597"/>
                                        </p:tgtEl>
                                        <p:attrNameLst>
                                          <p:attrName>style.visibility</p:attrName>
                                        </p:attrNameLst>
                                      </p:cBhvr>
                                      <p:to>
                                        <p:strVal val="visible"/>
                                      </p:to>
                                    </p:set>
                                    <p:anim calcmode="lin" valueType="num">
                                      <p:cBhvr additive="base">
                                        <p:cTn id="228" dur="500" fill="hold"/>
                                        <p:tgtEl>
                                          <p:spTgt spid="661597"/>
                                        </p:tgtEl>
                                        <p:attrNameLst>
                                          <p:attrName>ppt_x</p:attrName>
                                        </p:attrNameLst>
                                      </p:cBhvr>
                                      <p:tavLst>
                                        <p:tav tm="0">
                                          <p:val>
                                            <p:strVal val="#ppt_x"/>
                                          </p:val>
                                        </p:tav>
                                        <p:tav tm="100000">
                                          <p:val>
                                            <p:strVal val="#ppt_x"/>
                                          </p:val>
                                        </p:tav>
                                      </p:tavLst>
                                    </p:anim>
                                    <p:anim calcmode="lin" valueType="num">
                                      <p:cBhvr additive="base">
                                        <p:cTn id="229" dur="500" fill="hold"/>
                                        <p:tgtEl>
                                          <p:spTgt spid="661597"/>
                                        </p:tgtEl>
                                        <p:attrNameLst>
                                          <p:attrName>ppt_y</p:attrName>
                                        </p:attrNameLst>
                                      </p:cBhvr>
                                      <p:tavLst>
                                        <p:tav tm="0">
                                          <p:val>
                                            <p:strVal val="1+#ppt_h/2"/>
                                          </p:val>
                                        </p:tav>
                                        <p:tav tm="100000">
                                          <p:val>
                                            <p:strVal val="#ppt_y"/>
                                          </p:val>
                                        </p:tav>
                                      </p:tavLst>
                                    </p:anim>
                                  </p:childTnLst>
                                </p:cTn>
                              </p:par>
                              <p:par>
                                <p:cTn id="230" presetID="2" presetClass="entr" presetSubtype="4" fill="hold" grpId="0" nodeType="withEffect">
                                  <p:stCondLst>
                                    <p:cond delay="0"/>
                                  </p:stCondLst>
                                  <p:childTnLst>
                                    <p:set>
                                      <p:cBhvr>
                                        <p:cTn id="231" dur="1" fill="hold">
                                          <p:stCondLst>
                                            <p:cond delay="0"/>
                                          </p:stCondLst>
                                        </p:cTn>
                                        <p:tgtEl>
                                          <p:spTgt spid="661598"/>
                                        </p:tgtEl>
                                        <p:attrNameLst>
                                          <p:attrName>style.visibility</p:attrName>
                                        </p:attrNameLst>
                                      </p:cBhvr>
                                      <p:to>
                                        <p:strVal val="visible"/>
                                      </p:to>
                                    </p:set>
                                    <p:anim calcmode="lin" valueType="num">
                                      <p:cBhvr additive="base">
                                        <p:cTn id="232" dur="500" fill="hold"/>
                                        <p:tgtEl>
                                          <p:spTgt spid="661598"/>
                                        </p:tgtEl>
                                        <p:attrNameLst>
                                          <p:attrName>ppt_x</p:attrName>
                                        </p:attrNameLst>
                                      </p:cBhvr>
                                      <p:tavLst>
                                        <p:tav tm="0">
                                          <p:val>
                                            <p:strVal val="#ppt_x"/>
                                          </p:val>
                                        </p:tav>
                                        <p:tav tm="100000">
                                          <p:val>
                                            <p:strVal val="#ppt_x"/>
                                          </p:val>
                                        </p:tav>
                                      </p:tavLst>
                                    </p:anim>
                                    <p:anim calcmode="lin" valueType="num">
                                      <p:cBhvr additive="base">
                                        <p:cTn id="233" dur="500" fill="hold"/>
                                        <p:tgtEl>
                                          <p:spTgt spid="661598"/>
                                        </p:tgtEl>
                                        <p:attrNameLst>
                                          <p:attrName>ppt_y</p:attrName>
                                        </p:attrNameLst>
                                      </p:cBhvr>
                                      <p:tavLst>
                                        <p:tav tm="0">
                                          <p:val>
                                            <p:strVal val="1+#ppt_h/2"/>
                                          </p:val>
                                        </p:tav>
                                        <p:tav tm="100000">
                                          <p:val>
                                            <p:strVal val="#ppt_y"/>
                                          </p:val>
                                        </p:tav>
                                      </p:tavLst>
                                    </p:anim>
                                  </p:childTnLst>
                                </p:cTn>
                              </p:par>
                              <p:par>
                                <p:cTn id="234" presetID="2" presetClass="entr" presetSubtype="4" fill="hold" grpId="0" nodeType="withEffect">
                                  <p:stCondLst>
                                    <p:cond delay="0"/>
                                  </p:stCondLst>
                                  <p:childTnLst>
                                    <p:set>
                                      <p:cBhvr>
                                        <p:cTn id="235" dur="1" fill="hold">
                                          <p:stCondLst>
                                            <p:cond delay="0"/>
                                          </p:stCondLst>
                                        </p:cTn>
                                        <p:tgtEl>
                                          <p:spTgt spid="661599"/>
                                        </p:tgtEl>
                                        <p:attrNameLst>
                                          <p:attrName>style.visibility</p:attrName>
                                        </p:attrNameLst>
                                      </p:cBhvr>
                                      <p:to>
                                        <p:strVal val="visible"/>
                                      </p:to>
                                    </p:set>
                                    <p:anim calcmode="lin" valueType="num">
                                      <p:cBhvr additive="base">
                                        <p:cTn id="236" dur="500" fill="hold"/>
                                        <p:tgtEl>
                                          <p:spTgt spid="661599"/>
                                        </p:tgtEl>
                                        <p:attrNameLst>
                                          <p:attrName>ppt_x</p:attrName>
                                        </p:attrNameLst>
                                      </p:cBhvr>
                                      <p:tavLst>
                                        <p:tav tm="0">
                                          <p:val>
                                            <p:strVal val="#ppt_x"/>
                                          </p:val>
                                        </p:tav>
                                        <p:tav tm="100000">
                                          <p:val>
                                            <p:strVal val="#ppt_x"/>
                                          </p:val>
                                        </p:tav>
                                      </p:tavLst>
                                    </p:anim>
                                    <p:anim calcmode="lin" valueType="num">
                                      <p:cBhvr additive="base">
                                        <p:cTn id="237" dur="500" fill="hold"/>
                                        <p:tgtEl>
                                          <p:spTgt spid="661599"/>
                                        </p:tgtEl>
                                        <p:attrNameLst>
                                          <p:attrName>ppt_y</p:attrName>
                                        </p:attrNameLst>
                                      </p:cBhvr>
                                      <p:tavLst>
                                        <p:tav tm="0">
                                          <p:val>
                                            <p:strVal val="1+#ppt_h/2"/>
                                          </p:val>
                                        </p:tav>
                                        <p:tav tm="100000">
                                          <p:val>
                                            <p:strVal val="#ppt_y"/>
                                          </p:val>
                                        </p:tav>
                                      </p:tavLst>
                                    </p:anim>
                                  </p:childTnLst>
                                </p:cTn>
                              </p:par>
                              <p:par>
                                <p:cTn id="238" presetID="2" presetClass="entr" presetSubtype="4" fill="hold" grpId="0" nodeType="withEffect">
                                  <p:stCondLst>
                                    <p:cond delay="0"/>
                                  </p:stCondLst>
                                  <p:childTnLst>
                                    <p:set>
                                      <p:cBhvr>
                                        <p:cTn id="239" dur="1" fill="hold">
                                          <p:stCondLst>
                                            <p:cond delay="0"/>
                                          </p:stCondLst>
                                        </p:cTn>
                                        <p:tgtEl>
                                          <p:spTgt spid="661600"/>
                                        </p:tgtEl>
                                        <p:attrNameLst>
                                          <p:attrName>style.visibility</p:attrName>
                                        </p:attrNameLst>
                                      </p:cBhvr>
                                      <p:to>
                                        <p:strVal val="visible"/>
                                      </p:to>
                                    </p:set>
                                    <p:anim calcmode="lin" valueType="num">
                                      <p:cBhvr additive="base">
                                        <p:cTn id="240" dur="500" fill="hold"/>
                                        <p:tgtEl>
                                          <p:spTgt spid="661600"/>
                                        </p:tgtEl>
                                        <p:attrNameLst>
                                          <p:attrName>ppt_x</p:attrName>
                                        </p:attrNameLst>
                                      </p:cBhvr>
                                      <p:tavLst>
                                        <p:tav tm="0">
                                          <p:val>
                                            <p:strVal val="#ppt_x"/>
                                          </p:val>
                                        </p:tav>
                                        <p:tav tm="100000">
                                          <p:val>
                                            <p:strVal val="#ppt_x"/>
                                          </p:val>
                                        </p:tav>
                                      </p:tavLst>
                                    </p:anim>
                                    <p:anim calcmode="lin" valueType="num">
                                      <p:cBhvr additive="base">
                                        <p:cTn id="241" dur="500" fill="hold"/>
                                        <p:tgtEl>
                                          <p:spTgt spid="661600"/>
                                        </p:tgtEl>
                                        <p:attrNameLst>
                                          <p:attrName>ppt_y</p:attrName>
                                        </p:attrNameLst>
                                      </p:cBhvr>
                                      <p:tavLst>
                                        <p:tav tm="0">
                                          <p:val>
                                            <p:strVal val="1+#ppt_h/2"/>
                                          </p:val>
                                        </p:tav>
                                        <p:tav tm="100000">
                                          <p:val>
                                            <p:strVal val="#ppt_y"/>
                                          </p:val>
                                        </p:tav>
                                      </p:tavLst>
                                    </p:anim>
                                  </p:childTnLst>
                                </p:cTn>
                              </p:par>
                              <p:par>
                                <p:cTn id="242" presetID="2" presetClass="entr" presetSubtype="4" fill="hold" grpId="0" nodeType="withEffect">
                                  <p:stCondLst>
                                    <p:cond delay="0"/>
                                  </p:stCondLst>
                                  <p:childTnLst>
                                    <p:set>
                                      <p:cBhvr>
                                        <p:cTn id="243" dur="1" fill="hold">
                                          <p:stCondLst>
                                            <p:cond delay="0"/>
                                          </p:stCondLst>
                                        </p:cTn>
                                        <p:tgtEl>
                                          <p:spTgt spid="661601"/>
                                        </p:tgtEl>
                                        <p:attrNameLst>
                                          <p:attrName>style.visibility</p:attrName>
                                        </p:attrNameLst>
                                      </p:cBhvr>
                                      <p:to>
                                        <p:strVal val="visible"/>
                                      </p:to>
                                    </p:set>
                                    <p:anim calcmode="lin" valueType="num">
                                      <p:cBhvr additive="base">
                                        <p:cTn id="244" dur="500" fill="hold"/>
                                        <p:tgtEl>
                                          <p:spTgt spid="661601"/>
                                        </p:tgtEl>
                                        <p:attrNameLst>
                                          <p:attrName>ppt_x</p:attrName>
                                        </p:attrNameLst>
                                      </p:cBhvr>
                                      <p:tavLst>
                                        <p:tav tm="0">
                                          <p:val>
                                            <p:strVal val="#ppt_x"/>
                                          </p:val>
                                        </p:tav>
                                        <p:tav tm="100000">
                                          <p:val>
                                            <p:strVal val="#ppt_x"/>
                                          </p:val>
                                        </p:tav>
                                      </p:tavLst>
                                    </p:anim>
                                    <p:anim calcmode="lin" valueType="num">
                                      <p:cBhvr additive="base">
                                        <p:cTn id="245" dur="500" fill="hold"/>
                                        <p:tgtEl>
                                          <p:spTgt spid="661601"/>
                                        </p:tgtEl>
                                        <p:attrNameLst>
                                          <p:attrName>ppt_y</p:attrName>
                                        </p:attrNameLst>
                                      </p:cBhvr>
                                      <p:tavLst>
                                        <p:tav tm="0">
                                          <p:val>
                                            <p:strVal val="1+#ppt_h/2"/>
                                          </p:val>
                                        </p:tav>
                                        <p:tav tm="100000">
                                          <p:val>
                                            <p:strVal val="#ppt_y"/>
                                          </p:val>
                                        </p:tav>
                                      </p:tavLst>
                                    </p:anim>
                                  </p:childTnLst>
                                </p:cTn>
                              </p:par>
                              <p:par>
                                <p:cTn id="246" presetID="2" presetClass="entr" presetSubtype="4" fill="hold" grpId="0" nodeType="withEffect">
                                  <p:stCondLst>
                                    <p:cond delay="0"/>
                                  </p:stCondLst>
                                  <p:childTnLst>
                                    <p:set>
                                      <p:cBhvr>
                                        <p:cTn id="247" dur="1" fill="hold">
                                          <p:stCondLst>
                                            <p:cond delay="0"/>
                                          </p:stCondLst>
                                        </p:cTn>
                                        <p:tgtEl>
                                          <p:spTgt spid="661602"/>
                                        </p:tgtEl>
                                        <p:attrNameLst>
                                          <p:attrName>style.visibility</p:attrName>
                                        </p:attrNameLst>
                                      </p:cBhvr>
                                      <p:to>
                                        <p:strVal val="visible"/>
                                      </p:to>
                                    </p:set>
                                    <p:anim calcmode="lin" valueType="num">
                                      <p:cBhvr additive="base">
                                        <p:cTn id="248" dur="500" fill="hold"/>
                                        <p:tgtEl>
                                          <p:spTgt spid="661602"/>
                                        </p:tgtEl>
                                        <p:attrNameLst>
                                          <p:attrName>ppt_x</p:attrName>
                                        </p:attrNameLst>
                                      </p:cBhvr>
                                      <p:tavLst>
                                        <p:tav tm="0">
                                          <p:val>
                                            <p:strVal val="#ppt_x"/>
                                          </p:val>
                                        </p:tav>
                                        <p:tav tm="100000">
                                          <p:val>
                                            <p:strVal val="#ppt_x"/>
                                          </p:val>
                                        </p:tav>
                                      </p:tavLst>
                                    </p:anim>
                                    <p:anim calcmode="lin" valueType="num">
                                      <p:cBhvr additive="base">
                                        <p:cTn id="249" dur="500" fill="hold"/>
                                        <p:tgtEl>
                                          <p:spTgt spid="661602"/>
                                        </p:tgtEl>
                                        <p:attrNameLst>
                                          <p:attrName>ppt_y</p:attrName>
                                        </p:attrNameLst>
                                      </p:cBhvr>
                                      <p:tavLst>
                                        <p:tav tm="0">
                                          <p:val>
                                            <p:strVal val="1+#ppt_h/2"/>
                                          </p:val>
                                        </p:tav>
                                        <p:tav tm="100000">
                                          <p:val>
                                            <p:strVal val="#ppt_y"/>
                                          </p:val>
                                        </p:tav>
                                      </p:tavLst>
                                    </p:anim>
                                  </p:childTnLst>
                                </p:cTn>
                              </p:par>
                              <p:par>
                                <p:cTn id="250" presetID="2" presetClass="entr" presetSubtype="4" fill="hold" grpId="0" nodeType="withEffect">
                                  <p:stCondLst>
                                    <p:cond delay="0"/>
                                  </p:stCondLst>
                                  <p:childTnLst>
                                    <p:set>
                                      <p:cBhvr>
                                        <p:cTn id="251" dur="1" fill="hold">
                                          <p:stCondLst>
                                            <p:cond delay="0"/>
                                          </p:stCondLst>
                                        </p:cTn>
                                        <p:tgtEl>
                                          <p:spTgt spid="661603"/>
                                        </p:tgtEl>
                                        <p:attrNameLst>
                                          <p:attrName>style.visibility</p:attrName>
                                        </p:attrNameLst>
                                      </p:cBhvr>
                                      <p:to>
                                        <p:strVal val="visible"/>
                                      </p:to>
                                    </p:set>
                                    <p:anim calcmode="lin" valueType="num">
                                      <p:cBhvr additive="base">
                                        <p:cTn id="252" dur="500" fill="hold"/>
                                        <p:tgtEl>
                                          <p:spTgt spid="661603"/>
                                        </p:tgtEl>
                                        <p:attrNameLst>
                                          <p:attrName>ppt_x</p:attrName>
                                        </p:attrNameLst>
                                      </p:cBhvr>
                                      <p:tavLst>
                                        <p:tav tm="0">
                                          <p:val>
                                            <p:strVal val="#ppt_x"/>
                                          </p:val>
                                        </p:tav>
                                        <p:tav tm="100000">
                                          <p:val>
                                            <p:strVal val="#ppt_x"/>
                                          </p:val>
                                        </p:tav>
                                      </p:tavLst>
                                    </p:anim>
                                    <p:anim calcmode="lin" valueType="num">
                                      <p:cBhvr additive="base">
                                        <p:cTn id="253" dur="500" fill="hold"/>
                                        <p:tgtEl>
                                          <p:spTgt spid="661603"/>
                                        </p:tgtEl>
                                        <p:attrNameLst>
                                          <p:attrName>ppt_y</p:attrName>
                                        </p:attrNameLst>
                                      </p:cBhvr>
                                      <p:tavLst>
                                        <p:tav tm="0">
                                          <p:val>
                                            <p:strVal val="1+#ppt_h/2"/>
                                          </p:val>
                                        </p:tav>
                                        <p:tav tm="100000">
                                          <p:val>
                                            <p:strVal val="#ppt_y"/>
                                          </p:val>
                                        </p:tav>
                                      </p:tavLst>
                                    </p:anim>
                                  </p:childTnLst>
                                </p:cTn>
                              </p:par>
                              <p:par>
                                <p:cTn id="254" presetID="2" presetClass="entr" presetSubtype="4" fill="hold" grpId="0" nodeType="withEffect">
                                  <p:stCondLst>
                                    <p:cond delay="0"/>
                                  </p:stCondLst>
                                  <p:childTnLst>
                                    <p:set>
                                      <p:cBhvr>
                                        <p:cTn id="255" dur="1" fill="hold">
                                          <p:stCondLst>
                                            <p:cond delay="0"/>
                                          </p:stCondLst>
                                        </p:cTn>
                                        <p:tgtEl>
                                          <p:spTgt spid="661604"/>
                                        </p:tgtEl>
                                        <p:attrNameLst>
                                          <p:attrName>style.visibility</p:attrName>
                                        </p:attrNameLst>
                                      </p:cBhvr>
                                      <p:to>
                                        <p:strVal val="visible"/>
                                      </p:to>
                                    </p:set>
                                    <p:anim calcmode="lin" valueType="num">
                                      <p:cBhvr additive="base">
                                        <p:cTn id="256" dur="500" fill="hold"/>
                                        <p:tgtEl>
                                          <p:spTgt spid="661604"/>
                                        </p:tgtEl>
                                        <p:attrNameLst>
                                          <p:attrName>ppt_x</p:attrName>
                                        </p:attrNameLst>
                                      </p:cBhvr>
                                      <p:tavLst>
                                        <p:tav tm="0">
                                          <p:val>
                                            <p:strVal val="#ppt_x"/>
                                          </p:val>
                                        </p:tav>
                                        <p:tav tm="100000">
                                          <p:val>
                                            <p:strVal val="#ppt_x"/>
                                          </p:val>
                                        </p:tav>
                                      </p:tavLst>
                                    </p:anim>
                                    <p:anim calcmode="lin" valueType="num">
                                      <p:cBhvr additive="base">
                                        <p:cTn id="257" dur="500" fill="hold"/>
                                        <p:tgtEl>
                                          <p:spTgt spid="661604"/>
                                        </p:tgtEl>
                                        <p:attrNameLst>
                                          <p:attrName>ppt_y</p:attrName>
                                        </p:attrNameLst>
                                      </p:cBhvr>
                                      <p:tavLst>
                                        <p:tav tm="0">
                                          <p:val>
                                            <p:strVal val="1+#ppt_h/2"/>
                                          </p:val>
                                        </p:tav>
                                        <p:tav tm="100000">
                                          <p:val>
                                            <p:strVal val="#ppt_y"/>
                                          </p:val>
                                        </p:tav>
                                      </p:tavLst>
                                    </p:anim>
                                  </p:childTnLst>
                                </p:cTn>
                              </p:par>
                              <p:par>
                                <p:cTn id="258" presetID="2" presetClass="entr" presetSubtype="4" fill="hold" grpId="0" nodeType="withEffect">
                                  <p:stCondLst>
                                    <p:cond delay="0"/>
                                  </p:stCondLst>
                                  <p:childTnLst>
                                    <p:set>
                                      <p:cBhvr>
                                        <p:cTn id="259" dur="1" fill="hold">
                                          <p:stCondLst>
                                            <p:cond delay="0"/>
                                          </p:stCondLst>
                                        </p:cTn>
                                        <p:tgtEl>
                                          <p:spTgt spid="661605"/>
                                        </p:tgtEl>
                                        <p:attrNameLst>
                                          <p:attrName>style.visibility</p:attrName>
                                        </p:attrNameLst>
                                      </p:cBhvr>
                                      <p:to>
                                        <p:strVal val="visible"/>
                                      </p:to>
                                    </p:set>
                                    <p:anim calcmode="lin" valueType="num">
                                      <p:cBhvr additive="base">
                                        <p:cTn id="260" dur="500" fill="hold"/>
                                        <p:tgtEl>
                                          <p:spTgt spid="661605"/>
                                        </p:tgtEl>
                                        <p:attrNameLst>
                                          <p:attrName>ppt_x</p:attrName>
                                        </p:attrNameLst>
                                      </p:cBhvr>
                                      <p:tavLst>
                                        <p:tav tm="0">
                                          <p:val>
                                            <p:strVal val="#ppt_x"/>
                                          </p:val>
                                        </p:tav>
                                        <p:tav tm="100000">
                                          <p:val>
                                            <p:strVal val="#ppt_x"/>
                                          </p:val>
                                        </p:tav>
                                      </p:tavLst>
                                    </p:anim>
                                    <p:anim calcmode="lin" valueType="num">
                                      <p:cBhvr additive="base">
                                        <p:cTn id="261" dur="500" fill="hold"/>
                                        <p:tgtEl>
                                          <p:spTgt spid="661605"/>
                                        </p:tgtEl>
                                        <p:attrNameLst>
                                          <p:attrName>ppt_y</p:attrName>
                                        </p:attrNameLst>
                                      </p:cBhvr>
                                      <p:tavLst>
                                        <p:tav tm="0">
                                          <p:val>
                                            <p:strVal val="1+#ppt_h/2"/>
                                          </p:val>
                                        </p:tav>
                                        <p:tav tm="100000">
                                          <p:val>
                                            <p:strVal val="#ppt_y"/>
                                          </p:val>
                                        </p:tav>
                                      </p:tavLst>
                                    </p:anim>
                                  </p:childTnLst>
                                </p:cTn>
                              </p:par>
                              <p:par>
                                <p:cTn id="262" presetID="2" presetClass="entr" presetSubtype="4" fill="hold" grpId="0" nodeType="withEffect">
                                  <p:stCondLst>
                                    <p:cond delay="0"/>
                                  </p:stCondLst>
                                  <p:childTnLst>
                                    <p:set>
                                      <p:cBhvr>
                                        <p:cTn id="263" dur="1" fill="hold">
                                          <p:stCondLst>
                                            <p:cond delay="0"/>
                                          </p:stCondLst>
                                        </p:cTn>
                                        <p:tgtEl>
                                          <p:spTgt spid="661606"/>
                                        </p:tgtEl>
                                        <p:attrNameLst>
                                          <p:attrName>style.visibility</p:attrName>
                                        </p:attrNameLst>
                                      </p:cBhvr>
                                      <p:to>
                                        <p:strVal val="visible"/>
                                      </p:to>
                                    </p:set>
                                    <p:anim calcmode="lin" valueType="num">
                                      <p:cBhvr additive="base">
                                        <p:cTn id="264" dur="500" fill="hold"/>
                                        <p:tgtEl>
                                          <p:spTgt spid="661606"/>
                                        </p:tgtEl>
                                        <p:attrNameLst>
                                          <p:attrName>ppt_x</p:attrName>
                                        </p:attrNameLst>
                                      </p:cBhvr>
                                      <p:tavLst>
                                        <p:tav tm="0">
                                          <p:val>
                                            <p:strVal val="#ppt_x"/>
                                          </p:val>
                                        </p:tav>
                                        <p:tav tm="100000">
                                          <p:val>
                                            <p:strVal val="#ppt_x"/>
                                          </p:val>
                                        </p:tav>
                                      </p:tavLst>
                                    </p:anim>
                                    <p:anim calcmode="lin" valueType="num">
                                      <p:cBhvr additive="base">
                                        <p:cTn id="265" dur="500" fill="hold"/>
                                        <p:tgtEl>
                                          <p:spTgt spid="661606"/>
                                        </p:tgtEl>
                                        <p:attrNameLst>
                                          <p:attrName>ppt_y</p:attrName>
                                        </p:attrNameLst>
                                      </p:cBhvr>
                                      <p:tavLst>
                                        <p:tav tm="0">
                                          <p:val>
                                            <p:strVal val="1+#ppt_h/2"/>
                                          </p:val>
                                        </p:tav>
                                        <p:tav tm="100000">
                                          <p:val>
                                            <p:strVal val="#ppt_y"/>
                                          </p:val>
                                        </p:tav>
                                      </p:tavLst>
                                    </p:anim>
                                  </p:childTnLst>
                                </p:cTn>
                              </p:par>
                              <p:par>
                                <p:cTn id="266" presetID="2" presetClass="entr" presetSubtype="4" fill="hold" grpId="0" nodeType="withEffect">
                                  <p:stCondLst>
                                    <p:cond delay="0"/>
                                  </p:stCondLst>
                                  <p:childTnLst>
                                    <p:set>
                                      <p:cBhvr>
                                        <p:cTn id="267" dur="1" fill="hold">
                                          <p:stCondLst>
                                            <p:cond delay="0"/>
                                          </p:stCondLst>
                                        </p:cTn>
                                        <p:tgtEl>
                                          <p:spTgt spid="661607"/>
                                        </p:tgtEl>
                                        <p:attrNameLst>
                                          <p:attrName>style.visibility</p:attrName>
                                        </p:attrNameLst>
                                      </p:cBhvr>
                                      <p:to>
                                        <p:strVal val="visible"/>
                                      </p:to>
                                    </p:set>
                                    <p:anim calcmode="lin" valueType="num">
                                      <p:cBhvr additive="base">
                                        <p:cTn id="268" dur="500" fill="hold"/>
                                        <p:tgtEl>
                                          <p:spTgt spid="661607"/>
                                        </p:tgtEl>
                                        <p:attrNameLst>
                                          <p:attrName>ppt_x</p:attrName>
                                        </p:attrNameLst>
                                      </p:cBhvr>
                                      <p:tavLst>
                                        <p:tav tm="0">
                                          <p:val>
                                            <p:strVal val="#ppt_x"/>
                                          </p:val>
                                        </p:tav>
                                        <p:tav tm="100000">
                                          <p:val>
                                            <p:strVal val="#ppt_x"/>
                                          </p:val>
                                        </p:tav>
                                      </p:tavLst>
                                    </p:anim>
                                    <p:anim calcmode="lin" valueType="num">
                                      <p:cBhvr additive="base">
                                        <p:cTn id="269" dur="500" fill="hold"/>
                                        <p:tgtEl>
                                          <p:spTgt spid="661607"/>
                                        </p:tgtEl>
                                        <p:attrNameLst>
                                          <p:attrName>ppt_y</p:attrName>
                                        </p:attrNameLst>
                                      </p:cBhvr>
                                      <p:tavLst>
                                        <p:tav tm="0">
                                          <p:val>
                                            <p:strVal val="1+#ppt_h/2"/>
                                          </p:val>
                                        </p:tav>
                                        <p:tav tm="100000">
                                          <p:val>
                                            <p:strVal val="#ppt_y"/>
                                          </p:val>
                                        </p:tav>
                                      </p:tavLst>
                                    </p:anim>
                                  </p:childTnLst>
                                </p:cTn>
                              </p:par>
                              <p:par>
                                <p:cTn id="270" presetID="2" presetClass="entr" presetSubtype="4" fill="hold" grpId="0" nodeType="withEffect">
                                  <p:stCondLst>
                                    <p:cond delay="0"/>
                                  </p:stCondLst>
                                  <p:childTnLst>
                                    <p:set>
                                      <p:cBhvr>
                                        <p:cTn id="271" dur="1" fill="hold">
                                          <p:stCondLst>
                                            <p:cond delay="0"/>
                                          </p:stCondLst>
                                        </p:cTn>
                                        <p:tgtEl>
                                          <p:spTgt spid="661608"/>
                                        </p:tgtEl>
                                        <p:attrNameLst>
                                          <p:attrName>style.visibility</p:attrName>
                                        </p:attrNameLst>
                                      </p:cBhvr>
                                      <p:to>
                                        <p:strVal val="visible"/>
                                      </p:to>
                                    </p:set>
                                    <p:anim calcmode="lin" valueType="num">
                                      <p:cBhvr additive="base">
                                        <p:cTn id="272" dur="500" fill="hold"/>
                                        <p:tgtEl>
                                          <p:spTgt spid="661608"/>
                                        </p:tgtEl>
                                        <p:attrNameLst>
                                          <p:attrName>ppt_x</p:attrName>
                                        </p:attrNameLst>
                                      </p:cBhvr>
                                      <p:tavLst>
                                        <p:tav tm="0">
                                          <p:val>
                                            <p:strVal val="#ppt_x"/>
                                          </p:val>
                                        </p:tav>
                                        <p:tav tm="100000">
                                          <p:val>
                                            <p:strVal val="#ppt_x"/>
                                          </p:val>
                                        </p:tav>
                                      </p:tavLst>
                                    </p:anim>
                                    <p:anim calcmode="lin" valueType="num">
                                      <p:cBhvr additive="base">
                                        <p:cTn id="273" dur="500" fill="hold"/>
                                        <p:tgtEl>
                                          <p:spTgt spid="661608"/>
                                        </p:tgtEl>
                                        <p:attrNameLst>
                                          <p:attrName>ppt_y</p:attrName>
                                        </p:attrNameLst>
                                      </p:cBhvr>
                                      <p:tavLst>
                                        <p:tav tm="0">
                                          <p:val>
                                            <p:strVal val="1+#ppt_h/2"/>
                                          </p:val>
                                        </p:tav>
                                        <p:tav tm="100000">
                                          <p:val>
                                            <p:strVal val="#ppt_y"/>
                                          </p:val>
                                        </p:tav>
                                      </p:tavLst>
                                    </p:anim>
                                  </p:childTnLst>
                                </p:cTn>
                              </p:par>
                              <p:par>
                                <p:cTn id="274" presetID="2" presetClass="entr" presetSubtype="4" fill="hold" grpId="0" nodeType="withEffect">
                                  <p:stCondLst>
                                    <p:cond delay="0"/>
                                  </p:stCondLst>
                                  <p:childTnLst>
                                    <p:set>
                                      <p:cBhvr>
                                        <p:cTn id="275" dur="1" fill="hold">
                                          <p:stCondLst>
                                            <p:cond delay="0"/>
                                          </p:stCondLst>
                                        </p:cTn>
                                        <p:tgtEl>
                                          <p:spTgt spid="661609"/>
                                        </p:tgtEl>
                                        <p:attrNameLst>
                                          <p:attrName>style.visibility</p:attrName>
                                        </p:attrNameLst>
                                      </p:cBhvr>
                                      <p:to>
                                        <p:strVal val="visible"/>
                                      </p:to>
                                    </p:set>
                                    <p:anim calcmode="lin" valueType="num">
                                      <p:cBhvr additive="base">
                                        <p:cTn id="276" dur="500" fill="hold"/>
                                        <p:tgtEl>
                                          <p:spTgt spid="661609"/>
                                        </p:tgtEl>
                                        <p:attrNameLst>
                                          <p:attrName>ppt_x</p:attrName>
                                        </p:attrNameLst>
                                      </p:cBhvr>
                                      <p:tavLst>
                                        <p:tav tm="0">
                                          <p:val>
                                            <p:strVal val="#ppt_x"/>
                                          </p:val>
                                        </p:tav>
                                        <p:tav tm="100000">
                                          <p:val>
                                            <p:strVal val="#ppt_x"/>
                                          </p:val>
                                        </p:tav>
                                      </p:tavLst>
                                    </p:anim>
                                    <p:anim calcmode="lin" valueType="num">
                                      <p:cBhvr additive="base">
                                        <p:cTn id="277" dur="500" fill="hold"/>
                                        <p:tgtEl>
                                          <p:spTgt spid="661609"/>
                                        </p:tgtEl>
                                        <p:attrNameLst>
                                          <p:attrName>ppt_y</p:attrName>
                                        </p:attrNameLst>
                                      </p:cBhvr>
                                      <p:tavLst>
                                        <p:tav tm="0">
                                          <p:val>
                                            <p:strVal val="1+#ppt_h/2"/>
                                          </p:val>
                                        </p:tav>
                                        <p:tav tm="100000">
                                          <p:val>
                                            <p:strVal val="#ppt_y"/>
                                          </p:val>
                                        </p:tav>
                                      </p:tavLst>
                                    </p:anim>
                                  </p:childTnLst>
                                </p:cTn>
                              </p:par>
                              <p:par>
                                <p:cTn id="278" presetID="2" presetClass="entr" presetSubtype="4" fill="hold" grpId="0" nodeType="withEffect">
                                  <p:stCondLst>
                                    <p:cond delay="0"/>
                                  </p:stCondLst>
                                  <p:childTnLst>
                                    <p:set>
                                      <p:cBhvr>
                                        <p:cTn id="279" dur="1" fill="hold">
                                          <p:stCondLst>
                                            <p:cond delay="0"/>
                                          </p:stCondLst>
                                        </p:cTn>
                                        <p:tgtEl>
                                          <p:spTgt spid="661610"/>
                                        </p:tgtEl>
                                        <p:attrNameLst>
                                          <p:attrName>style.visibility</p:attrName>
                                        </p:attrNameLst>
                                      </p:cBhvr>
                                      <p:to>
                                        <p:strVal val="visible"/>
                                      </p:to>
                                    </p:set>
                                    <p:anim calcmode="lin" valueType="num">
                                      <p:cBhvr additive="base">
                                        <p:cTn id="280" dur="500" fill="hold"/>
                                        <p:tgtEl>
                                          <p:spTgt spid="661610"/>
                                        </p:tgtEl>
                                        <p:attrNameLst>
                                          <p:attrName>ppt_x</p:attrName>
                                        </p:attrNameLst>
                                      </p:cBhvr>
                                      <p:tavLst>
                                        <p:tav tm="0">
                                          <p:val>
                                            <p:strVal val="#ppt_x"/>
                                          </p:val>
                                        </p:tav>
                                        <p:tav tm="100000">
                                          <p:val>
                                            <p:strVal val="#ppt_x"/>
                                          </p:val>
                                        </p:tav>
                                      </p:tavLst>
                                    </p:anim>
                                    <p:anim calcmode="lin" valueType="num">
                                      <p:cBhvr additive="base">
                                        <p:cTn id="281" dur="500" fill="hold"/>
                                        <p:tgtEl>
                                          <p:spTgt spid="661610"/>
                                        </p:tgtEl>
                                        <p:attrNameLst>
                                          <p:attrName>ppt_y</p:attrName>
                                        </p:attrNameLst>
                                      </p:cBhvr>
                                      <p:tavLst>
                                        <p:tav tm="0">
                                          <p:val>
                                            <p:strVal val="1+#ppt_h/2"/>
                                          </p:val>
                                        </p:tav>
                                        <p:tav tm="100000">
                                          <p:val>
                                            <p:strVal val="#ppt_y"/>
                                          </p:val>
                                        </p:tav>
                                      </p:tavLst>
                                    </p:anim>
                                  </p:childTnLst>
                                </p:cTn>
                              </p:par>
                              <p:par>
                                <p:cTn id="282" presetID="2" presetClass="entr" presetSubtype="4" fill="hold" grpId="0" nodeType="withEffect">
                                  <p:stCondLst>
                                    <p:cond delay="0"/>
                                  </p:stCondLst>
                                  <p:childTnLst>
                                    <p:set>
                                      <p:cBhvr>
                                        <p:cTn id="283" dur="1" fill="hold">
                                          <p:stCondLst>
                                            <p:cond delay="0"/>
                                          </p:stCondLst>
                                        </p:cTn>
                                        <p:tgtEl>
                                          <p:spTgt spid="661611"/>
                                        </p:tgtEl>
                                        <p:attrNameLst>
                                          <p:attrName>style.visibility</p:attrName>
                                        </p:attrNameLst>
                                      </p:cBhvr>
                                      <p:to>
                                        <p:strVal val="visible"/>
                                      </p:to>
                                    </p:set>
                                    <p:anim calcmode="lin" valueType="num">
                                      <p:cBhvr additive="base">
                                        <p:cTn id="284" dur="500" fill="hold"/>
                                        <p:tgtEl>
                                          <p:spTgt spid="661611"/>
                                        </p:tgtEl>
                                        <p:attrNameLst>
                                          <p:attrName>ppt_x</p:attrName>
                                        </p:attrNameLst>
                                      </p:cBhvr>
                                      <p:tavLst>
                                        <p:tav tm="0">
                                          <p:val>
                                            <p:strVal val="#ppt_x"/>
                                          </p:val>
                                        </p:tav>
                                        <p:tav tm="100000">
                                          <p:val>
                                            <p:strVal val="#ppt_x"/>
                                          </p:val>
                                        </p:tav>
                                      </p:tavLst>
                                    </p:anim>
                                    <p:anim calcmode="lin" valueType="num">
                                      <p:cBhvr additive="base">
                                        <p:cTn id="285" dur="500" fill="hold"/>
                                        <p:tgtEl>
                                          <p:spTgt spid="661611"/>
                                        </p:tgtEl>
                                        <p:attrNameLst>
                                          <p:attrName>ppt_y</p:attrName>
                                        </p:attrNameLst>
                                      </p:cBhvr>
                                      <p:tavLst>
                                        <p:tav tm="0">
                                          <p:val>
                                            <p:strVal val="1+#ppt_h/2"/>
                                          </p:val>
                                        </p:tav>
                                        <p:tav tm="100000">
                                          <p:val>
                                            <p:strVal val="#ppt_y"/>
                                          </p:val>
                                        </p:tav>
                                      </p:tavLst>
                                    </p:anim>
                                  </p:childTnLst>
                                </p:cTn>
                              </p:par>
                              <p:par>
                                <p:cTn id="286" presetID="2" presetClass="entr" presetSubtype="4" fill="hold" grpId="0" nodeType="withEffect">
                                  <p:stCondLst>
                                    <p:cond delay="0"/>
                                  </p:stCondLst>
                                  <p:childTnLst>
                                    <p:set>
                                      <p:cBhvr>
                                        <p:cTn id="287" dur="1" fill="hold">
                                          <p:stCondLst>
                                            <p:cond delay="0"/>
                                          </p:stCondLst>
                                        </p:cTn>
                                        <p:tgtEl>
                                          <p:spTgt spid="661612"/>
                                        </p:tgtEl>
                                        <p:attrNameLst>
                                          <p:attrName>style.visibility</p:attrName>
                                        </p:attrNameLst>
                                      </p:cBhvr>
                                      <p:to>
                                        <p:strVal val="visible"/>
                                      </p:to>
                                    </p:set>
                                    <p:anim calcmode="lin" valueType="num">
                                      <p:cBhvr additive="base">
                                        <p:cTn id="288" dur="500" fill="hold"/>
                                        <p:tgtEl>
                                          <p:spTgt spid="661612"/>
                                        </p:tgtEl>
                                        <p:attrNameLst>
                                          <p:attrName>ppt_x</p:attrName>
                                        </p:attrNameLst>
                                      </p:cBhvr>
                                      <p:tavLst>
                                        <p:tav tm="0">
                                          <p:val>
                                            <p:strVal val="#ppt_x"/>
                                          </p:val>
                                        </p:tav>
                                        <p:tav tm="100000">
                                          <p:val>
                                            <p:strVal val="#ppt_x"/>
                                          </p:val>
                                        </p:tav>
                                      </p:tavLst>
                                    </p:anim>
                                    <p:anim calcmode="lin" valueType="num">
                                      <p:cBhvr additive="base">
                                        <p:cTn id="289" dur="500" fill="hold"/>
                                        <p:tgtEl>
                                          <p:spTgt spid="661612"/>
                                        </p:tgtEl>
                                        <p:attrNameLst>
                                          <p:attrName>ppt_y</p:attrName>
                                        </p:attrNameLst>
                                      </p:cBhvr>
                                      <p:tavLst>
                                        <p:tav tm="0">
                                          <p:val>
                                            <p:strVal val="1+#ppt_h/2"/>
                                          </p:val>
                                        </p:tav>
                                        <p:tav tm="100000">
                                          <p:val>
                                            <p:strVal val="#ppt_y"/>
                                          </p:val>
                                        </p:tav>
                                      </p:tavLst>
                                    </p:anim>
                                  </p:childTnLst>
                                </p:cTn>
                              </p:par>
                              <p:par>
                                <p:cTn id="290" presetID="2" presetClass="entr" presetSubtype="4" fill="hold" grpId="0" nodeType="withEffect">
                                  <p:stCondLst>
                                    <p:cond delay="0"/>
                                  </p:stCondLst>
                                  <p:childTnLst>
                                    <p:set>
                                      <p:cBhvr>
                                        <p:cTn id="291" dur="1" fill="hold">
                                          <p:stCondLst>
                                            <p:cond delay="0"/>
                                          </p:stCondLst>
                                        </p:cTn>
                                        <p:tgtEl>
                                          <p:spTgt spid="661613"/>
                                        </p:tgtEl>
                                        <p:attrNameLst>
                                          <p:attrName>style.visibility</p:attrName>
                                        </p:attrNameLst>
                                      </p:cBhvr>
                                      <p:to>
                                        <p:strVal val="visible"/>
                                      </p:to>
                                    </p:set>
                                    <p:anim calcmode="lin" valueType="num">
                                      <p:cBhvr additive="base">
                                        <p:cTn id="292" dur="500" fill="hold"/>
                                        <p:tgtEl>
                                          <p:spTgt spid="661613"/>
                                        </p:tgtEl>
                                        <p:attrNameLst>
                                          <p:attrName>ppt_x</p:attrName>
                                        </p:attrNameLst>
                                      </p:cBhvr>
                                      <p:tavLst>
                                        <p:tav tm="0">
                                          <p:val>
                                            <p:strVal val="#ppt_x"/>
                                          </p:val>
                                        </p:tav>
                                        <p:tav tm="100000">
                                          <p:val>
                                            <p:strVal val="#ppt_x"/>
                                          </p:val>
                                        </p:tav>
                                      </p:tavLst>
                                    </p:anim>
                                    <p:anim calcmode="lin" valueType="num">
                                      <p:cBhvr additive="base">
                                        <p:cTn id="293" dur="500" fill="hold"/>
                                        <p:tgtEl>
                                          <p:spTgt spid="661613"/>
                                        </p:tgtEl>
                                        <p:attrNameLst>
                                          <p:attrName>ppt_y</p:attrName>
                                        </p:attrNameLst>
                                      </p:cBhvr>
                                      <p:tavLst>
                                        <p:tav tm="0">
                                          <p:val>
                                            <p:strVal val="1+#ppt_h/2"/>
                                          </p:val>
                                        </p:tav>
                                        <p:tav tm="100000">
                                          <p:val>
                                            <p:strVal val="#ppt_y"/>
                                          </p:val>
                                        </p:tav>
                                      </p:tavLst>
                                    </p:anim>
                                  </p:childTnLst>
                                </p:cTn>
                              </p:par>
                              <p:par>
                                <p:cTn id="294" presetID="2" presetClass="entr" presetSubtype="4" fill="hold" grpId="0" nodeType="withEffect">
                                  <p:stCondLst>
                                    <p:cond delay="0"/>
                                  </p:stCondLst>
                                  <p:childTnLst>
                                    <p:set>
                                      <p:cBhvr>
                                        <p:cTn id="295" dur="1" fill="hold">
                                          <p:stCondLst>
                                            <p:cond delay="0"/>
                                          </p:stCondLst>
                                        </p:cTn>
                                        <p:tgtEl>
                                          <p:spTgt spid="661614"/>
                                        </p:tgtEl>
                                        <p:attrNameLst>
                                          <p:attrName>style.visibility</p:attrName>
                                        </p:attrNameLst>
                                      </p:cBhvr>
                                      <p:to>
                                        <p:strVal val="visible"/>
                                      </p:to>
                                    </p:set>
                                    <p:anim calcmode="lin" valueType="num">
                                      <p:cBhvr additive="base">
                                        <p:cTn id="296" dur="500" fill="hold"/>
                                        <p:tgtEl>
                                          <p:spTgt spid="661614"/>
                                        </p:tgtEl>
                                        <p:attrNameLst>
                                          <p:attrName>ppt_x</p:attrName>
                                        </p:attrNameLst>
                                      </p:cBhvr>
                                      <p:tavLst>
                                        <p:tav tm="0">
                                          <p:val>
                                            <p:strVal val="#ppt_x"/>
                                          </p:val>
                                        </p:tav>
                                        <p:tav tm="100000">
                                          <p:val>
                                            <p:strVal val="#ppt_x"/>
                                          </p:val>
                                        </p:tav>
                                      </p:tavLst>
                                    </p:anim>
                                    <p:anim calcmode="lin" valueType="num">
                                      <p:cBhvr additive="base">
                                        <p:cTn id="297" dur="500" fill="hold"/>
                                        <p:tgtEl>
                                          <p:spTgt spid="661614"/>
                                        </p:tgtEl>
                                        <p:attrNameLst>
                                          <p:attrName>ppt_y</p:attrName>
                                        </p:attrNameLst>
                                      </p:cBhvr>
                                      <p:tavLst>
                                        <p:tav tm="0">
                                          <p:val>
                                            <p:strVal val="1+#ppt_h/2"/>
                                          </p:val>
                                        </p:tav>
                                        <p:tav tm="100000">
                                          <p:val>
                                            <p:strVal val="#ppt_y"/>
                                          </p:val>
                                        </p:tav>
                                      </p:tavLst>
                                    </p:anim>
                                  </p:childTnLst>
                                </p:cTn>
                              </p:par>
                              <p:par>
                                <p:cTn id="298" presetID="2" presetClass="entr" presetSubtype="4" fill="hold" grpId="0" nodeType="withEffect">
                                  <p:stCondLst>
                                    <p:cond delay="0"/>
                                  </p:stCondLst>
                                  <p:childTnLst>
                                    <p:set>
                                      <p:cBhvr>
                                        <p:cTn id="299" dur="1" fill="hold">
                                          <p:stCondLst>
                                            <p:cond delay="0"/>
                                          </p:stCondLst>
                                        </p:cTn>
                                        <p:tgtEl>
                                          <p:spTgt spid="661615"/>
                                        </p:tgtEl>
                                        <p:attrNameLst>
                                          <p:attrName>style.visibility</p:attrName>
                                        </p:attrNameLst>
                                      </p:cBhvr>
                                      <p:to>
                                        <p:strVal val="visible"/>
                                      </p:to>
                                    </p:set>
                                    <p:anim calcmode="lin" valueType="num">
                                      <p:cBhvr additive="base">
                                        <p:cTn id="300" dur="500" fill="hold"/>
                                        <p:tgtEl>
                                          <p:spTgt spid="661615"/>
                                        </p:tgtEl>
                                        <p:attrNameLst>
                                          <p:attrName>ppt_x</p:attrName>
                                        </p:attrNameLst>
                                      </p:cBhvr>
                                      <p:tavLst>
                                        <p:tav tm="0">
                                          <p:val>
                                            <p:strVal val="#ppt_x"/>
                                          </p:val>
                                        </p:tav>
                                        <p:tav tm="100000">
                                          <p:val>
                                            <p:strVal val="#ppt_x"/>
                                          </p:val>
                                        </p:tav>
                                      </p:tavLst>
                                    </p:anim>
                                    <p:anim calcmode="lin" valueType="num">
                                      <p:cBhvr additive="base">
                                        <p:cTn id="301" dur="500" fill="hold"/>
                                        <p:tgtEl>
                                          <p:spTgt spid="661615"/>
                                        </p:tgtEl>
                                        <p:attrNameLst>
                                          <p:attrName>ppt_y</p:attrName>
                                        </p:attrNameLst>
                                      </p:cBhvr>
                                      <p:tavLst>
                                        <p:tav tm="0">
                                          <p:val>
                                            <p:strVal val="1+#ppt_h/2"/>
                                          </p:val>
                                        </p:tav>
                                        <p:tav tm="100000">
                                          <p:val>
                                            <p:strVal val="#ppt_y"/>
                                          </p:val>
                                        </p:tav>
                                      </p:tavLst>
                                    </p:anim>
                                  </p:childTnLst>
                                </p:cTn>
                              </p:par>
                              <p:par>
                                <p:cTn id="302" presetID="2" presetClass="entr" presetSubtype="4" fill="hold" grpId="0" nodeType="withEffect">
                                  <p:stCondLst>
                                    <p:cond delay="0"/>
                                  </p:stCondLst>
                                  <p:childTnLst>
                                    <p:set>
                                      <p:cBhvr>
                                        <p:cTn id="303" dur="1" fill="hold">
                                          <p:stCondLst>
                                            <p:cond delay="0"/>
                                          </p:stCondLst>
                                        </p:cTn>
                                        <p:tgtEl>
                                          <p:spTgt spid="661616"/>
                                        </p:tgtEl>
                                        <p:attrNameLst>
                                          <p:attrName>style.visibility</p:attrName>
                                        </p:attrNameLst>
                                      </p:cBhvr>
                                      <p:to>
                                        <p:strVal val="visible"/>
                                      </p:to>
                                    </p:set>
                                    <p:anim calcmode="lin" valueType="num">
                                      <p:cBhvr additive="base">
                                        <p:cTn id="304" dur="500" fill="hold"/>
                                        <p:tgtEl>
                                          <p:spTgt spid="661616"/>
                                        </p:tgtEl>
                                        <p:attrNameLst>
                                          <p:attrName>ppt_x</p:attrName>
                                        </p:attrNameLst>
                                      </p:cBhvr>
                                      <p:tavLst>
                                        <p:tav tm="0">
                                          <p:val>
                                            <p:strVal val="#ppt_x"/>
                                          </p:val>
                                        </p:tav>
                                        <p:tav tm="100000">
                                          <p:val>
                                            <p:strVal val="#ppt_x"/>
                                          </p:val>
                                        </p:tav>
                                      </p:tavLst>
                                    </p:anim>
                                    <p:anim calcmode="lin" valueType="num">
                                      <p:cBhvr additive="base">
                                        <p:cTn id="305" dur="500" fill="hold"/>
                                        <p:tgtEl>
                                          <p:spTgt spid="661616"/>
                                        </p:tgtEl>
                                        <p:attrNameLst>
                                          <p:attrName>ppt_y</p:attrName>
                                        </p:attrNameLst>
                                      </p:cBhvr>
                                      <p:tavLst>
                                        <p:tav tm="0">
                                          <p:val>
                                            <p:strVal val="1+#ppt_h/2"/>
                                          </p:val>
                                        </p:tav>
                                        <p:tav tm="100000">
                                          <p:val>
                                            <p:strVal val="#ppt_y"/>
                                          </p:val>
                                        </p:tav>
                                      </p:tavLst>
                                    </p:anim>
                                  </p:childTnLst>
                                </p:cTn>
                              </p:par>
                              <p:par>
                                <p:cTn id="306" presetID="2" presetClass="entr" presetSubtype="4" fill="hold" grpId="0" nodeType="withEffect">
                                  <p:stCondLst>
                                    <p:cond delay="0"/>
                                  </p:stCondLst>
                                  <p:childTnLst>
                                    <p:set>
                                      <p:cBhvr>
                                        <p:cTn id="307" dur="1" fill="hold">
                                          <p:stCondLst>
                                            <p:cond delay="0"/>
                                          </p:stCondLst>
                                        </p:cTn>
                                        <p:tgtEl>
                                          <p:spTgt spid="661617"/>
                                        </p:tgtEl>
                                        <p:attrNameLst>
                                          <p:attrName>style.visibility</p:attrName>
                                        </p:attrNameLst>
                                      </p:cBhvr>
                                      <p:to>
                                        <p:strVal val="visible"/>
                                      </p:to>
                                    </p:set>
                                    <p:anim calcmode="lin" valueType="num">
                                      <p:cBhvr additive="base">
                                        <p:cTn id="308" dur="500" fill="hold"/>
                                        <p:tgtEl>
                                          <p:spTgt spid="661617"/>
                                        </p:tgtEl>
                                        <p:attrNameLst>
                                          <p:attrName>ppt_x</p:attrName>
                                        </p:attrNameLst>
                                      </p:cBhvr>
                                      <p:tavLst>
                                        <p:tav tm="0">
                                          <p:val>
                                            <p:strVal val="#ppt_x"/>
                                          </p:val>
                                        </p:tav>
                                        <p:tav tm="100000">
                                          <p:val>
                                            <p:strVal val="#ppt_x"/>
                                          </p:val>
                                        </p:tav>
                                      </p:tavLst>
                                    </p:anim>
                                    <p:anim calcmode="lin" valueType="num">
                                      <p:cBhvr additive="base">
                                        <p:cTn id="309" dur="500" fill="hold"/>
                                        <p:tgtEl>
                                          <p:spTgt spid="661617"/>
                                        </p:tgtEl>
                                        <p:attrNameLst>
                                          <p:attrName>ppt_y</p:attrName>
                                        </p:attrNameLst>
                                      </p:cBhvr>
                                      <p:tavLst>
                                        <p:tav tm="0">
                                          <p:val>
                                            <p:strVal val="1+#ppt_h/2"/>
                                          </p:val>
                                        </p:tav>
                                        <p:tav tm="100000">
                                          <p:val>
                                            <p:strVal val="#ppt_y"/>
                                          </p:val>
                                        </p:tav>
                                      </p:tavLst>
                                    </p:anim>
                                  </p:childTnLst>
                                </p:cTn>
                              </p:par>
                              <p:par>
                                <p:cTn id="310" presetID="2" presetClass="entr" presetSubtype="4" fill="hold" grpId="0" nodeType="withEffect">
                                  <p:stCondLst>
                                    <p:cond delay="0"/>
                                  </p:stCondLst>
                                  <p:childTnLst>
                                    <p:set>
                                      <p:cBhvr>
                                        <p:cTn id="311" dur="1" fill="hold">
                                          <p:stCondLst>
                                            <p:cond delay="0"/>
                                          </p:stCondLst>
                                        </p:cTn>
                                        <p:tgtEl>
                                          <p:spTgt spid="661618"/>
                                        </p:tgtEl>
                                        <p:attrNameLst>
                                          <p:attrName>style.visibility</p:attrName>
                                        </p:attrNameLst>
                                      </p:cBhvr>
                                      <p:to>
                                        <p:strVal val="visible"/>
                                      </p:to>
                                    </p:set>
                                    <p:anim calcmode="lin" valueType="num">
                                      <p:cBhvr additive="base">
                                        <p:cTn id="312" dur="500" fill="hold"/>
                                        <p:tgtEl>
                                          <p:spTgt spid="661618"/>
                                        </p:tgtEl>
                                        <p:attrNameLst>
                                          <p:attrName>ppt_x</p:attrName>
                                        </p:attrNameLst>
                                      </p:cBhvr>
                                      <p:tavLst>
                                        <p:tav tm="0">
                                          <p:val>
                                            <p:strVal val="#ppt_x"/>
                                          </p:val>
                                        </p:tav>
                                        <p:tav tm="100000">
                                          <p:val>
                                            <p:strVal val="#ppt_x"/>
                                          </p:val>
                                        </p:tav>
                                      </p:tavLst>
                                    </p:anim>
                                    <p:anim calcmode="lin" valueType="num">
                                      <p:cBhvr additive="base">
                                        <p:cTn id="313" dur="500" fill="hold"/>
                                        <p:tgtEl>
                                          <p:spTgt spid="661618"/>
                                        </p:tgtEl>
                                        <p:attrNameLst>
                                          <p:attrName>ppt_y</p:attrName>
                                        </p:attrNameLst>
                                      </p:cBhvr>
                                      <p:tavLst>
                                        <p:tav tm="0">
                                          <p:val>
                                            <p:strVal val="1+#ppt_h/2"/>
                                          </p:val>
                                        </p:tav>
                                        <p:tav tm="100000">
                                          <p:val>
                                            <p:strVal val="#ppt_y"/>
                                          </p:val>
                                        </p:tav>
                                      </p:tavLst>
                                    </p:anim>
                                  </p:childTnLst>
                                </p:cTn>
                              </p:par>
                              <p:par>
                                <p:cTn id="314" presetID="2" presetClass="entr" presetSubtype="4" fill="hold" grpId="0" nodeType="withEffect">
                                  <p:stCondLst>
                                    <p:cond delay="0"/>
                                  </p:stCondLst>
                                  <p:childTnLst>
                                    <p:set>
                                      <p:cBhvr>
                                        <p:cTn id="315" dur="1" fill="hold">
                                          <p:stCondLst>
                                            <p:cond delay="0"/>
                                          </p:stCondLst>
                                        </p:cTn>
                                        <p:tgtEl>
                                          <p:spTgt spid="661620"/>
                                        </p:tgtEl>
                                        <p:attrNameLst>
                                          <p:attrName>style.visibility</p:attrName>
                                        </p:attrNameLst>
                                      </p:cBhvr>
                                      <p:to>
                                        <p:strVal val="visible"/>
                                      </p:to>
                                    </p:set>
                                    <p:anim calcmode="lin" valueType="num">
                                      <p:cBhvr additive="base">
                                        <p:cTn id="316" dur="500" fill="hold"/>
                                        <p:tgtEl>
                                          <p:spTgt spid="661620"/>
                                        </p:tgtEl>
                                        <p:attrNameLst>
                                          <p:attrName>ppt_x</p:attrName>
                                        </p:attrNameLst>
                                      </p:cBhvr>
                                      <p:tavLst>
                                        <p:tav tm="0">
                                          <p:val>
                                            <p:strVal val="#ppt_x"/>
                                          </p:val>
                                        </p:tav>
                                        <p:tav tm="100000">
                                          <p:val>
                                            <p:strVal val="#ppt_x"/>
                                          </p:val>
                                        </p:tav>
                                      </p:tavLst>
                                    </p:anim>
                                    <p:anim calcmode="lin" valueType="num">
                                      <p:cBhvr additive="base">
                                        <p:cTn id="317" dur="500" fill="hold"/>
                                        <p:tgtEl>
                                          <p:spTgt spid="661620"/>
                                        </p:tgtEl>
                                        <p:attrNameLst>
                                          <p:attrName>ppt_y</p:attrName>
                                        </p:attrNameLst>
                                      </p:cBhvr>
                                      <p:tavLst>
                                        <p:tav tm="0">
                                          <p:val>
                                            <p:strVal val="1+#ppt_h/2"/>
                                          </p:val>
                                        </p:tav>
                                        <p:tav tm="100000">
                                          <p:val>
                                            <p:strVal val="#ppt_y"/>
                                          </p:val>
                                        </p:tav>
                                      </p:tavLst>
                                    </p:anim>
                                  </p:childTnLst>
                                </p:cTn>
                              </p:par>
                              <p:par>
                                <p:cTn id="318" presetID="2" presetClass="entr" presetSubtype="4" fill="hold" grpId="0" nodeType="withEffect">
                                  <p:stCondLst>
                                    <p:cond delay="0"/>
                                  </p:stCondLst>
                                  <p:childTnLst>
                                    <p:set>
                                      <p:cBhvr>
                                        <p:cTn id="319" dur="1" fill="hold">
                                          <p:stCondLst>
                                            <p:cond delay="0"/>
                                          </p:stCondLst>
                                        </p:cTn>
                                        <p:tgtEl>
                                          <p:spTgt spid="661621"/>
                                        </p:tgtEl>
                                        <p:attrNameLst>
                                          <p:attrName>style.visibility</p:attrName>
                                        </p:attrNameLst>
                                      </p:cBhvr>
                                      <p:to>
                                        <p:strVal val="visible"/>
                                      </p:to>
                                    </p:set>
                                    <p:anim calcmode="lin" valueType="num">
                                      <p:cBhvr additive="base">
                                        <p:cTn id="320" dur="500" fill="hold"/>
                                        <p:tgtEl>
                                          <p:spTgt spid="661621"/>
                                        </p:tgtEl>
                                        <p:attrNameLst>
                                          <p:attrName>ppt_x</p:attrName>
                                        </p:attrNameLst>
                                      </p:cBhvr>
                                      <p:tavLst>
                                        <p:tav tm="0">
                                          <p:val>
                                            <p:strVal val="#ppt_x"/>
                                          </p:val>
                                        </p:tav>
                                        <p:tav tm="100000">
                                          <p:val>
                                            <p:strVal val="#ppt_x"/>
                                          </p:val>
                                        </p:tav>
                                      </p:tavLst>
                                    </p:anim>
                                    <p:anim calcmode="lin" valueType="num">
                                      <p:cBhvr additive="base">
                                        <p:cTn id="321" dur="500" fill="hold"/>
                                        <p:tgtEl>
                                          <p:spTgt spid="661621"/>
                                        </p:tgtEl>
                                        <p:attrNameLst>
                                          <p:attrName>ppt_y</p:attrName>
                                        </p:attrNameLst>
                                      </p:cBhvr>
                                      <p:tavLst>
                                        <p:tav tm="0">
                                          <p:val>
                                            <p:strVal val="1+#ppt_h/2"/>
                                          </p:val>
                                        </p:tav>
                                        <p:tav tm="100000">
                                          <p:val>
                                            <p:strVal val="#ppt_y"/>
                                          </p:val>
                                        </p:tav>
                                      </p:tavLst>
                                    </p:anim>
                                  </p:childTnLst>
                                </p:cTn>
                              </p:par>
                              <p:par>
                                <p:cTn id="322" presetID="2" presetClass="entr" presetSubtype="4" fill="hold" grpId="0" nodeType="withEffect">
                                  <p:stCondLst>
                                    <p:cond delay="0"/>
                                  </p:stCondLst>
                                  <p:childTnLst>
                                    <p:set>
                                      <p:cBhvr>
                                        <p:cTn id="323" dur="1" fill="hold">
                                          <p:stCondLst>
                                            <p:cond delay="0"/>
                                          </p:stCondLst>
                                        </p:cTn>
                                        <p:tgtEl>
                                          <p:spTgt spid="661622"/>
                                        </p:tgtEl>
                                        <p:attrNameLst>
                                          <p:attrName>style.visibility</p:attrName>
                                        </p:attrNameLst>
                                      </p:cBhvr>
                                      <p:to>
                                        <p:strVal val="visible"/>
                                      </p:to>
                                    </p:set>
                                    <p:anim calcmode="lin" valueType="num">
                                      <p:cBhvr additive="base">
                                        <p:cTn id="324" dur="500" fill="hold"/>
                                        <p:tgtEl>
                                          <p:spTgt spid="661622"/>
                                        </p:tgtEl>
                                        <p:attrNameLst>
                                          <p:attrName>ppt_x</p:attrName>
                                        </p:attrNameLst>
                                      </p:cBhvr>
                                      <p:tavLst>
                                        <p:tav tm="0">
                                          <p:val>
                                            <p:strVal val="#ppt_x"/>
                                          </p:val>
                                        </p:tav>
                                        <p:tav tm="100000">
                                          <p:val>
                                            <p:strVal val="#ppt_x"/>
                                          </p:val>
                                        </p:tav>
                                      </p:tavLst>
                                    </p:anim>
                                    <p:anim calcmode="lin" valueType="num">
                                      <p:cBhvr additive="base">
                                        <p:cTn id="325" dur="500" fill="hold"/>
                                        <p:tgtEl>
                                          <p:spTgt spid="661622"/>
                                        </p:tgtEl>
                                        <p:attrNameLst>
                                          <p:attrName>ppt_y</p:attrName>
                                        </p:attrNameLst>
                                      </p:cBhvr>
                                      <p:tavLst>
                                        <p:tav tm="0">
                                          <p:val>
                                            <p:strVal val="1+#ppt_h/2"/>
                                          </p:val>
                                        </p:tav>
                                        <p:tav tm="100000">
                                          <p:val>
                                            <p:strVal val="#ppt_y"/>
                                          </p:val>
                                        </p:tav>
                                      </p:tavLst>
                                    </p:anim>
                                  </p:childTnLst>
                                </p:cTn>
                              </p:par>
                              <p:par>
                                <p:cTn id="326" presetID="2" presetClass="entr" presetSubtype="4" fill="hold" grpId="0" nodeType="withEffect">
                                  <p:stCondLst>
                                    <p:cond delay="0"/>
                                  </p:stCondLst>
                                  <p:childTnLst>
                                    <p:set>
                                      <p:cBhvr>
                                        <p:cTn id="327" dur="1" fill="hold">
                                          <p:stCondLst>
                                            <p:cond delay="0"/>
                                          </p:stCondLst>
                                        </p:cTn>
                                        <p:tgtEl>
                                          <p:spTgt spid="661623"/>
                                        </p:tgtEl>
                                        <p:attrNameLst>
                                          <p:attrName>style.visibility</p:attrName>
                                        </p:attrNameLst>
                                      </p:cBhvr>
                                      <p:to>
                                        <p:strVal val="visible"/>
                                      </p:to>
                                    </p:set>
                                    <p:anim calcmode="lin" valueType="num">
                                      <p:cBhvr additive="base">
                                        <p:cTn id="328" dur="500" fill="hold"/>
                                        <p:tgtEl>
                                          <p:spTgt spid="661623"/>
                                        </p:tgtEl>
                                        <p:attrNameLst>
                                          <p:attrName>ppt_x</p:attrName>
                                        </p:attrNameLst>
                                      </p:cBhvr>
                                      <p:tavLst>
                                        <p:tav tm="0">
                                          <p:val>
                                            <p:strVal val="#ppt_x"/>
                                          </p:val>
                                        </p:tav>
                                        <p:tav tm="100000">
                                          <p:val>
                                            <p:strVal val="#ppt_x"/>
                                          </p:val>
                                        </p:tav>
                                      </p:tavLst>
                                    </p:anim>
                                    <p:anim calcmode="lin" valueType="num">
                                      <p:cBhvr additive="base">
                                        <p:cTn id="329" dur="500" fill="hold"/>
                                        <p:tgtEl>
                                          <p:spTgt spid="661623"/>
                                        </p:tgtEl>
                                        <p:attrNameLst>
                                          <p:attrName>ppt_y</p:attrName>
                                        </p:attrNameLst>
                                      </p:cBhvr>
                                      <p:tavLst>
                                        <p:tav tm="0">
                                          <p:val>
                                            <p:strVal val="1+#ppt_h/2"/>
                                          </p:val>
                                        </p:tav>
                                        <p:tav tm="100000">
                                          <p:val>
                                            <p:strVal val="#ppt_y"/>
                                          </p:val>
                                        </p:tav>
                                      </p:tavLst>
                                    </p:anim>
                                  </p:childTnLst>
                                </p:cTn>
                              </p:par>
                              <p:par>
                                <p:cTn id="330" presetID="2" presetClass="entr" presetSubtype="4" fill="hold" grpId="0" nodeType="withEffect">
                                  <p:stCondLst>
                                    <p:cond delay="0"/>
                                  </p:stCondLst>
                                  <p:childTnLst>
                                    <p:set>
                                      <p:cBhvr>
                                        <p:cTn id="331" dur="1" fill="hold">
                                          <p:stCondLst>
                                            <p:cond delay="0"/>
                                          </p:stCondLst>
                                        </p:cTn>
                                        <p:tgtEl>
                                          <p:spTgt spid="661624"/>
                                        </p:tgtEl>
                                        <p:attrNameLst>
                                          <p:attrName>style.visibility</p:attrName>
                                        </p:attrNameLst>
                                      </p:cBhvr>
                                      <p:to>
                                        <p:strVal val="visible"/>
                                      </p:to>
                                    </p:set>
                                    <p:anim calcmode="lin" valueType="num">
                                      <p:cBhvr additive="base">
                                        <p:cTn id="332" dur="500" fill="hold"/>
                                        <p:tgtEl>
                                          <p:spTgt spid="661624"/>
                                        </p:tgtEl>
                                        <p:attrNameLst>
                                          <p:attrName>ppt_x</p:attrName>
                                        </p:attrNameLst>
                                      </p:cBhvr>
                                      <p:tavLst>
                                        <p:tav tm="0">
                                          <p:val>
                                            <p:strVal val="#ppt_x"/>
                                          </p:val>
                                        </p:tav>
                                        <p:tav tm="100000">
                                          <p:val>
                                            <p:strVal val="#ppt_x"/>
                                          </p:val>
                                        </p:tav>
                                      </p:tavLst>
                                    </p:anim>
                                    <p:anim calcmode="lin" valueType="num">
                                      <p:cBhvr additive="base">
                                        <p:cTn id="333" dur="500" fill="hold"/>
                                        <p:tgtEl>
                                          <p:spTgt spid="661624"/>
                                        </p:tgtEl>
                                        <p:attrNameLst>
                                          <p:attrName>ppt_y</p:attrName>
                                        </p:attrNameLst>
                                      </p:cBhvr>
                                      <p:tavLst>
                                        <p:tav tm="0">
                                          <p:val>
                                            <p:strVal val="1+#ppt_h/2"/>
                                          </p:val>
                                        </p:tav>
                                        <p:tav tm="100000">
                                          <p:val>
                                            <p:strVal val="#ppt_y"/>
                                          </p:val>
                                        </p:tav>
                                      </p:tavLst>
                                    </p:anim>
                                  </p:childTnLst>
                                </p:cTn>
                              </p:par>
                              <p:par>
                                <p:cTn id="334" presetID="2" presetClass="entr" presetSubtype="4" fill="hold" grpId="0" nodeType="withEffect">
                                  <p:stCondLst>
                                    <p:cond delay="0"/>
                                  </p:stCondLst>
                                  <p:childTnLst>
                                    <p:set>
                                      <p:cBhvr>
                                        <p:cTn id="335" dur="1" fill="hold">
                                          <p:stCondLst>
                                            <p:cond delay="0"/>
                                          </p:stCondLst>
                                        </p:cTn>
                                        <p:tgtEl>
                                          <p:spTgt spid="661625"/>
                                        </p:tgtEl>
                                        <p:attrNameLst>
                                          <p:attrName>style.visibility</p:attrName>
                                        </p:attrNameLst>
                                      </p:cBhvr>
                                      <p:to>
                                        <p:strVal val="visible"/>
                                      </p:to>
                                    </p:set>
                                    <p:anim calcmode="lin" valueType="num">
                                      <p:cBhvr additive="base">
                                        <p:cTn id="336" dur="500" fill="hold"/>
                                        <p:tgtEl>
                                          <p:spTgt spid="661625"/>
                                        </p:tgtEl>
                                        <p:attrNameLst>
                                          <p:attrName>ppt_x</p:attrName>
                                        </p:attrNameLst>
                                      </p:cBhvr>
                                      <p:tavLst>
                                        <p:tav tm="0">
                                          <p:val>
                                            <p:strVal val="#ppt_x"/>
                                          </p:val>
                                        </p:tav>
                                        <p:tav tm="100000">
                                          <p:val>
                                            <p:strVal val="#ppt_x"/>
                                          </p:val>
                                        </p:tav>
                                      </p:tavLst>
                                    </p:anim>
                                    <p:anim calcmode="lin" valueType="num">
                                      <p:cBhvr additive="base">
                                        <p:cTn id="337" dur="500" fill="hold"/>
                                        <p:tgtEl>
                                          <p:spTgt spid="661625"/>
                                        </p:tgtEl>
                                        <p:attrNameLst>
                                          <p:attrName>ppt_y</p:attrName>
                                        </p:attrNameLst>
                                      </p:cBhvr>
                                      <p:tavLst>
                                        <p:tav tm="0">
                                          <p:val>
                                            <p:strVal val="1+#ppt_h/2"/>
                                          </p:val>
                                        </p:tav>
                                        <p:tav tm="100000">
                                          <p:val>
                                            <p:strVal val="#ppt_y"/>
                                          </p:val>
                                        </p:tav>
                                      </p:tavLst>
                                    </p:anim>
                                  </p:childTnLst>
                                </p:cTn>
                              </p:par>
                              <p:par>
                                <p:cTn id="338" presetID="2" presetClass="entr" presetSubtype="4" fill="hold" grpId="0" nodeType="withEffect">
                                  <p:stCondLst>
                                    <p:cond delay="0"/>
                                  </p:stCondLst>
                                  <p:childTnLst>
                                    <p:set>
                                      <p:cBhvr>
                                        <p:cTn id="339" dur="1" fill="hold">
                                          <p:stCondLst>
                                            <p:cond delay="0"/>
                                          </p:stCondLst>
                                        </p:cTn>
                                        <p:tgtEl>
                                          <p:spTgt spid="661626"/>
                                        </p:tgtEl>
                                        <p:attrNameLst>
                                          <p:attrName>style.visibility</p:attrName>
                                        </p:attrNameLst>
                                      </p:cBhvr>
                                      <p:to>
                                        <p:strVal val="visible"/>
                                      </p:to>
                                    </p:set>
                                    <p:anim calcmode="lin" valueType="num">
                                      <p:cBhvr additive="base">
                                        <p:cTn id="340" dur="500" fill="hold"/>
                                        <p:tgtEl>
                                          <p:spTgt spid="661626"/>
                                        </p:tgtEl>
                                        <p:attrNameLst>
                                          <p:attrName>ppt_x</p:attrName>
                                        </p:attrNameLst>
                                      </p:cBhvr>
                                      <p:tavLst>
                                        <p:tav tm="0">
                                          <p:val>
                                            <p:strVal val="#ppt_x"/>
                                          </p:val>
                                        </p:tav>
                                        <p:tav tm="100000">
                                          <p:val>
                                            <p:strVal val="#ppt_x"/>
                                          </p:val>
                                        </p:tav>
                                      </p:tavLst>
                                    </p:anim>
                                    <p:anim calcmode="lin" valueType="num">
                                      <p:cBhvr additive="base">
                                        <p:cTn id="341" dur="500" fill="hold"/>
                                        <p:tgtEl>
                                          <p:spTgt spid="661626"/>
                                        </p:tgtEl>
                                        <p:attrNameLst>
                                          <p:attrName>ppt_y</p:attrName>
                                        </p:attrNameLst>
                                      </p:cBhvr>
                                      <p:tavLst>
                                        <p:tav tm="0">
                                          <p:val>
                                            <p:strVal val="1+#ppt_h/2"/>
                                          </p:val>
                                        </p:tav>
                                        <p:tav tm="100000">
                                          <p:val>
                                            <p:strVal val="#ppt_y"/>
                                          </p:val>
                                        </p:tav>
                                      </p:tavLst>
                                    </p:anim>
                                  </p:childTnLst>
                                </p:cTn>
                              </p:par>
                              <p:par>
                                <p:cTn id="342" presetID="2" presetClass="entr" presetSubtype="4" fill="hold" grpId="0" nodeType="withEffect">
                                  <p:stCondLst>
                                    <p:cond delay="0"/>
                                  </p:stCondLst>
                                  <p:childTnLst>
                                    <p:set>
                                      <p:cBhvr>
                                        <p:cTn id="343" dur="1" fill="hold">
                                          <p:stCondLst>
                                            <p:cond delay="0"/>
                                          </p:stCondLst>
                                        </p:cTn>
                                        <p:tgtEl>
                                          <p:spTgt spid="661627"/>
                                        </p:tgtEl>
                                        <p:attrNameLst>
                                          <p:attrName>style.visibility</p:attrName>
                                        </p:attrNameLst>
                                      </p:cBhvr>
                                      <p:to>
                                        <p:strVal val="visible"/>
                                      </p:to>
                                    </p:set>
                                    <p:anim calcmode="lin" valueType="num">
                                      <p:cBhvr additive="base">
                                        <p:cTn id="344" dur="500" fill="hold"/>
                                        <p:tgtEl>
                                          <p:spTgt spid="661627"/>
                                        </p:tgtEl>
                                        <p:attrNameLst>
                                          <p:attrName>ppt_x</p:attrName>
                                        </p:attrNameLst>
                                      </p:cBhvr>
                                      <p:tavLst>
                                        <p:tav tm="0">
                                          <p:val>
                                            <p:strVal val="#ppt_x"/>
                                          </p:val>
                                        </p:tav>
                                        <p:tav tm="100000">
                                          <p:val>
                                            <p:strVal val="#ppt_x"/>
                                          </p:val>
                                        </p:tav>
                                      </p:tavLst>
                                    </p:anim>
                                    <p:anim calcmode="lin" valueType="num">
                                      <p:cBhvr additive="base">
                                        <p:cTn id="345" dur="500" fill="hold"/>
                                        <p:tgtEl>
                                          <p:spTgt spid="661627"/>
                                        </p:tgtEl>
                                        <p:attrNameLst>
                                          <p:attrName>ppt_y</p:attrName>
                                        </p:attrNameLst>
                                      </p:cBhvr>
                                      <p:tavLst>
                                        <p:tav tm="0">
                                          <p:val>
                                            <p:strVal val="1+#ppt_h/2"/>
                                          </p:val>
                                        </p:tav>
                                        <p:tav tm="100000">
                                          <p:val>
                                            <p:strVal val="#ppt_y"/>
                                          </p:val>
                                        </p:tav>
                                      </p:tavLst>
                                    </p:anim>
                                  </p:childTnLst>
                                </p:cTn>
                              </p:par>
                              <p:par>
                                <p:cTn id="346" presetID="2" presetClass="entr" presetSubtype="4" fill="hold" grpId="0" nodeType="withEffect">
                                  <p:stCondLst>
                                    <p:cond delay="0"/>
                                  </p:stCondLst>
                                  <p:childTnLst>
                                    <p:set>
                                      <p:cBhvr>
                                        <p:cTn id="347" dur="1" fill="hold">
                                          <p:stCondLst>
                                            <p:cond delay="0"/>
                                          </p:stCondLst>
                                        </p:cTn>
                                        <p:tgtEl>
                                          <p:spTgt spid="661628"/>
                                        </p:tgtEl>
                                        <p:attrNameLst>
                                          <p:attrName>style.visibility</p:attrName>
                                        </p:attrNameLst>
                                      </p:cBhvr>
                                      <p:to>
                                        <p:strVal val="visible"/>
                                      </p:to>
                                    </p:set>
                                    <p:anim calcmode="lin" valueType="num">
                                      <p:cBhvr additive="base">
                                        <p:cTn id="348" dur="500" fill="hold"/>
                                        <p:tgtEl>
                                          <p:spTgt spid="661628"/>
                                        </p:tgtEl>
                                        <p:attrNameLst>
                                          <p:attrName>ppt_x</p:attrName>
                                        </p:attrNameLst>
                                      </p:cBhvr>
                                      <p:tavLst>
                                        <p:tav tm="0">
                                          <p:val>
                                            <p:strVal val="#ppt_x"/>
                                          </p:val>
                                        </p:tav>
                                        <p:tav tm="100000">
                                          <p:val>
                                            <p:strVal val="#ppt_x"/>
                                          </p:val>
                                        </p:tav>
                                      </p:tavLst>
                                    </p:anim>
                                    <p:anim calcmode="lin" valueType="num">
                                      <p:cBhvr additive="base">
                                        <p:cTn id="349" dur="500" fill="hold"/>
                                        <p:tgtEl>
                                          <p:spTgt spid="661628"/>
                                        </p:tgtEl>
                                        <p:attrNameLst>
                                          <p:attrName>ppt_y</p:attrName>
                                        </p:attrNameLst>
                                      </p:cBhvr>
                                      <p:tavLst>
                                        <p:tav tm="0">
                                          <p:val>
                                            <p:strVal val="1+#ppt_h/2"/>
                                          </p:val>
                                        </p:tav>
                                        <p:tav tm="100000">
                                          <p:val>
                                            <p:strVal val="#ppt_y"/>
                                          </p:val>
                                        </p:tav>
                                      </p:tavLst>
                                    </p:anim>
                                  </p:childTnLst>
                                </p:cTn>
                              </p:par>
                              <p:par>
                                <p:cTn id="350" presetID="2" presetClass="entr" presetSubtype="4" fill="hold" grpId="0" nodeType="withEffect">
                                  <p:stCondLst>
                                    <p:cond delay="0"/>
                                  </p:stCondLst>
                                  <p:childTnLst>
                                    <p:set>
                                      <p:cBhvr>
                                        <p:cTn id="351" dur="1" fill="hold">
                                          <p:stCondLst>
                                            <p:cond delay="0"/>
                                          </p:stCondLst>
                                        </p:cTn>
                                        <p:tgtEl>
                                          <p:spTgt spid="661629"/>
                                        </p:tgtEl>
                                        <p:attrNameLst>
                                          <p:attrName>style.visibility</p:attrName>
                                        </p:attrNameLst>
                                      </p:cBhvr>
                                      <p:to>
                                        <p:strVal val="visible"/>
                                      </p:to>
                                    </p:set>
                                    <p:anim calcmode="lin" valueType="num">
                                      <p:cBhvr additive="base">
                                        <p:cTn id="352" dur="500" fill="hold"/>
                                        <p:tgtEl>
                                          <p:spTgt spid="661629"/>
                                        </p:tgtEl>
                                        <p:attrNameLst>
                                          <p:attrName>ppt_x</p:attrName>
                                        </p:attrNameLst>
                                      </p:cBhvr>
                                      <p:tavLst>
                                        <p:tav tm="0">
                                          <p:val>
                                            <p:strVal val="#ppt_x"/>
                                          </p:val>
                                        </p:tav>
                                        <p:tav tm="100000">
                                          <p:val>
                                            <p:strVal val="#ppt_x"/>
                                          </p:val>
                                        </p:tav>
                                      </p:tavLst>
                                    </p:anim>
                                    <p:anim calcmode="lin" valueType="num">
                                      <p:cBhvr additive="base">
                                        <p:cTn id="353" dur="500" fill="hold"/>
                                        <p:tgtEl>
                                          <p:spTgt spid="661629"/>
                                        </p:tgtEl>
                                        <p:attrNameLst>
                                          <p:attrName>ppt_y</p:attrName>
                                        </p:attrNameLst>
                                      </p:cBhvr>
                                      <p:tavLst>
                                        <p:tav tm="0">
                                          <p:val>
                                            <p:strVal val="1+#ppt_h/2"/>
                                          </p:val>
                                        </p:tav>
                                        <p:tav tm="100000">
                                          <p:val>
                                            <p:strVal val="#ppt_y"/>
                                          </p:val>
                                        </p:tav>
                                      </p:tavLst>
                                    </p:anim>
                                  </p:childTnLst>
                                </p:cTn>
                              </p:par>
                              <p:par>
                                <p:cTn id="354" presetID="2" presetClass="entr" presetSubtype="4" fill="hold" grpId="0" nodeType="withEffect">
                                  <p:stCondLst>
                                    <p:cond delay="0"/>
                                  </p:stCondLst>
                                  <p:childTnLst>
                                    <p:set>
                                      <p:cBhvr>
                                        <p:cTn id="355" dur="1" fill="hold">
                                          <p:stCondLst>
                                            <p:cond delay="0"/>
                                          </p:stCondLst>
                                        </p:cTn>
                                        <p:tgtEl>
                                          <p:spTgt spid="661630"/>
                                        </p:tgtEl>
                                        <p:attrNameLst>
                                          <p:attrName>style.visibility</p:attrName>
                                        </p:attrNameLst>
                                      </p:cBhvr>
                                      <p:to>
                                        <p:strVal val="visible"/>
                                      </p:to>
                                    </p:set>
                                    <p:anim calcmode="lin" valueType="num">
                                      <p:cBhvr additive="base">
                                        <p:cTn id="356" dur="500" fill="hold"/>
                                        <p:tgtEl>
                                          <p:spTgt spid="661630"/>
                                        </p:tgtEl>
                                        <p:attrNameLst>
                                          <p:attrName>ppt_x</p:attrName>
                                        </p:attrNameLst>
                                      </p:cBhvr>
                                      <p:tavLst>
                                        <p:tav tm="0">
                                          <p:val>
                                            <p:strVal val="#ppt_x"/>
                                          </p:val>
                                        </p:tav>
                                        <p:tav tm="100000">
                                          <p:val>
                                            <p:strVal val="#ppt_x"/>
                                          </p:val>
                                        </p:tav>
                                      </p:tavLst>
                                    </p:anim>
                                    <p:anim calcmode="lin" valueType="num">
                                      <p:cBhvr additive="base">
                                        <p:cTn id="357" dur="500" fill="hold"/>
                                        <p:tgtEl>
                                          <p:spTgt spid="661630"/>
                                        </p:tgtEl>
                                        <p:attrNameLst>
                                          <p:attrName>ppt_y</p:attrName>
                                        </p:attrNameLst>
                                      </p:cBhvr>
                                      <p:tavLst>
                                        <p:tav tm="0">
                                          <p:val>
                                            <p:strVal val="1+#ppt_h/2"/>
                                          </p:val>
                                        </p:tav>
                                        <p:tav tm="100000">
                                          <p:val>
                                            <p:strVal val="#ppt_y"/>
                                          </p:val>
                                        </p:tav>
                                      </p:tavLst>
                                    </p:anim>
                                  </p:childTnLst>
                                </p:cTn>
                              </p:par>
                              <p:par>
                                <p:cTn id="358" presetID="2" presetClass="entr" presetSubtype="4" fill="hold" grpId="0" nodeType="withEffect">
                                  <p:stCondLst>
                                    <p:cond delay="0"/>
                                  </p:stCondLst>
                                  <p:childTnLst>
                                    <p:set>
                                      <p:cBhvr>
                                        <p:cTn id="359" dur="1" fill="hold">
                                          <p:stCondLst>
                                            <p:cond delay="0"/>
                                          </p:stCondLst>
                                        </p:cTn>
                                        <p:tgtEl>
                                          <p:spTgt spid="661631"/>
                                        </p:tgtEl>
                                        <p:attrNameLst>
                                          <p:attrName>style.visibility</p:attrName>
                                        </p:attrNameLst>
                                      </p:cBhvr>
                                      <p:to>
                                        <p:strVal val="visible"/>
                                      </p:to>
                                    </p:set>
                                    <p:anim calcmode="lin" valueType="num">
                                      <p:cBhvr additive="base">
                                        <p:cTn id="360" dur="500" fill="hold"/>
                                        <p:tgtEl>
                                          <p:spTgt spid="661631"/>
                                        </p:tgtEl>
                                        <p:attrNameLst>
                                          <p:attrName>ppt_x</p:attrName>
                                        </p:attrNameLst>
                                      </p:cBhvr>
                                      <p:tavLst>
                                        <p:tav tm="0">
                                          <p:val>
                                            <p:strVal val="#ppt_x"/>
                                          </p:val>
                                        </p:tav>
                                        <p:tav tm="100000">
                                          <p:val>
                                            <p:strVal val="#ppt_x"/>
                                          </p:val>
                                        </p:tav>
                                      </p:tavLst>
                                    </p:anim>
                                    <p:anim calcmode="lin" valueType="num">
                                      <p:cBhvr additive="base">
                                        <p:cTn id="361" dur="500" fill="hold"/>
                                        <p:tgtEl>
                                          <p:spTgt spid="661631"/>
                                        </p:tgtEl>
                                        <p:attrNameLst>
                                          <p:attrName>ppt_y</p:attrName>
                                        </p:attrNameLst>
                                      </p:cBhvr>
                                      <p:tavLst>
                                        <p:tav tm="0">
                                          <p:val>
                                            <p:strVal val="1+#ppt_h/2"/>
                                          </p:val>
                                        </p:tav>
                                        <p:tav tm="100000">
                                          <p:val>
                                            <p:strVal val="#ppt_y"/>
                                          </p:val>
                                        </p:tav>
                                      </p:tavLst>
                                    </p:anim>
                                  </p:childTnLst>
                                </p:cTn>
                              </p:par>
                              <p:par>
                                <p:cTn id="362" presetID="2" presetClass="entr" presetSubtype="4" fill="hold" grpId="0" nodeType="withEffect">
                                  <p:stCondLst>
                                    <p:cond delay="0"/>
                                  </p:stCondLst>
                                  <p:childTnLst>
                                    <p:set>
                                      <p:cBhvr>
                                        <p:cTn id="363" dur="1" fill="hold">
                                          <p:stCondLst>
                                            <p:cond delay="0"/>
                                          </p:stCondLst>
                                        </p:cTn>
                                        <p:tgtEl>
                                          <p:spTgt spid="661632"/>
                                        </p:tgtEl>
                                        <p:attrNameLst>
                                          <p:attrName>style.visibility</p:attrName>
                                        </p:attrNameLst>
                                      </p:cBhvr>
                                      <p:to>
                                        <p:strVal val="visible"/>
                                      </p:to>
                                    </p:set>
                                    <p:anim calcmode="lin" valueType="num">
                                      <p:cBhvr additive="base">
                                        <p:cTn id="364" dur="500" fill="hold"/>
                                        <p:tgtEl>
                                          <p:spTgt spid="661632"/>
                                        </p:tgtEl>
                                        <p:attrNameLst>
                                          <p:attrName>ppt_x</p:attrName>
                                        </p:attrNameLst>
                                      </p:cBhvr>
                                      <p:tavLst>
                                        <p:tav tm="0">
                                          <p:val>
                                            <p:strVal val="#ppt_x"/>
                                          </p:val>
                                        </p:tav>
                                        <p:tav tm="100000">
                                          <p:val>
                                            <p:strVal val="#ppt_x"/>
                                          </p:val>
                                        </p:tav>
                                      </p:tavLst>
                                    </p:anim>
                                    <p:anim calcmode="lin" valueType="num">
                                      <p:cBhvr additive="base">
                                        <p:cTn id="365" dur="500" fill="hold"/>
                                        <p:tgtEl>
                                          <p:spTgt spid="661632"/>
                                        </p:tgtEl>
                                        <p:attrNameLst>
                                          <p:attrName>ppt_y</p:attrName>
                                        </p:attrNameLst>
                                      </p:cBhvr>
                                      <p:tavLst>
                                        <p:tav tm="0">
                                          <p:val>
                                            <p:strVal val="1+#ppt_h/2"/>
                                          </p:val>
                                        </p:tav>
                                        <p:tav tm="100000">
                                          <p:val>
                                            <p:strVal val="#ppt_y"/>
                                          </p:val>
                                        </p:tav>
                                      </p:tavLst>
                                    </p:anim>
                                  </p:childTnLst>
                                </p:cTn>
                              </p:par>
                              <p:par>
                                <p:cTn id="366" presetID="2" presetClass="entr" presetSubtype="4" fill="hold" grpId="0" nodeType="withEffect">
                                  <p:stCondLst>
                                    <p:cond delay="0"/>
                                  </p:stCondLst>
                                  <p:childTnLst>
                                    <p:set>
                                      <p:cBhvr>
                                        <p:cTn id="367" dur="1" fill="hold">
                                          <p:stCondLst>
                                            <p:cond delay="0"/>
                                          </p:stCondLst>
                                        </p:cTn>
                                        <p:tgtEl>
                                          <p:spTgt spid="661633"/>
                                        </p:tgtEl>
                                        <p:attrNameLst>
                                          <p:attrName>style.visibility</p:attrName>
                                        </p:attrNameLst>
                                      </p:cBhvr>
                                      <p:to>
                                        <p:strVal val="visible"/>
                                      </p:to>
                                    </p:set>
                                    <p:anim calcmode="lin" valueType="num">
                                      <p:cBhvr additive="base">
                                        <p:cTn id="368" dur="500" fill="hold"/>
                                        <p:tgtEl>
                                          <p:spTgt spid="661633"/>
                                        </p:tgtEl>
                                        <p:attrNameLst>
                                          <p:attrName>ppt_x</p:attrName>
                                        </p:attrNameLst>
                                      </p:cBhvr>
                                      <p:tavLst>
                                        <p:tav tm="0">
                                          <p:val>
                                            <p:strVal val="#ppt_x"/>
                                          </p:val>
                                        </p:tav>
                                        <p:tav tm="100000">
                                          <p:val>
                                            <p:strVal val="#ppt_x"/>
                                          </p:val>
                                        </p:tav>
                                      </p:tavLst>
                                    </p:anim>
                                    <p:anim calcmode="lin" valueType="num">
                                      <p:cBhvr additive="base">
                                        <p:cTn id="369" dur="500" fill="hold"/>
                                        <p:tgtEl>
                                          <p:spTgt spid="661633"/>
                                        </p:tgtEl>
                                        <p:attrNameLst>
                                          <p:attrName>ppt_y</p:attrName>
                                        </p:attrNameLst>
                                      </p:cBhvr>
                                      <p:tavLst>
                                        <p:tav tm="0">
                                          <p:val>
                                            <p:strVal val="1+#ppt_h/2"/>
                                          </p:val>
                                        </p:tav>
                                        <p:tav tm="100000">
                                          <p:val>
                                            <p:strVal val="#ppt_y"/>
                                          </p:val>
                                        </p:tav>
                                      </p:tavLst>
                                    </p:anim>
                                  </p:childTnLst>
                                </p:cTn>
                              </p:par>
                              <p:par>
                                <p:cTn id="370" presetID="2" presetClass="entr" presetSubtype="4" fill="hold" grpId="0" nodeType="withEffect">
                                  <p:stCondLst>
                                    <p:cond delay="0"/>
                                  </p:stCondLst>
                                  <p:childTnLst>
                                    <p:set>
                                      <p:cBhvr>
                                        <p:cTn id="371" dur="1" fill="hold">
                                          <p:stCondLst>
                                            <p:cond delay="0"/>
                                          </p:stCondLst>
                                        </p:cTn>
                                        <p:tgtEl>
                                          <p:spTgt spid="661634"/>
                                        </p:tgtEl>
                                        <p:attrNameLst>
                                          <p:attrName>style.visibility</p:attrName>
                                        </p:attrNameLst>
                                      </p:cBhvr>
                                      <p:to>
                                        <p:strVal val="visible"/>
                                      </p:to>
                                    </p:set>
                                    <p:anim calcmode="lin" valueType="num">
                                      <p:cBhvr additive="base">
                                        <p:cTn id="372" dur="500" fill="hold"/>
                                        <p:tgtEl>
                                          <p:spTgt spid="661634"/>
                                        </p:tgtEl>
                                        <p:attrNameLst>
                                          <p:attrName>ppt_x</p:attrName>
                                        </p:attrNameLst>
                                      </p:cBhvr>
                                      <p:tavLst>
                                        <p:tav tm="0">
                                          <p:val>
                                            <p:strVal val="#ppt_x"/>
                                          </p:val>
                                        </p:tav>
                                        <p:tav tm="100000">
                                          <p:val>
                                            <p:strVal val="#ppt_x"/>
                                          </p:val>
                                        </p:tav>
                                      </p:tavLst>
                                    </p:anim>
                                    <p:anim calcmode="lin" valueType="num">
                                      <p:cBhvr additive="base">
                                        <p:cTn id="373" dur="500" fill="hold"/>
                                        <p:tgtEl>
                                          <p:spTgt spid="661634"/>
                                        </p:tgtEl>
                                        <p:attrNameLst>
                                          <p:attrName>ppt_y</p:attrName>
                                        </p:attrNameLst>
                                      </p:cBhvr>
                                      <p:tavLst>
                                        <p:tav tm="0">
                                          <p:val>
                                            <p:strVal val="1+#ppt_h/2"/>
                                          </p:val>
                                        </p:tav>
                                        <p:tav tm="100000">
                                          <p:val>
                                            <p:strVal val="#ppt_y"/>
                                          </p:val>
                                        </p:tav>
                                      </p:tavLst>
                                    </p:anim>
                                  </p:childTnLst>
                                </p:cTn>
                              </p:par>
                              <p:par>
                                <p:cTn id="374" presetID="2" presetClass="entr" presetSubtype="4" fill="hold" grpId="0" nodeType="withEffect">
                                  <p:stCondLst>
                                    <p:cond delay="0"/>
                                  </p:stCondLst>
                                  <p:childTnLst>
                                    <p:set>
                                      <p:cBhvr>
                                        <p:cTn id="375" dur="1" fill="hold">
                                          <p:stCondLst>
                                            <p:cond delay="0"/>
                                          </p:stCondLst>
                                        </p:cTn>
                                        <p:tgtEl>
                                          <p:spTgt spid="661635"/>
                                        </p:tgtEl>
                                        <p:attrNameLst>
                                          <p:attrName>style.visibility</p:attrName>
                                        </p:attrNameLst>
                                      </p:cBhvr>
                                      <p:to>
                                        <p:strVal val="visible"/>
                                      </p:to>
                                    </p:set>
                                    <p:anim calcmode="lin" valueType="num">
                                      <p:cBhvr additive="base">
                                        <p:cTn id="376" dur="500" fill="hold"/>
                                        <p:tgtEl>
                                          <p:spTgt spid="661635"/>
                                        </p:tgtEl>
                                        <p:attrNameLst>
                                          <p:attrName>ppt_x</p:attrName>
                                        </p:attrNameLst>
                                      </p:cBhvr>
                                      <p:tavLst>
                                        <p:tav tm="0">
                                          <p:val>
                                            <p:strVal val="#ppt_x"/>
                                          </p:val>
                                        </p:tav>
                                        <p:tav tm="100000">
                                          <p:val>
                                            <p:strVal val="#ppt_x"/>
                                          </p:val>
                                        </p:tav>
                                      </p:tavLst>
                                    </p:anim>
                                    <p:anim calcmode="lin" valueType="num">
                                      <p:cBhvr additive="base">
                                        <p:cTn id="377" dur="500" fill="hold"/>
                                        <p:tgtEl>
                                          <p:spTgt spid="661635"/>
                                        </p:tgtEl>
                                        <p:attrNameLst>
                                          <p:attrName>ppt_y</p:attrName>
                                        </p:attrNameLst>
                                      </p:cBhvr>
                                      <p:tavLst>
                                        <p:tav tm="0">
                                          <p:val>
                                            <p:strVal val="1+#ppt_h/2"/>
                                          </p:val>
                                        </p:tav>
                                        <p:tav tm="100000">
                                          <p:val>
                                            <p:strVal val="#ppt_y"/>
                                          </p:val>
                                        </p:tav>
                                      </p:tavLst>
                                    </p:anim>
                                  </p:childTnLst>
                                </p:cTn>
                              </p:par>
                              <p:par>
                                <p:cTn id="378" presetID="2" presetClass="entr" presetSubtype="4" fill="hold" grpId="0" nodeType="withEffect">
                                  <p:stCondLst>
                                    <p:cond delay="0"/>
                                  </p:stCondLst>
                                  <p:childTnLst>
                                    <p:set>
                                      <p:cBhvr>
                                        <p:cTn id="379" dur="1" fill="hold">
                                          <p:stCondLst>
                                            <p:cond delay="0"/>
                                          </p:stCondLst>
                                        </p:cTn>
                                        <p:tgtEl>
                                          <p:spTgt spid="661636"/>
                                        </p:tgtEl>
                                        <p:attrNameLst>
                                          <p:attrName>style.visibility</p:attrName>
                                        </p:attrNameLst>
                                      </p:cBhvr>
                                      <p:to>
                                        <p:strVal val="visible"/>
                                      </p:to>
                                    </p:set>
                                    <p:anim calcmode="lin" valueType="num">
                                      <p:cBhvr additive="base">
                                        <p:cTn id="380" dur="500" fill="hold"/>
                                        <p:tgtEl>
                                          <p:spTgt spid="661636"/>
                                        </p:tgtEl>
                                        <p:attrNameLst>
                                          <p:attrName>ppt_x</p:attrName>
                                        </p:attrNameLst>
                                      </p:cBhvr>
                                      <p:tavLst>
                                        <p:tav tm="0">
                                          <p:val>
                                            <p:strVal val="#ppt_x"/>
                                          </p:val>
                                        </p:tav>
                                        <p:tav tm="100000">
                                          <p:val>
                                            <p:strVal val="#ppt_x"/>
                                          </p:val>
                                        </p:tav>
                                      </p:tavLst>
                                    </p:anim>
                                    <p:anim calcmode="lin" valueType="num">
                                      <p:cBhvr additive="base">
                                        <p:cTn id="381" dur="500" fill="hold"/>
                                        <p:tgtEl>
                                          <p:spTgt spid="661636"/>
                                        </p:tgtEl>
                                        <p:attrNameLst>
                                          <p:attrName>ppt_y</p:attrName>
                                        </p:attrNameLst>
                                      </p:cBhvr>
                                      <p:tavLst>
                                        <p:tav tm="0">
                                          <p:val>
                                            <p:strVal val="1+#ppt_h/2"/>
                                          </p:val>
                                        </p:tav>
                                        <p:tav tm="100000">
                                          <p:val>
                                            <p:strVal val="#ppt_y"/>
                                          </p:val>
                                        </p:tav>
                                      </p:tavLst>
                                    </p:anim>
                                  </p:childTnLst>
                                </p:cTn>
                              </p:par>
                              <p:par>
                                <p:cTn id="382" presetID="2" presetClass="entr" presetSubtype="4" fill="hold" grpId="0" nodeType="withEffect">
                                  <p:stCondLst>
                                    <p:cond delay="0"/>
                                  </p:stCondLst>
                                  <p:childTnLst>
                                    <p:set>
                                      <p:cBhvr>
                                        <p:cTn id="383" dur="1" fill="hold">
                                          <p:stCondLst>
                                            <p:cond delay="0"/>
                                          </p:stCondLst>
                                        </p:cTn>
                                        <p:tgtEl>
                                          <p:spTgt spid="661637"/>
                                        </p:tgtEl>
                                        <p:attrNameLst>
                                          <p:attrName>style.visibility</p:attrName>
                                        </p:attrNameLst>
                                      </p:cBhvr>
                                      <p:to>
                                        <p:strVal val="visible"/>
                                      </p:to>
                                    </p:set>
                                    <p:anim calcmode="lin" valueType="num">
                                      <p:cBhvr additive="base">
                                        <p:cTn id="384" dur="500" fill="hold"/>
                                        <p:tgtEl>
                                          <p:spTgt spid="661637"/>
                                        </p:tgtEl>
                                        <p:attrNameLst>
                                          <p:attrName>ppt_x</p:attrName>
                                        </p:attrNameLst>
                                      </p:cBhvr>
                                      <p:tavLst>
                                        <p:tav tm="0">
                                          <p:val>
                                            <p:strVal val="#ppt_x"/>
                                          </p:val>
                                        </p:tav>
                                        <p:tav tm="100000">
                                          <p:val>
                                            <p:strVal val="#ppt_x"/>
                                          </p:val>
                                        </p:tav>
                                      </p:tavLst>
                                    </p:anim>
                                    <p:anim calcmode="lin" valueType="num">
                                      <p:cBhvr additive="base">
                                        <p:cTn id="385" dur="500" fill="hold"/>
                                        <p:tgtEl>
                                          <p:spTgt spid="661637"/>
                                        </p:tgtEl>
                                        <p:attrNameLst>
                                          <p:attrName>ppt_y</p:attrName>
                                        </p:attrNameLst>
                                      </p:cBhvr>
                                      <p:tavLst>
                                        <p:tav tm="0">
                                          <p:val>
                                            <p:strVal val="1+#ppt_h/2"/>
                                          </p:val>
                                        </p:tav>
                                        <p:tav tm="100000">
                                          <p:val>
                                            <p:strVal val="#ppt_y"/>
                                          </p:val>
                                        </p:tav>
                                      </p:tavLst>
                                    </p:anim>
                                  </p:childTnLst>
                                </p:cTn>
                              </p:par>
                              <p:par>
                                <p:cTn id="386" presetID="2" presetClass="entr" presetSubtype="4" fill="hold" grpId="0" nodeType="withEffect">
                                  <p:stCondLst>
                                    <p:cond delay="0"/>
                                  </p:stCondLst>
                                  <p:childTnLst>
                                    <p:set>
                                      <p:cBhvr>
                                        <p:cTn id="387" dur="1" fill="hold">
                                          <p:stCondLst>
                                            <p:cond delay="0"/>
                                          </p:stCondLst>
                                        </p:cTn>
                                        <p:tgtEl>
                                          <p:spTgt spid="661638"/>
                                        </p:tgtEl>
                                        <p:attrNameLst>
                                          <p:attrName>style.visibility</p:attrName>
                                        </p:attrNameLst>
                                      </p:cBhvr>
                                      <p:to>
                                        <p:strVal val="visible"/>
                                      </p:to>
                                    </p:set>
                                    <p:anim calcmode="lin" valueType="num">
                                      <p:cBhvr additive="base">
                                        <p:cTn id="388" dur="500" fill="hold"/>
                                        <p:tgtEl>
                                          <p:spTgt spid="661638"/>
                                        </p:tgtEl>
                                        <p:attrNameLst>
                                          <p:attrName>ppt_x</p:attrName>
                                        </p:attrNameLst>
                                      </p:cBhvr>
                                      <p:tavLst>
                                        <p:tav tm="0">
                                          <p:val>
                                            <p:strVal val="#ppt_x"/>
                                          </p:val>
                                        </p:tav>
                                        <p:tav tm="100000">
                                          <p:val>
                                            <p:strVal val="#ppt_x"/>
                                          </p:val>
                                        </p:tav>
                                      </p:tavLst>
                                    </p:anim>
                                    <p:anim calcmode="lin" valueType="num">
                                      <p:cBhvr additive="base">
                                        <p:cTn id="389" dur="500" fill="hold"/>
                                        <p:tgtEl>
                                          <p:spTgt spid="661638"/>
                                        </p:tgtEl>
                                        <p:attrNameLst>
                                          <p:attrName>ppt_y</p:attrName>
                                        </p:attrNameLst>
                                      </p:cBhvr>
                                      <p:tavLst>
                                        <p:tav tm="0">
                                          <p:val>
                                            <p:strVal val="1+#ppt_h/2"/>
                                          </p:val>
                                        </p:tav>
                                        <p:tav tm="100000">
                                          <p:val>
                                            <p:strVal val="#ppt_y"/>
                                          </p:val>
                                        </p:tav>
                                      </p:tavLst>
                                    </p:anim>
                                  </p:childTnLst>
                                </p:cTn>
                              </p:par>
                              <p:par>
                                <p:cTn id="390" presetID="2" presetClass="entr" presetSubtype="4" fill="hold" grpId="0" nodeType="withEffect">
                                  <p:stCondLst>
                                    <p:cond delay="0"/>
                                  </p:stCondLst>
                                  <p:childTnLst>
                                    <p:set>
                                      <p:cBhvr>
                                        <p:cTn id="391" dur="1" fill="hold">
                                          <p:stCondLst>
                                            <p:cond delay="0"/>
                                          </p:stCondLst>
                                        </p:cTn>
                                        <p:tgtEl>
                                          <p:spTgt spid="661639"/>
                                        </p:tgtEl>
                                        <p:attrNameLst>
                                          <p:attrName>style.visibility</p:attrName>
                                        </p:attrNameLst>
                                      </p:cBhvr>
                                      <p:to>
                                        <p:strVal val="visible"/>
                                      </p:to>
                                    </p:set>
                                    <p:anim calcmode="lin" valueType="num">
                                      <p:cBhvr additive="base">
                                        <p:cTn id="392" dur="500" fill="hold"/>
                                        <p:tgtEl>
                                          <p:spTgt spid="661639"/>
                                        </p:tgtEl>
                                        <p:attrNameLst>
                                          <p:attrName>ppt_x</p:attrName>
                                        </p:attrNameLst>
                                      </p:cBhvr>
                                      <p:tavLst>
                                        <p:tav tm="0">
                                          <p:val>
                                            <p:strVal val="#ppt_x"/>
                                          </p:val>
                                        </p:tav>
                                        <p:tav tm="100000">
                                          <p:val>
                                            <p:strVal val="#ppt_x"/>
                                          </p:val>
                                        </p:tav>
                                      </p:tavLst>
                                    </p:anim>
                                    <p:anim calcmode="lin" valueType="num">
                                      <p:cBhvr additive="base">
                                        <p:cTn id="393" dur="500" fill="hold"/>
                                        <p:tgtEl>
                                          <p:spTgt spid="661639"/>
                                        </p:tgtEl>
                                        <p:attrNameLst>
                                          <p:attrName>ppt_y</p:attrName>
                                        </p:attrNameLst>
                                      </p:cBhvr>
                                      <p:tavLst>
                                        <p:tav tm="0">
                                          <p:val>
                                            <p:strVal val="1+#ppt_h/2"/>
                                          </p:val>
                                        </p:tav>
                                        <p:tav tm="100000">
                                          <p:val>
                                            <p:strVal val="#ppt_y"/>
                                          </p:val>
                                        </p:tav>
                                      </p:tavLst>
                                    </p:anim>
                                  </p:childTnLst>
                                </p:cTn>
                              </p:par>
                              <p:par>
                                <p:cTn id="394" presetID="2" presetClass="entr" presetSubtype="4" fill="hold" grpId="0" nodeType="withEffect">
                                  <p:stCondLst>
                                    <p:cond delay="0"/>
                                  </p:stCondLst>
                                  <p:childTnLst>
                                    <p:set>
                                      <p:cBhvr>
                                        <p:cTn id="395" dur="1" fill="hold">
                                          <p:stCondLst>
                                            <p:cond delay="0"/>
                                          </p:stCondLst>
                                        </p:cTn>
                                        <p:tgtEl>
                                          <p:spTgt spid="661640"/>
                                        </p:tgtEl>
                                        <p:attrNameLst>
                                          <p:attrName>style.visibility</p:attrName>
                                        </p:attrNameLst>
                                      </p:cBhvr>
                                      <p:to>
                                        <p:strVal val="visible"/>
                                      </p:to>
                                    </p:set>
                                    <p:anim calcmode="lin" valueType="num">
                                      <p:cBhvr additive="base">
                                        <p:cTn id="396" dur="500" fill="hold"/>
                                        <p:tgtEl>
                                          <p:spTgt spid="661640"/>
                                        </p:tgtEl>
                                        <p:attrNameLst>
                                          <p:attrName>ppt_x</p:attrName>
                                        </p:attrNameLst>
                                      </p:cBhvr>
                                      <p:tavLst>
                                        <p:tav tm="0">
                                          <p:val>
                                            <p:strVal val="#ppt_x"/>
                                          </p:val>
                                        </p:tav>
                                        <p:tav tm="100000">
                                          <p:val>
                                            <p:strVal val="#ppt_x"/>
                                          </p:val>
                                        </p:tav>
                                      </p:tavLst>
                                    </p:anim>
                                    <p:anim calcmode="lin" valueType="num">
                                      <p:cBhvr additive="base">
                                        <p:cTn id="397" dur="500" fill="hold"/>
                                        <p:tgtEl>
                                          <p:spTgt spid="661640"/>
                                        </p:tgtEl>
                                        <p:attrNameLst>
                                          <p:attrName>ppt_y</p:attrName>
                                        </p:attrNameLst>
                                      </p:cBhvr>
                                      <p:tavLst>
                                        <p:tav tm="0">
                                          <p:val>
                                            <p:strVal val="1+#ppt_h/2"/>
                                          </p:val>
                                        </p:tav>
                                        <p:tav tm="100000">
                                          <p:val>
                                            <p:strVal val="#ppt_y"/>
                                          </p:val>
                                        </p:tav>
                                      </p:tavLst>
                                    </p:anim>
                                  </p:childTnLst>
                                </p:cTn>
                              </p:par>
                              <p:par>
                                <p:cTn id="398" presetID="2" presetClass="entr" presetSubtype="4" fill="hold" grpId="0" nodeType="withEffect">
                                  <p:stCondLst>
                                    <p:cond delay="0"/>
                                  </p:stCondLst>
                                  <p:childTnLst>
                                    <p:set>
                                      <p:cBhvr>
                                        <p:cTn id="399" dur="1" fill="hold">
                                          <p:stCondLst>
                                            <p:cond delay="0"/>
                                          </p:stCondLst>
                                        </p:cTn>
                                        <p:tgtEl>
                                          <p:spTgt spid="661641"/>
                                        </p:tgtEl>
                                        <p:attrNameLst>
                                          <p:attrName>style.visibility</p:attrName>
                                        </p:attrNameLst>
                                      </p:cBhvr>
                                      <p:to>
                                        <p:strVal val="visible"/>
                                      </p:to>
                                    </p:set>
                                    <p:anim calcmode="lin" valueType="num">
                                      <p:cBhvr additive="base">
                                        <p:cTn id="400" dur="500" fill="hold"/>
                                        <p:tgtEl>
                                          <p:spTgt spid="661641"/>
                                        </p:tgtEl>
                                        <p:attrNameLst>
                                          <p:attrName>ppt_x</p:attrName>
                                        </p:attrNameLst>
                                      </p:cBhvr>
                                      <p:tavLst>
                                        <p:tav tm="0">
                                          <p:val>
                                            <p:strVal val="#ppt_x"/>
                                          </p:val>
                                        </p:tav>
                                        <p:tav tm="100000">
                                          <p:val>
                                            <p:strVal val="#ppt_x"/>
                                          </p:val>
                                        </p:tav>
                                      </p:tavLst>
                                    </p:anim>
                                    <p:anim calcmode="lin" valueType="num">
                                      <p:cBhvr additive="base">
                                        <p:cTn id="401" dur="500" fill="hold"/>
                                        <p:tgtEl>
                                          <p:spTgt spid="661641"/>
                                        </p:tgtEl>
                                        <p:attrNameLst>
                                          <p:attrName>ppt_y</p:attrName>
                                        </p:attrNameLst>
                                      </p:cBhvr>
                                      <p:tavLst>
                                        <p:tav tm="0">
                                          <p:val>
                                            <p:strVal val="1+#ppt_h/2"/>
                                          </p:val>
                                        </p:tav>
                                        <p:tav tm="100000">
                                          <p:val>
                                            <p:strVal val="#ppt_y"/>
                                          </p:val>
                                        </p:tav>
                                      </p:tavLst>
                                    </p:anim>
                                  </p:childTnLst>
                                </p:cTn>
                              </p:par>
                              <p:par>
                                <p:cTn id="402" presetID="2" presetClass="entr" presetSubtype="4" fill="hold" grpId="0" nodeType="withEffect">
                                  <p:stCondLst>
                                    <p:cond delay="0"/>
                                  </p:stCondLst>
                                  <p:childTnLst>
                                    <p:set>
                                      <p:cBhvr>
                                        <p:cTn id="403" dur="1" fill="hold">
                                          <p:stCondLst>
                                            <p:cond delay="0"/>
                                          </p:stCondLst>
                                        </p:cTn>
                                        <p:tgtEl>
                                          <p:spTgt spid="661642"/>
                                        </p:tgtEl>
                                        <p:attrNameLst>
                                          <p:attrName>style.visibility</p:attrName>
                                        </p:attrNameLst>
                                      </p:cBhvr>
                                      <p:to>
                                        <p:strVal val="visible"/>
                                      </p:to>
                                    </p:set>
                                    <p:anim calcmode="lin" valueType="num">
                                      <p:cBhvr additive="base">
                                        <p:cTn id="404" dur="500" fill="hold"/>
                                        <p:tgtEl>
                                          <p:spTgt spid="661642"/>
                                        </p:tgtEl>
                                        <p:attrNameLst>
                                          <p:attrName>ppt_x</p:attrName>
                                        </p:attrNameLst>
                                      </p:cBhvr>
                                      <p:tavLst>
                                        <p:tav tm="0">
                                          <p:val>
                                            <p:strVal val="#ppt_x"/>
                                          </p:val>
                                        </p:tav>
                                        <p:tav tm="100000">
                                          <p:val>
                                            <p:strVal val="#ppt_x"/>
                                          </p:val>
                                        </p:tav>
                                      </p:tavLst>
                                    </p:anim>
                                    <p:anim calcmode="lin" valueType="num">
                                      <p:cBhvr additive="base">
                                        <p:cTn id="405" dur="500" fill="hold"/>
                                        <p:tgtEl>
                                          <p:spTgt spid="661642"/>
                                        </p:tgtEl>
                                        <p:attrNameLst>
                                          <p:attrName>ppt_y</p:attrName>
                                        </p:attrNameLst>
                                      </p:cBhvr>
                                      <p:tavLst>
                                        <p:tav tm="0">
                                          <p:val>
                                            <p:strVal val="1+#ppt_h/2"/>
                                          </p:val>
                                        </p:tav>
                                        <p:tav tm="100000">
                                          <p:val>
                                            <p:strVal val="#ppt_y"/>
                                          </p:val>
                                        </p:tav>
                                      </p:tavLst>
                                    </p:anim>
                                  </p:childTnLst>
                                </p:cTn>
                              </p:par>
                              <p:par>
                                <p:cTn id="406" presetID="2" presetClass="entr" presetSubtype="4" fill="hold" grpId="0" nodeType="withEffect">
                                  <p:stCondLst>
                                    <p:cond delay="0"/>
                                  </p:stCondLst>
                                  <p:childTnLst>
                                    <p:set>
                                      <p:cBhvr>
                                        <p:cTn id="407" dur="1" fill="hold">
                                          <p:stCondLst>
                                            <p:cond delay="0"/>
                                          </p:stCondLst>
                                        </p:cTn>
                                        <p:tgtEl>
                                          <p:spTgt spid="661643"/>
                                        </p:tgtEl>
                                        <p:attrNameLst>
                                          <p:attrName>style.visibility</p:attrName>
                                        </p:attrNameLst>
                                      </p:cBhvr>
                                      <p:to>
                                        <p:strVal val="visible"/>
                                      </p:to>
                                    </p:set>
                                    <p:anim calcmode="lin" valueType="num">
                                      <p:cBhvr additive="base">
                                        <p:cTn id="408" dur="500" fill="hold"/>
                                        <p:tgtEl>
                                          <p:spTgt spid="661643"/>
                                        </p:tgtEl>
                                        <p:attrNameLst>
                                          <p:attrName>ppt_x</p:attrName>
                                        </p:attrNameLst>
                                      </p:cBhvr>
                                      <p:tavLst>
                                        <p:tav tm="0">
                                          <p:val>
                                            <p:strVal val="#ppt_x"/>
                                          </p:val>
                                        </p:tav>
                                        <p:tav tm="100000">
                                          <p:val>
                                            <p:strVal val="#ppt_x"/>
                                          </p:val>
                                        </p:tav>
                                      </p:tavLst>
                                    </p:anim>
                                    <p:anim calcmode="lin" valueType="num">
                                      <p:cBhvr additive="base">
                                        <p:cTn id="409" dur="500" fill="hold"/>
                                        <p:tgtEl>
                                          <p:spTgt spid="661643"/>
                                        </p:tgtEl>
                                        <p:attrNameLst>
                                          <p:attrName>ppt_y</p:attrName>
                                        </p:attrNameLst>
                                      </p:cBhvr>
                                      <p:tavLst>
                                        <p:tav tm="0">
                                          <p:val>
                                            <p:strVal val="1+#ppt_h/2"/>
                                          </p:val>
                                        </p:tav>
                                        <p:tav tm="100000">
                                          <p:val>
                                            <p:strVal val="#ppt_y"/>
                                          </p:val>
                                        </p:tav>
                                      </p:tavLst>
                                    </p:anim>
                                  </p:childTnLst>
                                </p:cTn>
                              </p:par>
                              <p:par>
                                <p:cTn id="410" presetID="2" presetClass="entr" presetSubtype="4" fill="hold" grpId="0" nodeType="withEffect">
                                  <p:stCondLst>
                                    <p:cond delay="0"/>
                                  </p:stCondLst>
                                  <p:childTnLst>
                                    <p:set>
                                      <p:cBhvr>
                                        <p:cTn id="411" dur="1" fill="hold">
                                          <p:stCondLst>
                                            <p:cond delay="0"/>
                                          </p:stCondLst>
                                        </p:cTn>
                                        <p:tgtEl>
                                          <p:spTgt spid="661644"/>
                                        </p:tgtEl>
                                        <p:attrNameLst>
                                          <p:attrName>style.visibility</p:attrName>
                                        </p:attrNameLst>
                                      </p:cBhvr>
                                      <p:to>
                                        <p:strVal val="visible"/>
                                      </p:to>
                                    </p:set>
                                    <p:anim calcmode="lin" valueType="num">
                                      <p:cBhvr additive="base">
                                        <p:cTn id="412" dur="500" fill="hold"/>
                                        <p:tgtEl>
                                          <p:spTgt spid="661644"/>
                                        </p:tgtEl>
                                        <p:attrNameLst>
                                          <p:attrName>ppt_x</p:attrName>
                                        </p:attrNameLst>
                                      </p:cBhvr>
                                      <p:tavLst>
                                        <p:tav tm="0">
                                          <p:val>
                                            <p:strVal val="#ppt_x"/>
                                          </p:val>
                                        </p:tav>
                                        <p:tav tm="100000">
                                          <p:val>
                                            <p:strVal val="#ppt_x"/>
                                          </p:val>
                                        </p:tav>
                                      </p:tavLst>
                                    </p:anim>
                                    <p:anim calcmode="lin" valueType="num">
                                      <p:cBhvr additive="base">
                                        <p:cTn id="413" dur="500" fill="hold"/>
                                        <p:tgtEl>
                                          <p:spTgt spid="661644"/>
                                        </p:tgtEl>
                                        <p:attrNameLst>
                                          <p:attrName>ppt_y</p:attrName>
                                        </p:attrNameLst>
                                      </p:cBhvr>
                                      <p:tavLst>
                                        <p:tav tm="0">
                                          <p:val>
                                            <p:strVal val="1+#ppt_h/2"/>
                                          </p:val>
                                        </p:tav>
                                        <p:tav tm="100000">
                                          <p:val>
                                            <p:strVal val="#ppt_y"/>
                                          </p:val>
                                        </p:tav>
                                      </p:tavLst>
                                    </p:anim>
                                  </p:childTnLst>
                                </p:cTn>
                              </p:par>
                              <p:par>
                                <p:cTn id="414" presetID="2" presetClass="entr" presetSubtype="4" fill="hold" grpId="0" nodeType="withEffect">
                                  <p:stCondLst>
                                    <p:cond delay="0"/>
                                  </p:stCondLst>
                                  <p:childTnLst>
                                    <p:set>
                                      <p:cBhvr>
                                        <p:cTn id="415" dur="1" fill="hold">
                                          <p:stCondLst>
                                            <p:cond delay="0"/>
                                          </p:stCondLst>
                                        </p:cTn>
                                        <p:tgtEl>
                                          <p:spTgt spid="661645"/>
                                        </p:tgtEl>
                                        <p:attrNameLst>
                                          <p:attrName>style.visibility</p:attrName>
                                        </p:attrNameLst>
                                      </p:cBhvr>
                                      <p:to>
                                        <p:strVal val="visible"/>
                                      </p:to>
                                    </p:set>
                                    <p:anim calcmode="lin" valueType="num">
                                      <p:cBhvr additive="base">
                                        <p:cTn id="416" dur="500" fill="hold"/>
                                        <p:tgtEl>
                                          <p:spTgt spid="661645"/>
                                        </p:tgtEl>
                                        <p:attrNameLst>
                                          <p:attrName>ppt_x</p:attrName>
                                        </p:attrNameLst>
                                      </p:cBhvr>
                                      <p:tavLst>
                                        <p:tav tm="0">
                                          <p:val>
                                            <p:strVal val="#ppt_x"/>
                                          </p:val>
                                        </p:tav>
                                        <p:tav tm="100000">
                                          <p:val>
                                            <p:strVal val="#ppt_x"/>
                                          </p:val>
                                        </p:tav>
                                      </p:tavLst>
                                    </p:anim>
                                    <p:anim calcmode="lin" valueType="num">
                                      <p:cBhvr additive="base">
                                        <p:cTn id="417" dur="500" fill="hold"/>
                                        <p:tgtEl>
                                          <p:spTgt spid="661645"/>
                                        </p:tgtEl>
                                        <p:attrNameLst>
                                          <p:attrName>ppt_y</p:attrName>
                                        </p:attrNameLst>
                                      </p:cBhvr>
                                      <p:tavLst>
                                        <p:tav tm="0">
                                          <p:val>
                                            <p:strVal val="1+#ppt_h/2"/>
                                          </p:val>
                                        </p:tav>
                                        <p:tav tm="100000">
                                          <p:val>
                                            <p:strVal val="#ppt_y"/>
                                          </p:val>
                                        </p:tav>
                                      </p:tavLst>
                                    </p:anim>
                                  </p:childTnLst>
                                </p:cTn>
                              </p:par>
                              <p:par>
                                <p:cTn id="418" presetID="2" presetClass="entr" presetSubtype="4" fill="hold" grpId="0" nodeType="withEffect">
                                  <p:stCondLst>
                                    <p:cond delay="0"/>
                                  </p:stCondLst>
                                  <p:childTnLst>
                                    <p:set>
                                      <p:cBhvr>
                                        <p:cTn id="419" dur="1" fill="hold">
                                          <p:stCondLst>
                                            <p:cond delay="0"/>
                                          </p:stCondLst>
                                        </p:cTn>
                                        <p:tgtEl>
                                          <p:spTgt spid="661646"/>
                                        </p:tgtEl>
                                        <p:attrNameLst>
                                          <p:attrName>style.visibility</p:attrName>
                                        </p:attrNameLst>
                                      </p:cBhvr>
                                      <p:to>
                                        <p:strVal val="visible"/>
                                      </p:to>
                                    </p:set>
                                    <p:anim calcmode="lin" valueType="num">
                                      <p:cBhvr additive="base">
                                        <p:cTn id="420" dur="500" fill="hold"/>
                                        <p:tgtEl>
                                          <p:spTgt spid="661646"/>
                                        </p:tgtEl>
                                        <p:attrNameLst>
                                          <p:attrName>ppt_x</p:attrName>
                                        </p:attrNameLst>
                                      </p:cBhvr>
                                      <p:tavLst>
                                        <p:tav tm="0">
                                          <p:val>
                                            <p:strVal val="#ppt_x"/>
                                          </p:val>
                                        </p:tav>
                                        <p:tav tm="100000">
                                          <p:val>
                                            <p:strVal val="#ppt_x"/>
                                          </p:val>
                                        </p:tav>
                                      </p:tavLst>
                                    </p:anim>
                                    <p:anim calcmode="lin" valueType="num">
                                      <p:cBhvr additive="base">
                                        <p:cTn id="421" dur="500" fill="hold"/>
                                        <p:tgtEl>
                                          <p:spTgt spid="661646"/>
                                        </p:tgtEl>
                                        <p:attrNameLst>
                                          <p:attrName>ppt_y</p:attrName>
                                        </p:attrNameLst>
                                      </p:cBhvr>
                                      <p:tavLst>
                                        <p:tav tm="0">
                                          <p:val>
                                            <p:strVal val="1+#ppt_h/2"/>
                                          </p:val>
                                        </p:tav>
                                        <p:tav tm="100000">
                                          <p:val>
                                            <p:strVal val="#ppt_y"/>
                                          </p:val>
                                        </p:tav>
                                      </p:tavLst>
                                    </p:anim>
                                  </p:childTnLst>
                                </p:cTn>
                              </p:par>
                              <p:par>
                                <p:cTn id="422" presetID="2" presetClass="entr" presetSubtype="4" fill="hold" grpId="0" nodeType="withEffect">
                                  <p:stCondLst>
                                    <p:cond delay="0"/>
                                  </p:stCondLst>
                                  <p:childTnLst>
                                    <p:set>
                                      <p:cBhvr>
                                        <p:cTn id="423" dur="1" fill="hold">
                                          <p:stCondLst>
                                            <p:cond delay="0"/>
                                          </p:stCondLst>
                                        </p:cTn>
                                        <p:tgtEl>
                                          <p:spTgt spid="661647"/>
                                        </p:tgtEl>
                                        <p:attrNameLst>
                                          <p:attrName>style.visibility</p:attrName>
                                        </p:attrNameLst>
                                      </p:cBhvr>
                                      <p:to>
                                        <p:strVal val="visible"/>
                                      </p:to>
                                    </p:set>
                                    <p:anim calcmode="lin" valueType="num">
                                      <p:cBhvr additive="base">
                                        <p:cTn id="424" dur="500" fill="hold"/>
                                        <p:tgtEl>
                                          <p:spTgt spid="661647"/>
                                        </p:tgtEl>
                                        <p:attrNameLst>
                                          <p:attrName>ppt_x</p:attrName>
                                        </p:attrNameLst>
                                      </p:cBhvr>
                                      <p:tavLst>
                                        <p:tav tm="0">
                                          <p:val>
                                            <p:strVal val="#ppt_x"/>
                                          </p:val>
                                        </p:tav>
                                        <p:tav tm="100000">
                                          <p:val>
                                            <p:strVal val="#ppt_x"/>
                                          </p:val>
                                        </p:tav>
                                      </p:tavLst>
                                    </p:anim>
                                    <p:anim calcmode="lin" valueType="num">
                                      <p:cBhvr additive="base">
                                        <p:cTn id="425" dur="500" fill="hold"/>
                                        <p:tgtEl>
                                          <p:spTgt spid="661647"/>
                                        </p:tgtEl>
                                        <p:attrNameLst>
                                          <p:attrName>ppt_y</p:attrName>
                                        </p:attrNameLst>
                                      </p:cBhvr>
                                      <p:tavLst>
                                        <p:tav tm="0">
                                          <p:val>
                                            <p:strVal val="1+#ppt_h/2"/>
                                          </p:val>
                                        </p:tav>
                                        <p:tav tm="100000">
                                          <p:val>
                                            <p:strVal val="#ppt_y"/>
                                          </p:val>
                                        </p:tav>
                                      </p:tavLst>
                                    </p:anim>
                                  </p:childTnLst>
                                </p:cTn>
                              </p:par>
                              <p:par>
                                <p:cTn id="426" presetID="2" presetClass="entr" presetSubtype="4" fill="hold" grpId="0" nodeType="withEffect">
                                  <p:stCondLst>
                                    <p:cond delay="0"/>
                                  </p:stCondLst>
                                  <p:childTnLst>
                                    <p:set>
                                      <p:cBhvr>
                                        <p:cTn id="427" dur="1" fill="hold">
                                          <p:stCondLst>
                                            <p:cond delay="0"/>
                                          </p:stCondLst>
                                        </p:cTn>
                                        <p:tgtEl>
                                          <p:spTgt spid="661648"/>
                                        </p:tgtEl>
                                        <p:attrNameLst>
                                          <p:attrName>style.visibility</p:attrName>
                                        </p:attrNameLst>
                                      </p:cBhvr>
                                      <p:to>
                                        <p:strVal val="visible"/>
                                      </p:to>
                                    </p:set>
                                    <p:anim calcmode="lin" valueType="num">
                                      <p:cBhvr additive="base">
                                        <p:cTn id="428" dur="500" fill="hold"/>
                                        <p:tgtEl>
                                          <p:spTgt spid="661648"/>
                                        </p:tgtEl>
                                        <p:attrNameLst>
                                          <p:attrName>ppt_x</p:attrName>
                                        </p:attrNameLst>
                                      </p:cBhvr>
                                      <p:tavLst>
                                        <p:tav tm="0">
                                          <p:val>
                                            <p:strVal val="#ppt_x"/>
                                          </p:val>
                                        </p:tav>
                                        <p:tav tm="100000">
                                          <p:val>
                                            <p:strVal val="#ppt_x"/>
                                          </p:val>
                                        </p:tav>
                                      </p:tavLst>
                                    </p:anim>
                                    <p:anim calcmode="lin" valueType="num">
                                      <p:cBhvr additive="base">
                                        <p:cTn id="429" dur="500" fill="hold"/>
                                        <p:tgtEl>
                                          <p:spTgt spid="661648"/>
                                        </p:tgtEl>
                                        <p:attrNameLst>
                                          <p:attrName>ppt_y</p:attrName>
                                        </p:attrNameLst>
                                      </p:cBhvr>
                                      <p:tavLst>
                                        <p:tav tm="0">
                                          <p:val>
                                            <p:strVal val="1+#ppt_h/2"/>
                                          </p:val>
                                        </p:tav>
                                        <p:tav tm="100000">
                                          <p:val>
                                            <p:strVal val="#ppt_y"/>
                                          </p:val>
                                        </p:tav>
                                      </p:tavLst>
                                    </p:anim>
                                  </p:childTnLst>
                                </p:cTn>
                              </p:par>
                              <p:par>
                                <p:cTn id="430" presetID="2" presetClass="entr" presetSubtype="4" fill="hold" grpId="0" nodeType="withEffect">
                                  <p:stCondLst>
                                    <p:cond delay="0"/>
                                  </p:stCondLst>
                                  <p:childTnLst>
                                    <p:set>
                                      <p:cBhvr>
                                        <p:cTn id="431" dur="1" fill="hold">
                                          <p:stCondLst>
                                            <p:cond delay="0"/>
                                          </p:stCondLst>
                                        </p:cTn>
                                        <p:tgtEl>
                                          <p:spTgt spid="661649"/>
                                        </p:tgtEl>
                                        <p:attrNameLst>
                                          <p:attrName>style.visibility</p:attrName>
                                        </p:attrNameLst>
                                      </p:cBhvr>
                                      <p:to>
                                        <p:strVal val="visible"/>
                                      </p:to>
                                    </p:set>
                                    <p:anim calcmode="lin" valueType="num">
                                      <p:cBhvr additive="base">
                                        <p:cTn id="432" dur="500" fill="hold"/>
                                        <p:tgtEl>
                                          <p:spTgt spid="661649"/>
                                        </p:tgtEl>
                                        <p:attrNameLst>
                                          <p:attrName>ppt_x</p:attrName>
                                        </p:attrNameLst>
                                      </p:cBhvr>
                                      <p:tavLst>
                                        <p:tav tm="0">
                                          <p:val>
                                            <p:strVal val="#ppt_x"/>
                                          </p:val>
                                        </p:tav>
                                        <p:tav tm="100000">
                                          <p:val>
                                            <p:strVal val="#ppt_x"/>
                                          </p:val>
                                        </p:tav>
                                      </p:tavLst>
                                    </p:anim>
                                    <p:anim calcmode="lin" valueType="num">
                                      <p:cBhvr additive="base">
                                        <p:cTn id="433" dur="500" fill="hold"/>
                                        <p:tgtEl>
                                          <p:spTgt spid="661649"/>
                                        </p:tgtEl>
                                        <p:attrNameLst>
                                          <p:attrName>ppt_y</p:attrName>
                                        </p:attrNameLst>
                                      </p:cBhvr>
                                      <p:tavLst>
                                        <p:tav tm="0">
                                          <p:val>
                                            <p:strVal val="1+#ppt_h/2"/>
                                          </p:val>
                                        </p:tav>
                                        <p:tav tm="100000">
                                          <p:val>
                                            <p:strVal val="#ppt_y"/>
                                          </p:val>
                                        </p:tav>
                                      </p:tavLst>
                                    </p:anim>
                                  </p:childTnLst>
                                </p:cTn>
                              </p:par>
                              <p:par>
                                <p:cTn id="434" presetID="2" presetClass="entr" presetSubtype="4" fill="hold" grpId="0" nodeType="withEffect">
                                  <p:stCondLst>
                                    <p:cond delay="0"/>
                                  </p:stCondLst>
                                  <p:childTnLst>
                                    <p:set>
                                      <p:cBhvr>
                                        <p:cTn id="435" dur="1" fill="hold">
                                          <p:stCondLst>
                                            <p:cond delay="0"/>
                                          </p:stCondLst>
                                        </p:cTn>
                                        <p:tgtEl>
                                          <p:spTgt spid="661650"/>
                                        </p:tgtEl>
                                        <p:attrNameLst>
                                          <p:attrName>style.visibility</p:attrName>
                                        </p:attrNameLst>
                                      </p:cBhvr>
                                      <p:to>
                                        <p:strVal val="visible"/>
                                      </p:to>
                                    </p:set>
                                    <p:anim calcmode="lin" valueType="num">
                                      <p:cBhvr additive="base">
                                        <p:cTn id="436" dur="500" fill="hold"/>
                                        <p:tgtEl>
                                          <p:spTgt spid="661650"/>
                                        </p:tgtEl>
                                        <p:attrNameLst>
                                          <p:attrName>ppt_x</p:attrName>
                                        </p:attrNameLst>
                                      </p:cBhvr>
                                      <p:tavLst>
                                        <p:tav tm="0">
                                          <p:val>
                                            <p:strVal val="#ppt_x"/>
                                          </p:val>
                                        </p:tav>
                                        <p:tav tm="100000">
                                          <p:val>
                                            <p:strVal val="#ppt_x"/>
                                          </p:val>
                                        </p:tav>
                                      </p:tavLst>
                                    </p:anim>
                                    <p:anim calcmode="lin" valueType="num">
                                      <p:cBhvr additive="base">
                                        <p:cTn id="437" dur="500" fill="hold"/>
                                        <p:tgtEl>
                                          <p:spTgt spid="661650"/>
                                        </p:tgtEl>
                                        <p:attrNameLst>
                                          <p:attrName>ppt_y</p:attrName>
                                        </p:attrNameLst>
                                      </p:cBhvr>
                                      <p:tavLst>
                                        <p:tav tm="0">
                                          <p:val>
                                            <p:strVal val="1+#ppt_h/2"/>
                                          </p:val>
                                        </p:tav>
                                        <p:tav tm="100000">
                                          <p:val>
                                            <p:strVal val="#ppt_y"/>
                                          </p:val>
                                        </p:tav>
                                      </p:tavLst>
                                    </p:anim>
                                  </p:childTnLst>
                                </p:cTn>
                              </p:par>
                              <p:par>
                                <p:cTn id="438" presetID="2" presetClass="entr" presetSubtype="4" fill="hold" grpId="0" nodeType="withEffect">
                                  <p:stCondLst>
                                    <p:cond delay="0"/>
                                  </p:stCondLst>
                                  <p:childTnLst>
                                    <p:set>
                                      <p:cBhvr>
                                        <p:cTn id="439" dur="1" fill="hold">
                                          <p:stCondLst>
                                            <p:cond delay="0"/>
                                          </p:stCondLst>
                                        </p:cTn>
                                        <p:tgtEl>
                                          <p:spTgt spid="661651"/>
                                        </p:tgtEl>
                                        <p:attrNameLst>
                                          <p:attrName>style.visibility</p:attrName>
                                        </p:attrNameLst>
                                      </p:cBhvr>
                                      <p:to>
                                        <p:strVal val="visible"/>
                                      </p:to>
                                    </p:set>
                                    <p:anim calcmode="lin" valueType="num">
                                      <p:cBhvr additive="base">
                                        <p:cTn id="440" dur="500" fill="hold"/>
                                        <p:tgtEl>
                                          <p:spTgt spid="661651"/>
                                        </p:tgtEl>
                                        <p:attrNameLst>
                                          <p:attrName>ppt_x</p:attrName>
                                        </p:attrNameLst>
                                      </p:cBhvr>
                                      <p:tavLst>
                                        <p:tav tm="0">
                                          <p:val>
                                            <p:strVal val="#ppt_x"/>
                                          </p:val>
                                        </p:tav>
                                        <p:tav tm="100000">
                                          <p:val>
                                            <p:strVal val="#ppt_x"/>
                                          </p:val>
                                        </p:tav>
                                      </p:tavLst>
                                    </p:anim>
                                    <p:anim calcmode="lin" valueType="num">
                                      <p:cBhvr additive="base">
                                        <p:cTn id="441" dur="500" fill="hold"/>
                                        <p:tgtEl>
                                          <p:spTgt spid="661651"/>
                                        </p:tgtEl>
                                        <p:attrNameLst>
                                          <p:attrName>ppt_y</p:attrName>
                                        </p:attrNameLst>
                                      </p:cBhvr>
                                      <p:tavLst>
                                        <p:tav tm="0">
                                          <p:val>
                                            <p:strVal val="1+#ppt_h/2"/>
                                          </p:val>
                                        </p:tav>
                                        <p:tav tm="100000">
                                          <p:val>
                                            <p:strVal val="#ppt_y"/>
                                          </p:val>
                                        </p:tav>
                                      </p:tavLst>
                                    </p:anim>
                                  </p:childTnLst>
                                </p:cTn>
                              </p:par>
                              <p:par>
                                <p:cTn id="442" presetID="2" presetClass="entr" presetSubtype="4" fill="hold" grpId="0" nodeType="withEffect">
                                  <p:stCondLst>
                                    <p:cond delay="0"/>
                                  </p:stCondLst>
                                  <p:childTnLst>
                                    <p:set>
                                      <p:cBhvr>
                                        <p:cTn id="443" dur="1" fill="hold">
                                          <p:stCondLst>
                                            <p:cond delay="0"/>
                                          </p:stCondLst>
                                        </p:cTn>
                                        <p:tgtEl>
                                          <p:spTgt spid="661652"/>
                                        </p:tgtEl>
                                        <p:attrNameLst>
                                          <p:attrName>style.visibility</p:attrName>
                                        </p:attrNameLst>
                                      </p:cBhvr>
                                      <p:to>
                                        <p:strVal val="visible"/>
                                      </p:to>
                                    </p:set>
                                    <p:anim calcmode="lin" valueType="num">
                                      <p:cBhvr additive="base">
                                        <p:cTn id="444" dur="500" fill="hold"/>
                                        <p:tgtEl>
                                          <p:spTgt spid="661652"/>
                                        </p:tgtEl>
                                        <p:attrNameLst>
                                          <p:attrName>ppt_x</p:attrName>
                                        </p:attrNameLst>
                                      </p:cBhvr>
                                      <p:tavLst>
                                        <p:tav tm="0">
                                          <p:val>
                                            <p:strVal val="#ppt_x"/>
                                          </p:val>
                                        </p:tav>
                                        <p:tav tm="100000">
                                          <p:val>
                                            <p:strVal val="#ppt_x"/>
                                          </p:val>
                                        </p:tav>
                                      </p:tavLst>
                                    </p:anim>
                                    <p:anim calcmode="lin" valueType="num">
                                      <p:cBhvr additive="base">
                                        <p:cTn id="445" dur="500" fill="hold"/>
                                        <p:tgtEl>
                                          <p:spTgt spid="661652"/>
                                        </p:tgtEl>
                                        <p:attrNameLst>
                                          <p:attrName>ppt_y</p:attrName>
                                        </p:attrNameLst>
                                      </p:cBhvr>
                                      <p:tavLst>
                                        <p:tav tm="0">
                                          <p:val>
                                            <p:strVal val="1+#ppt_h/2"/>
                                          </p:val>
                                        </p:tav>
                                        <p:tav tm="100000">
                                          <p:val>
                                            <p:strVal val="#ppt_y"/>
                                          </p:val>
                                        </p:tav>
                                      </p:tavLst>
                                    </p:anim>
                                  </p:childTnLst>
                                </p:cTn>
                              </p:par>
                              <p:par>
                                <p:cTn id="446" presetID="2" presetClass="entr" presetSubtype="4" fill="hold" grpId="0" nodeType="withEffect">
                                  <p:stCondLst>
                                    <p:cond delay="0"/>
                                  </p:stCondLst>
                                  <p:childTnLst>
                                    <p:set>
                                      <p:cBhvr>
                                        <p:cTn id="447" dur="1" fill="hold">
                                          <p:stCondLst>
                                            <p:cond delay="0"/>
                                          </p:stCondLst>
                                        </p:cTn>
                                        <p:tgtEl>
                                          <p:spTgt spid="661653"/>
                                        </p:tgtEl>
                                        <p:attrNameLst>
                                          <p:attrName>style.visibility</p:attrName>
                                        </p:attrNameLst>
                                      </p:cBhvr>
                                      <p:to>
                                        <p:strVal val="visible"/>
                                      </p:to>
                                    </p:set>
                                    <p:anim calcmode="lin" valueType="num">
                                      <p:cBhvr additive="base">
                                        <p:cTn id="448" dur="500" fill="hold"/>
                                        <p:tgtEl>
                                          <p:spTgt spid="661653"/>
                                        </p:tgtEl>
                                        <p:attrNameLst>
                                          <p:attrName>ppt_x</p:attrName>
                                        </p:attrNameLst>
                                      </p:cBhvr>
                                      <p:tavLst>
                                        <p:tav tm="0">
                                          <p:val>
                                            <p:strVal val="#ppt_x"/>
                                          </p:val>
                                        </p:tav>
                                        <p:tav tm="100000">
                                          <p:val>
                                            <p:strVal val="#ppt_x"/>
                                          </p:val>
                                        </p:tav>
                                      </p:tavLst>
                                    </p:anim>
                                    <p:anim calcmode="lin" valueType="num">
                                      <p:cBhvr additive="base">
                                        <p:cTn id="449" dur="500" fill="hold"/>
                                        <p:tgtEl>
                                          <p:spTgt spid="661653"/>
                                        </p:tgtEl>
                                        <p:attrNameLst>
                                          <p:attrName>ppt_y</p:attrName>
                                        </p:attrNameLst>
                                      </p:cBhvr>
                                      <p:tavLst>
                                        <p:tav tm="0">
                                          <p:val>
                                            <p:strVal val="1+#ppt_h/2"/>
                                          </p:val>
                                        </p:tav>
                                        <p:tav tm="100000">
                                          <p:val>
                                            <p:strVal val="#ppt_y"/>
                                          </p:val>
                                        </p:tav>
                                      </p:tavLst>
                                    </p:anim>
                                  </p:childTnLst>
                                </p:cTn>
                              </p:par>
                              <p:par>
                                <p:cTn id="450" presetID="2" presetClass="entr" presetSubtype="4" fill="hold" grpId="0" nodeType="withEffect">
                                  <p:stCondLst>
                                    <p:cond delay="0"/>
                                  </p:stCondLst>
                                  <p:childTnLst>
                                    <p:set>
                                      <p:cBhvr>
                                        <p:cTn id="451" dur="1" fill="hold">
                                          <p:stCondLst>
                                            <p:cond delay="0"/>
                                          </p:stCondLst>
                                        </p:cTn>
                                        <p:tgtEl>
                                          <p:spTgt spid="661654"/>
                                        </p:tgtEl>
                                        <p:attrNameLst>
                                          <p:attrName>style.visibility</p:attrName>
                                        </p:attrNameLst>
                                      </p:cBhvr>
                                      <p:to>
                                        <p:strVal val="visible"/>
                                      </p:to>
                                    </p:set>
                                    <p:anim calcmode="lin" valueType="num">
                                      <p:cBhvr additive="base">
                                        <p:cTn id="452" dur="500" fill="hold"/>
                                        <p:tgtEl>
                                          <p:spTgt spid="661654"/>
                                        </p:tgtEl>
                                        <p:attrNameLst>
                                          <p:attrName>ppt_x</p:attrName>
                                        </p:attrNameLst>
                                      </p:cBhvr>
                                      <p:tavLst>
                                        <p:tav tm="0">
                                          <p:val>
                                            <p:strVal val="#ppt_x"/>
                                          </p:val>
                                        </p:tav>
                                        <p:tav tm="100000">
                                          <p:val>
                                            <p:strVal val="#ppt_x"/>
                                          </p:val>
                                        </p:tav>
                                      </p:tavLst>
                                    </p:anim>
                                    <p:anim calcmode="lin" valueType="num">
                                      <p:cBhvr additive="base">
                                        <p:cTn id="453" dur="500" fill="hold"/>
                                        <p:tgtEl>
                                          <p:spTgt spid="661654"/>
                                        </p:tgtEl>
                                        <p:attrNameLst>
                                          <p:attrName>ppt_y</p:attrName>
                                        </p:attrNameLst>
                                      </p:cBhvr>
                                      <p:tavLst>
                                        <p:tav tm="0">
                                          <p:val>
                                            <p:strVal val="1+#ppt_h/2"/>
                                          </p:val>
                                        </p:tav>
                                        <p:tav tm="100000">
                                          <p:val>
                                            <p:strVal val="#ppt_y"/>
                                          </p:val>
                                        </p:tav>
                                      </p:tavLst>
                                    </p:anim>
                                  </p:childTnLst>
                                </p:cTn>
                              </p:par>
                              <p:par>
                                <p:cTn id="454" presetID="9" presetClass="entr" presetSubtype="0" fill="hold" nodeType="withEffect">
                                  <p:stCondLst>
                                    <p:cond delay="0"/>
                                  </p:stCondLst>
                                  <p:childTnLst>
                                    <p:set>
                                      <p:cBhvr>
                                        <p:cTn id="455" dur="1" fill="hold">
                                          <p:stCondLst>
                                            <p:cond delay="0"/>
                                          </p:stCondLst>
                                        </p:cTn>
                                        <p:tgtEl>
                                          <p:spTgt spid="661833"/>
                                        </p:tgtEl>
                                        <p:attrNameLst>
                                          <p:attrName>style.visibility</p:attrName>
                                        </p:attrNameLst>
                                      </p:cBhvr>
                                      <p:to>
                                        <p:strVal val="visible"/>
                                      </p:to>
                                    </p:set>
                                    <p:animEffect transition="in" filter="dissolve">
                                      <p:cBhvr>
                                        <p:cTn id="456" dur="500"/>
                                        <p:tgtEl>
                                          <p:spTgt spid="661833"/>
                                        </p:tgtEl>
                                      </p:cBhvr>
                                    </p:animEffect>
                                  </p:childTnLst>
                                </p:cTn>
                              </p:par>
                            </p:childTnLst>
                          </p:cTn>
                        </p:par>
                      </p:childTnLst>
                    </p:cTn>
                  </p:par>
                  <p:par>
                    <p:cTn id="457" fill="hold">
                      <p:stCondLst>
                        <p:cond delay="indefinite"/>
                      </p:stCondLst>
                      <p:childTnLst>
                        <p:par>
                          <p:cTn id="458" fill="hold">
                            <p:stCondLst>
                              <p:cond delay="0"/>
                            </p:stCondLst>
                            <p:childTnLst>
                              <p:par>
                                <p:cTn id="459" presetID="9" presetClass="entr" presetSubtype="0" fill="hold" grpId="0" nodeType="clickEffect">
                                  <p:stCondLst>
                                    <p:cond delay="0"/>
                                  </p:stCondLst>
                                  <p:childTnLst>
                                    <p:set>
                                      <p:cBhvr>
                                        <p:cTn id="460" dur="1" fill="hold">
                                          <p:stCondLst>
                                            <p:cond delay="0"/>
                                          </p:stCondLst>
                                        </p:cTn>
                                        <p:tgtEl>
                                          <p:spTgt spid="661834"/>
                                        </p:tgtEl>
                                        <p:attrNameLst>
                                          <p:attrName>style.visibility</p:attrName>
                                        </p:attrNameLst>
                                      </p:cBhvr>
                                      <p:to>
                                        <p:strVal val="visible"/>
                                      </p:to>
                                    </p:set>
                                    <p:animEffect transition="in" filter="dissolve">
                                      <p:cBhvr>
                                        <p:cTn id="461" dur="500"/>
                                        <p:tgtEl>
                                          <p:spTgt spid="661834"/>
                                        </p:tgtEl>
                                      </p:cBhvr>
                                    </p:animEffect>
                                  </p:childTnLst>
                                </p:cTn>
                              </p:par>
                              <p:par>
                                <p:cTn id="462" presetID="9" presetClass="exit" presetSubtype="0" fill="hold" nodeType="withEffect">
                                  <p:stCondLst>
                                    <p:cond delay="0"/>
                                  </p:stCondLst>
                                  <p:childTnLst>
                                    <p:animEffect transition="out" filter="dissolve">
                                      <p:cBhvr>
                                        <p:cTn id="463" dur="500"/>
                                        <p:tgtEl>
                                          <p:spTgt spid="661833"/>
                                        </p:tgtEl>
                                      </p:cBhvr>
                                    </p:animEffect>
                                    <p:set>
                                      <p:cBhvr>
                                        <p:cTn id="464" dur="1" fill="hold">
                                          <p:stCondLst>
                                            <p:cond delay="499"/>
                                          </p:stCondLst>
                                        </p:cTn>
                                        <p:tgtEl>
                                          <p:spTgt spid="6618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44" grpId="0"/>
      <p:bldP spid="661545" grpId="0"/>
      <p:bldP spid="661546" grpId="0" animBg="1"/>
      <p:bldP spid="661547" grpId="0" animBg="1"/>
      <p:bldP spid="661548" grpId="0" animBg="1"/>
      <p:bldP spid="661549" grpId="0" animBg="1"/>
      <p:bldP spid="661550" grpId="0" animBg="1"/>
      <p:bldP spid="661551" grpId="0" animBg="1"/>
      <p:bldP spid="661552" grpId="0" animBg="1"/>
      <p:bldP spid="661553" grpId="0" animBg="1"/>
      <p:bldP spid="661554" grpId="0" animBg="1"/>
      <p:bldP spid="661555" grpId="0" animBg="1"/>
      <p:bldP spid="661556" grpId="0" animBg="1"/>
      <p:bldP spid="661557" grpId="0" animBg="1"/>
      <p:bldP spid="661558" grpId="0" animBg="1"/>
      <p:bldP spid="661559" grpId="0" animBg="1"/>
      <p:bldP spid="661560" grpId="0" animBg="1"/>
      <p:bldP spid="661561" grpId="0" animBg="1"/>
      <p:bldP spid="661562" grpId="0" animBg="1"/>
      <p:bldP spid="661563" grpId="0" animBg="1"/>
      <p:bldP spid="661564" grpId="0" animBg="1"/>
      <p:bldP spid="661565" grpId="0" animBg="1"/>
      <p:bldP spid="661566" grpId="0" animBg="1"/>
      <p:bldP spid="661567" grpId="0" animBg="1"/>
      <p:bldP spid="661568" grpId="0" animBg="1"/>
      <p:bldP spid="661569" grpId="0" animBg="1"/>
      <p:bldP spid="661570" grpId="0" animBg="1"/>
      <p:bldP spid="661571" grpId="0" animBg="1"/>
      <p:bldP spid="661572" grpId="0" animBg="1"/>
      <p:bldP spid="661573" grpId="0" animBg="1"/>
      <p:bldP spid="661574" grpId="0" animBg="1"/>
      <p:bldP spid="661575" grpId="0" animBg="1"/>
      <p:bldP spid="661576" grpId="0" animBg="1"/>
      <p:bldP spid="661577" grpId="0" animBg="1"/>
      <p:bldP spid="661578" grpId="0" animBg="1"/>
      <p:bldP spid="661579" grpId="0" animBg="1"/>
      <p:bldP spid="661580" grpId="0" animBg="1"/>
      <p:bldP spid="661581" grpId="0" animBg="1"/>
      <p:bldP spid="661582" grpId="0" animBg="1"/>
      <p:bldP spid="661584" grpId="0" animBg="1"/>
      <p:bldP spid="661585" grpId="0" animBg="1"/>
      <p:bldP spid="661586" grpId="0" animBg="1"/>
      <p:bldP spid="661587" grpId="0" animBg="1"/>
      <p:bldP spid="661588" grpId="0" animBg="1"/>
      <p:bldP spid="661589" grpId="0" animBg="1"/>
      <p:bldP spid="661590" grpId="0" animBg="1"/>
      <p:bldP spid="661591" grpId="0" animBg="1"/>
      <p:bldP spid="661592" grpId="0" animBg="1"/>
      <p:bldP spid="661593" grpId="0" animBg="1"/>
      <p:bldP spid="661594" grpId="0" animBg="1"/>
      <p:bldP spid="661595" grpId="0" animBg="1"/>
      <p:bldP spid="661596" grpId="0" animBg="1"/>
      <p:bldP spid="661597" grpId="0" animBg="1"/>
      <p:bldP spid="661598" grpId="0" animBg="1"/>
      <p:bldP spid="661599" grpId="0" animBg="1"/>
      <p:bldP spid="661600" grpId="0" animBg="1"/>
      <p:bldP spid="661601" grpId="0" animBg="1"/>
      <p:bldP spid="661602" grpId="0" animBg="1"/>
      <p:bldP spid="661603" grpId="0" animBg="1"/>
      <p:bldP spid="661604" grpId="0" animBg="1"/>
      <p:bldP spid="661605" grpId="0" animBg="1"/>
      <p:bldP spid="661606" grpId="0" animBg="1"/>
      <p:bldP spid="661607" grpId="0" animBg="1"/>
      <p:bldP spid="661608" grpId="0" animBg="1"/>
      <p:bldP spid="661609" grpId="0" animBg="1"/>
      <p:bldP spid="661610" grpId="0" animBg="1"/>
      <p:bldP spid="661611" grpId="0" animBg="1"/>
      <p:bldP spid="661612" grpId="0" animBg="1"/>
      <p:bldP spid="661613" grpId="0" animBg="1"/>
      <p:bldP spid="661614" grpId="0" animBg="1"/>
      <p:bldP spid="661615" grpId="0" animBg="1"/>
      <p:bldP spid="661616" grpId="0" animBg="1"/>
      <p:bldP spid="661617" grpId="0" animBg="1"/>
      <p:bldP spid="661618" grpId="0" animBg="1"/>
      <p:bldP spid="661620" grpId="0" animBg="1"/>
      <p:bldP spid="661621" grpId="0" animBg="1"/>
      <p:bldP spid="661622" grpId="0" animBg="1"/>
      <p:bldP spid="661623" grpId="0" animBg="1"/>
      <p:bldP spid="661624" grpId="0" animBg="1"/>
      <p:bldP spid="661625" grpId="0" animBg="1"/>
      <p:bldP spid="661626" grpId="0" animBg="1"/>
      <p:bldP spid="661627" grpId="0" animBg="1"/>
      <p:bldP spid="661628" grpId="0" animBg="1"/>
      <p:bldP spid="661629" grpId="0" animBg="1"/>
      <p:bldP spid="661630" grpId="0" animBg="1"/>
      <p:bldP spid="661631" grpId="0" animBg="1"/>
      <p:bldP spid="661632" grpId="0" animBg="1"/>
      <p:bldP spid="661633" grpId="0" animBg="1"/>
      <p:bldP spid="661634" grpId="0" animBg="1"/>
      <p:bldP spid="661635" grpId="0" animBg="1"/>
      <p:bldP spid="661636" grpId="0" animBg="1"/>
      <p:bldP spid="661637" grpId="0" animBg="1"/>
      <p:bldP spid="661638" grpId="0" animBg="1"/>
      <p:bldP spid="661639" grpId="0" animBg="1"/>
      <p:bldP spid="661640" grpId="0" animBg="1"/>
      <p:bldP spid="661641" grpId="0" animBg="1"/>
      <p:bldP spid="661642" grpId="0" animBg="1"/>
      <p:bldP spid="661643" grpId="0" animBg="1"/>
      <p:bldP spid="661644" grpId="0" animBg="1"/>
      <p:bldP spid="661645" grpId="0" animBg="1"/>
      <p:bldP spid="661646" grpId="0" animBg="1"/>
      <p:bldP spid="661647" grpId="0" animBg="1"/>
      <p:bldP spid="661648" grpId="0" animBg="1"/>
      <p:bldP spid="661649" grpId="0" animBg="1"/>
      <p:bldP spid="661650" grpId="0" animBg="1"/>
      <p:bldP spid="661651" grpId="0" animBg="1"/>
      <p:bldP spid="661652" grpId="0" animBg="1"/>
      <p:bldP spid="661653" grpId="0" animBg="1"/>
      <p:bldP spid="661654" grpId="0" animBg="1"/>
      <p:bldP spid="6618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Rectangle 4"/>
          <p:cNvSpPr>
            <a:spLocks noGrp="1" noChangeArrowheads="1"/>
          </p:cNvSpPr>
          <p:nvPr>
            <p:ph type="title"/>
          </p:nvPr>
        </p:nvSpPr>
        <p:spPr>
          <a:xfrm>
            <a:off x="574675" y="152400"/>
            <a:ext cx="8264525" cy="685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spc="50" dirty="0" smtClean="0">
                <a:ln w="11430"/>
                <a:solidFill>
                  <a:schemeClr val="tx1"/>
                </a:solidFill>
              </a:rPr>
              <a:t>Quantum Magnetism from Frustration</a:t>
            </a:r>
            <a:endParaRPr lang="en-US" sz="3400" spc="50" dirty="0">
              <a:ln w="11430"/>
              <a:solidFill>
                <a:schemeClr val="tx1"/>
              </a:solidFill>
            </a:endParaRPr>
          </a:p>
        </p:txBody>
      </p:sp>
      <p:sp>
        <p:nvSpPr>
          <p:cNvPr id="212997" name="AutoShape 5"/>
          <p:cNvSpPr>
            <a:spLocks noChangeArrowheads="1"/>
          </p:cNvSpPr>
          <p:nvPr/>
        </p:nvSpPr>
        <p:spPr bwMode="auto">
          <a:xfrm>
            <a:off x="734728" y="46075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2998" name="AutoShape 6"/>
          <p:cNvSpPr>
            <a:spLocks noChangeArrowheads="1"/>
          </p:cNvSpPr>
          <p:nvPr/>
        </p:nvSpPr>
        <p:spPr bwMode="auto">
          <a:xfrm>
            <a:off x="210853" y="55219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2999" name="AutoShape 7"/>
          <p:cNvSpPr>
            <a:spLocks noChangeArrowheads="1"/>
          </p:cNvSpPr>
          <p:nvPr/>
        </p:nvSpPr>
        <p:spPr bwMode="auto">
          <a:xfrm>
            <a:off x="1261778" y="55219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0" name="AutoShape 8"/>
          <p:cNvSpPr>
            <a:spLocks noChangeArrowheads="1"/>
          </p:cNvSpPr>
          <p:nvPr/>
        </p:nvSpPr>
        <p:spPr bwMode="auto">
          <a:xfrm>
            <a:off x="1801528" y="46075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1" name="AutoShape 9"/>
          <p:cNvSpPr>
            <a:spLocks noChangeArrowheads="1"/>
          </p:cNvSpPr>
          <p:nvPr/>
        </p:nvSpPr>
        <p:spPr bwMode="auto">
          <a:xfrm>
            <a:off x="2334928" y="55219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2" name="AutoShape 10"/>
          <p:cNvSpPr>
            <a:spLocks noChangeArrowheads="1"/>
          </p:cNvSpPr>
          <p:nvPr/>
        </p:nvSpPr>
        <p:spPr bwMode="auto">
          <a:xfrm>
            <a:off x="1268128" y="3693113"/>
            <a:ext cx="1057275" cy="914400"/>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22" name="Oval 30"/>
          <p:cNvSpPr>
            <a:spLocks noChangeAspect="1" noChangeArrowheads="1"/>
          </p:cNvSpPr>
          <p:nvPr/>
        </p:nvSpPr>
        <p:spPr bwMode="auto">
          <a:xfrm>
            <a:off x="1736440" y="3693113"/>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3" name="Oval 31"/>
          <p:cNvSpPr>
            <a:spLocks noChangeAspect="1" noChangeArrowheads="1"/>
          </p:cNvSpPr>
          <p:nvPr/>
        </p:nvSpPr>
        <p:spPr bwMode="auto">
          <a:xfrm>
            <a:off x="2269840" y="4551950"/>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4" name="Oval 32"/>
          <p:cNvSpPr>
            <a:spLocks noChangeAspect="1" noChangeArrowheads="1"/>
          </p:cNvSpPr>
          <p:nvPr/>
        </p:nvSpPr>
        <p:spPr bwMode="auto">
          <a:xfrm>
            <a:off x="1201453" y="4531313"/>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5" name="Oval 33"/>
          <p:cNvSpPr>
            <a:spLocks noChangeAspect="1" noChangeArrowheads="1"/>
          </p:cNvSpPr>
          <p:nvPr/>
        </p:nvSpPr>
        <p:spPr bwMode="auto">
          <a:xfrm>
            <a:off x="1734853" y="5471113"/>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6" name="Oval 34"/>
          <p:cNvSpPr>
            <a:spLocks noChangeAspect="1" noChangeArrowheads="1"/>
          </p:cNvSpPr>
          <p:nvPr/>
        </p:nvSpPr>
        <p:spPr bwMode="auto">
          <a:xfrm>
            <a:off x="668053" y="5445713"/>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7" name="Oval 35"/>
          <p:cNvSpPr>
            <a:spLocks noChangeAspect="1" noChangeArrowheads="1"/>
          </p:cNvSpPr>
          <p:nvPr/>
        </p:nvSpPr>
        <p:spPr bwMode="auto">
          <a:xfrm>
            <a:off x="2795303" y="5482226"/>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8" name="Oval 36"/>
          <p:cNvSpPr>
            <a:spLocks noChangeAspect="1" noChangeArrowheads="1"/>
          </p:cNvSpPr>
          <p:nvPr/>
        </p:nvSpPr>
        <p:spPr bwMode="auto">
          <a:xfrm>
            <a:off x="3228723" y="6385513"/>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9" name="Oval 37"/>
          <p:cNvSpPr>
            <a:spLocks noChangeAspect="1" noChangeArrowheads="1"/>
          </p:cNvSpPr>
          <p:nvPr/>
        </p:nvSpPr>
        <p:spPr bwMode="auto">
          <a:xfrm>
            <a:off x="2268253" y="6383926"/>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30" name="Oval 38"/>
          <p:cNvSpPr>
            <a:spLocks noChangeAspect="1" noChangeArrowheads="1"/>
          </p:cNvSpPr>
          <p:nvPr/>
        </p:nvSpPr>
        <p:spPr bwMode="auto">
          <a:xfrm>
            <a:off x="1201453" y="6383926"/>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31" name="Oval 39"/>
          <p:cNvSpPr>
            <a:spLocks noChangeAspect="1" noChangeArrowheads="1"/>
          </p:cNvSpPr>
          <p:nvPr/>
        </p:nvSpPr>
        <p:spPr bwMode="auto">
          <a:xfrm>
            <a:off x="142591" y="6375988"/>
            <a:ext cx="111125" cy="111125"/>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2" name="Group 44"/>
          <p:cNvGrpSpPr>
            <a:grpSpLocks/>
          </p:cNvGrpSpPr>
          <p:nvPr/>
        </p:nvGrpSpPr>
        <p:grpSpPr bwMode="auto">
          <a:xfrm>
            <a:off x="6207675" y="3540713"/>
            <a:ext cx="2816225" cy="3090863"/>
            <a:chOff x="3408" y="1152"/>
            <a:chExt cx="1774" cy="1947"/>
          </a:xfrm>
        </p:grpSpPr>
        <p:sp>
          <p:nvSpPr>
            <p:cNvPr id="213004" name="AutoShape 12"/>
            <p:cNvSpPr>
              <a:spLocks noChangeAspect="1" noChangeArrowheads="1"/>
            </p:cNvSpPr>
            <p:nvPr/>
          </p:nvSpPr>
          <p:spPr bwMode="auto">
            <a:xfrm>
              <a:off x="4004" y="1166"/>
              <a:ext cx="559" cy="484"/>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5" name="AutoShape 13"/>
            <p:cNvSpPr>
              <a:spLocks noChangeAspect="1" noChangeArrowheads="1"/>
            </p:cNvSpPr>
            <p:nvPr/>
          </p:nvSpPr>
          <p:spPr bwMode="auto">
            <a:xfrm>
              <a:off x="3478" y="2121"/>
              <a:ext cx="559" cy="484"/>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6" name="AutoShape 14"/>
            <p:cNvSpPr>
              <a:spLocks noChangeAspect="1" noChangeArrowheads="1"/>
            </p:cNvSpPr>
            <p:nvPr/>
          </p:nvSpPr>
          <p:spPr bwMode="auto">
            <a:xfrm>
              <a:off x="4592" y="2132"/>
              <a:ext cx="559" cy="484"/>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7" name="AutoShape 15"/>
            <p:cNvSpPr>
              <a:spLocks noChangeAspect="1" noChangeArrowheads="1"/>
            </p:cNvSpPr>
            <p:nvPr/>
          </p:nvSpPr>
          <p:spPr bwMode="auto">
            <a:xfrm flipV="1">
              <a:off x="4582" y="1650"/>
              <a:ext cx="559" cy="483"/>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8" name="AutoShape 16"/>
            <p:cNvSpPr>
              <a:spLocks noChangeAspect="1" noChangeArrowheads="1"/>
            </p:cNvSpPr>
            <p:nvPr/>
          </p:nvSpPr>
          <p:spPr bwMode="auto">
            <a:xfrm flipV="1">
              <a:off x="4023" y="2616"/>
              <a:ext cx="559" cy="483"/>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09" name="AutoShape 17"/>
            <p:cNvSpPr>
              <a:spLocks noChangeAspect="1" noChangeArrowheads="1"/>
            </p:cNvSpPr>
            <p:nvPr/>
          </p:nvSpPr>
          <p:spPr bwMode="auto">
            <a:xfrm flipV="1">
              <a:off x="3464" y="1650"/>
              <a:ext cx="559" cy="483"/>
            </a:xfrm>
            <a:prstGeom prst="triangle">
              <a:avLst>
                <a:gd name="adj" fmla="val 50000"/>
              </a:avLst>
            </a:prstGeom>
            <a:noFill/>
            <a:ln w="28575">
              <a:solidFill>
                <a:srgbClr val="009900"/>
              </a:solidFill>
              <a:miter lim="800000"/>
              <a:headEnd/>
              <a:tailEnd/>
            </a:ln>
            <a:effectLst/>
          </p:spPr>
          <p:txBody>
            <a:bodyPr wrap="none" anchor="ctr"/>
            <a:lstStyle/>
            <a:p>
              <a:endParaRPr lang="en-US"/>
            </a:p>
          </p:txBody>
        </p:sp>
        <p:sp>
          <p:nvSpPr>
            <p:cNvPr id="213010" name="Oval 18"/>
            <p:cNvSpPr>
              <a:spLocks noChangeAspect="1" noChangeArrowheads="1"/>
            </p:cNvSpPr>
            <p:nvPr/>
          </p:nvSpPr>
          <p:spPr bwMode="auto">
            <a:xfrm>
              <a:off x="4528"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1" name="Oval 19"/>
            <p:cNvSpPr>
              <a:spLocks noChangeAspect="1" noChangeArrowheads="1"/>
            </p:cNvSpPr>
            <p:nvPr/>
          </p:nvSpPr>
          <p:spPr bwMode="auto">
            <a:xfrm>
              <a:off x="3408" y="1615"/>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2" name="Oval 20"/>
            <p:cNvSpPr>
              <a:spLocks noChangeAspect="1" noChangeArrowheads="1"/>
            </p:cNvSpPr>
            <p:nvPr/>
          </p:nvSpPr>
          <p:spPr bwMode="auto">
            <a:xfrm>
              <a:off x="3715" y="2071"/>
              <a:ext cx="69" cy="6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3" name="Oval 21"/>
            <p:cNvSpPr>
              <a:spLocks noChangeAspect="1" noChangeArrowheads="1"/>
            </p:cNvSpPr>
            <p:nvPr/>
          </p:nvSpPr>
          <p:spPr bwMode="auto">
            <a:xfrm>
              <a:off x="5092"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4" name="Oval 22"/>
            <p:cNvSpPr>
              <a:spLocks noChangeAspect="1" noChangeArrowheads="1"/>
            </p:cNvSpPr>
            <p:nvPr/>
          </p:nvSpPr>
          <p:spPr bwMode="auto">
            <a:xfrm>
              <a:off x="3973"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5" name="Oval 23"/>
            <p:cNvSpPr>
              <a:spLocks noChangeAspect="1" noChangeArrowheads="1"/>
            </p:cNvSpPr>
            <p:nvPr/>
          </p:nvSpPr>
          <p:spPr bwMode="auto">
            <a:xfrm>
              <a:off x="4257" y="1152"/>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6" name="Oval 24"/>
            <p:cNvSpPr>
              <a:spLocks noChangeAspect="1" noChangeArrowheads="1"/>
            </p:cNvSpPr>
            <p:nvPr/>
          </p:nvSpPr>
          <p:spPr bwMode="auto">
            <a:xfrm>
              <a:off x="3989" y="2570"/>
              <a:ext cx="69"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7" name="Oval 25"/>
            <p:cNvSpPr>
              <a:spLocks noChangeAspect="1" noChangeArrowheads="1"/>
            </p:cNvSpPr>
            <p:nvPr/>
          </p:nvSpPr>
          <p:spPr bwMode="auto">
            <a:xfrm>
              <a:off x="3464" y="2570"/>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8" name="Oval 26"/>
            <p:cNvSpPr>
              <a:spLocks noChangeAspect="1" noChangeArrowheads="1"/>
            </p:cNvSpPr>
            <p:nvPr/>
          </p:nvSpPr>
          <p:spPr bwMode="auto">
            <a:xfrm>
              <a:off x="4264" y="3029"/>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19" name="Oval 27"/>
            <p:cNvSpPr>
              <a:spLocks noChangeAspect="1" noChangeArrowheads="1"/>
            </p:cNvSpPr>
            <p:nvPr/>
          </p:nvSpPr>
          <p:spPr bwMode="auto">
            <a:xfrm>
              <a:off x="4568" y="2570"/>
              <a:ext cx="69"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0" name="Oval 28"/>
            <p:cNvSpPr>
              <a:spLocks noChangeAspect="1" noChangeArrowheads="1"/>
            </p:cNvSpPr>
            <p:nvPr/>
          </p:nvSpPr>
          <p:spPr bwMode="auto">
            <a:xfrm>
              <a:off x="5112" y="2576"/>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21" name="Oval 29"/>
            <p:cNvSpPr>
              <a:spLocks noChangeAspect="1" noChangeArrowheads="1"/>
            </p:cNvSpPr>
            <p:nvPr/>
          </p:nvSpPr>
          <p:spPr bwMode="auto">
            <a:xfrm>
              <a:off x="4839" y="2105"/>
              <a:ext cx="70" cy="6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3033" name="Text Box 41"/>
            <p:cNvSpPr txBox="1">
              <a:spLocks noChangeArrowheads="1"/>
            </p:cNvSpPr>
            <p:nvPr/>
          </p:nvSpPr>
          <p:spPr bwMode="auto">
            <a:xfrm>
              <a:off x="3971" y="2007"/>
              <a:ext cx="683" cy="252"/>
            </a:xfrm>
            <a:prstGeom prst="rect">
              <a:avLst/>
            </a:prstGeom>
            <a:noFill/>
            <a:ln w="9525">
              <a:noFill/>
              <a:miter lim="800000"/>
              <a:headEnd/>
              <a:tailEnd/>
            </a:ln>
            <a:effectLst/>
          </p:spPr>
          <p:txBody>
            <a:bodyPr wrap="none">
              <a:spAutoFit/>
            </a:bodyPr>
            <a:lstStyle/>
            <a:p>
              <a:r>
                <a:rPr lang="en-US" dirty="0" smtClean="0">
                  <a:latin typeface="Comic Sans MS" pitchFamily="66" charset="0"/>
                </a:rPr>
                <a:t>Kagome</a:t>
              </a:r>
              <a:endParaRPr lang="en-US" dirty="0">
                <a:latin typeface="Comic Sans MS" pitchFamily="66" charset="0"/>
              </a:endParaRPr>
            </a:p>
          </p:txBody>
        </p:sp>
      </p:grpSp>
      <p:pic>
        <p:nvPicPr>
          <p:cNvPr id="44" name="Picture 33" descr="cornersharing"/>
          <p:cNvPicPr>
            <a:picLocks noChangeAspect="1" noChangeArrowheads="1"/>
          </p:cNvPicPr>
          <p:nvPr/>
        </p:nvPicPr>
        <p:blipFill>
          <a:blip r:embed="rId3" cstate="print">
            <a:clrChange>
              <a:clrFrom>
                <a:srgbClr val="F6FBF7"/>
              </a:clrFrom>
              <a:clrTo>
                <a:srgbClr val="F6FBF7">
                  <a:alpha val="0"/>
                </a:srgbClr>
              </a:clrTo>
            </a:clrChange>
          </a:blip>
          <a:srcRect t="15750" b="7617"/>
          <a:stretch>
            <a:fillRect/>
          </a:stretch>
        </p:blipFill>
        <p:spPr bwMode="auto">
          <a:xfrm>
            <a:off x="2395849" y="1082926"/>
            <a:ext cx="4127463" cy="2926975"/>
          </a:xfrm>
          <a:prstGeom prst="rect">
            <a:avLst/>
          </a:prstGeom>
          <a:noFill/>
        </p:spPr>
      </p:pic>
      <p:sp>
        <p:nvSpPr>
          <p:cNvPr id="49" name="Text Box 40"/>
          <p:cNvSpPr txBox="1">
            <a:spLocks noChangeArrowheads="1"/>
          </p:cNvSpPr>
          <p:nvPr/>
        </p:nvSpPr>
        <p:spPr bwMode="auto">
          <a:xfrm>
            <a:off x="6541295" y="1693395"/>
            <a:ext cx="2050561" cy="707886"/>
          </a:xfrm>
          <a:prstGeom prst="rect">
            <a:avLst/>
          </a:prstGeom>
          <a:noFill/>
          <a:ln w="9525">
            <a:noFill/>
            <a:miter lim="800000"/>
            <a:headEnd/>
            <a:tailEnd/>
          </a:ln>
          <a:effectLst/>
        </p:spPr>
        <p:txBody>
          <a:bodyPr wrap="none">
            <a:spAutoFit/>
          </a:bodyPr>
          <a:lstStyle/>
          <a:p>
            <a:r>
              <a:rPr lang="en-US" dirty="0" smtClean="0">
                <a:latin typeface="Comic Sans MS" pitchFamily="66" charset="0"/>
              </a:rPr>
              <a:t>Corner-sharing </a:t>
            </a:r>
          </a:p>
          <a:p>
            <a:r>
              <a:rPr lang="en-US" dirty="0" err="1" smtClean="0">
                <a:latin typeface="Comic Sans MS" pitchFamily="66" charset="0"/>
              </a:rPr>
              <a:t>tetrahedra</a:t>
            </a:r>
            <a:endParaRPr lang="en-US" dirty="0">
              <a:latin typeface="Comic Sans MS" pitchFamily="66" charset="0"/>
            </a:endParaRPr>
          </a:p>
        </p:txBody>
      </p:sp>
      <p:sp>
        <p:nvSpPr>
          <p:cNvPr id="52" name="TextBox 51"/>
          <p:cNvSpPr txBox="1"/>
          <p:nvPr/>
        </p:nvSpPr>
        <p:spPr>
          <a:xfrm>
            <a:off x="1084927" y="4976991"/>
            <a:ext cx="1415772" cy="400110"/>
          </a:xfrm>
          <a:prstGeom prst="rect">
            <a:avLst/>
          </a:prstGeom>
          <a:solidFill>
            <a:srgbClr val="FFFFFF">
              <a:alpha val="56863"/>
            </a:srgbClr>
          </a:solidFill>
        </p:spPr>
        <p:txBody>
          <a:bodyPr wrap="none" rtlCol="0">
            <a:spAutoFit/>
          </a:bodyPr>
          <a:lstStyle/>
          <a:p>
            <a:r>
              <a:rPr lang="en-US" dirty="0" smtClean="0">
                <a:latin typeface="Comic Sans MS" pitchFamily="66" charset="0"/>
              </a:rPr>
              <a:t>Triangular</a:t>
            </a:r>
            <a:endParaRPr lang="en-US" dirty="0">
              <a:latin typeface="Comic Sans MS" pitchFamily="66" charset="0"/>
            </a:endParaRPr>
          </a:p>
        </p:txBody>
      </p:sp>
      <p:sp>
        <p:nvSpPr>
          <p:cNvPr id="53" name="TextBox 52"/>
          <p:cNvSpPr txBox="1"/>
          <p:nvPr/>
        </p:nvSpPr>
        <p:spPr>
          <a:xfrm>
            <a:off x="3154292" y="4094965"/>
            <a:ext cx="2596815" cy="1631216"/>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dirty="0" smtClean="0">
                <a:latin typeface="Comic Sans MS" pitchFamily="66" charset="0"/>
              </a:rPr>
              <a:t>Frustration &amp;</a:t>
            </a:r>
          </a:p>
          <a:p>
            <a:pPr algn="ctr"/>
            <a:r>
              <a:rPr lang="en-US" dirty="0" smtClean="0">
                <a:latin typeface="Comic Sans MS" pitchFamily="66" charset="0"/>
              </a:rPr>
              <a:t>w</a:t>
            </a:r>
            <a:r>
              <a:rPr lang="en-US" dirty="0" smtClean="0">
                <a:latin typeface="Comic Sans MS" pitchFamily="66" charset="0"/>
              </a:rPr>
              <a:t>eak connectivity</a:t>
            </a:r>
          </a:p>
          <a:p>
            <a:pPr algn="ctr"/>
            <a:r>
              <a:rPr lang="en-US" dirty="0" smtClean="0">
                <a:latin typeface="Comic Sans MS" pitchFamily="66" charset="0"/>
              </a:rPr>
              <a:t>stunt growth of correlations</a:t>
            </a:r>
          </a:p>
          <a:p>
            <a:endParaRPr lang="en-US" dirty="0"/>
          </a:p>
        </p:txBody>
      </p:sp>
      <p:sp>
        <p:nvSpPr>
          <p:cNvPr id="54" name="Right Arrow 53"/>
          <p:cNvSpPr/>
          <p:nvPr/>
        </p:nvSpPr>
        <p:spPr bwMode="auto">
          <a:xfrm rot="5400000">
            <a:off x="4139893" y="5559898"/>
            <a:ext cx="659219" cy="33256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55" name="TextBox 54"/>
          <p:cNvSpPr txBox="1"/>
          <p:nvPr/>
        </p:nvSpPr>
        <p:spPr>
          <a:xfrm>
            <a:off x="3416488" y="6065737"/>
            <a:ext cx="2379177" cy="369332"/>
          </a:xfrm>
          <a:prstGeom prst="rect">
            <a:avLst/>
          </a:prstGeom>
          <a:noFill/>
        </p:spPr>
        <p:txBody>
          <a:bodyPr wrap="none" rtlCol="0">
            <a:spAutoFit/>
          </a:bodyPr>
          <a:lstStyle/>
          <a:p>
            <a:r>
              <a:rPr lang="en-US" sz="1800" dirty="0" smtClean="0">
                <a:latin typeface="Comic Sans MS" pitchFamily="66" charset="0"/>
              </a:rPr>
              <a:t>Quantum Magnetism</a:t>
            </a:r>
            <a:endParaRPr lang="en-US" sz="1800" dirty="0">
              <a:latin typeface="Comic Sans MS" pitchFamily="66" charset="0"/>
            </a:endParaRPr>
          </a:p>
        </p:txBody>
      </p:sp>
      <p:pic>
        <p:nvPicPr>
          <p:cNvPr id="56" name="Picture 55" descr="kagome1.png"/>
          <p:cNvPicPr>
            <a:picLocks noChangeAspect="1"/>
          </p:cNvPicPr>
          <p:nvPr/>
        </p:nvPicPr>
        <p:blipFill>
          <a:blip r:embed="rId4">
            <a:clrChange>
              <a:clrFrom>
                <a:srgbClr val="000000"/>
              </a:clrFrom>
              <a:clrTo>
                <a:srgbClr val="000000">
                  <a:alpha val="0"/>
                </a:srgbClr>
              </a:clrTo>
            </a:clrChange>
          </a:blip>
          <a:stretch>
            <a:fillRect/>
          </a:stretch>
        </p:blipFill>
        <p:spPr>
          <a:xfrm>
            <a:off x="5815552" y="4135240"/>
            <a:ext cx="3328448" cy="2496336"/>
          </a:xfrm>
          <a:prstGeom prst="rect">
            <a:avLst/>
          </a:prstGeom>
        </p:spPr>
      </p:pic>
      <p:pic>
        <p:nvPicPr>
          <p:cNvPr id="57" name="Picture 56" descr="kagome2.png"/>
          <p:cNvPicPr>
            <a:picLocks noChangeAspect="1"/>
          </p:cNvPicPr>
          <p:nvPr/>
        </p:nvPicPr>
        <p:blipFill>
          <a:blip r:embed="rId5">
            <a:clrChange>
              <a:clrFrom>
                <a:srgbClr val="000000"/>
              </a:clrFrom>
              <a:clrTo>
                <a:srgbClr val="000000">
                  <a:alpha val="0"/>
                </a:srgbClr>
              </a:clrTo>
            </a:clrChange>
          </a:blip>
          <a:stretch>
            <a:fillRect/>
          </a:stretch>
        </p:blipFill>
        <p:spPr>
          <a:xfrm>
            <a:off x="5827776" y="4144408"/>
            <a:ext cx="3316224" cy="2487168"/>
          </a:xfrm>
          <a:prstGeom prst="rect">
            <a:avLst/>
          </a:prstGeom>
        </p:spPr>
      </p:pic>
      <p:pic>
        <p:nvPicPr>
          <p:cNvPr id="58" name="Picture 57" descr="kagome3.png"/>
          <p:cNvPicPr>
            <a:picLocks noChangeAspect="1"/>
          </p:cNvPicPr>
          <p:nvPr/>
        </p:nvPicPr>
        <p:blipFill>
          <a:blip r:embed="rId6">
            <a:clrChange>
              <a:clrFrom>
                <a:srgbClr val="000000"/>
              </a:clrFrom>
              <a:clrTo>
                <a:srgbClr val="000000">
                  <a:alpha val="0"/>
                </a:srgbClr>
              </a:clrTo>
            </a:clrChange>
          </a:blip>
          <a:stretch>
            <a:fillRect/>
          </a:stretch>
        </p:blipFill>
        <p:spPr>
          <a:xfrm>
            <a:off x="5815552" y="4144408"/>
            <a:ext cx="3316224" cy="2487168"/>
          </a:xfrm>
          <a:prstGeom prst="rect">
            <a:avLst/>
          </a:prstGeom>
        </p:spPr>
      </p:pic>
      <p:sp>
        <p:nvSpPr>
          <p:cNvPr id="59" name="TextBox 58"/>
          <p:cNvSpPr txBox="1"/>
          <p:nvPr/>
        </p:nvSpPr>
        <p:spPr>
          <a:xfrm>
            <a:off x="6332234" y="3756411"/>
            <a:ext cx="2522229" cy="338554"/>
          </a:xfrm>
          <a:prstGeom prst="rect">
            <a:avLst/>
          </a:prstGeom>
          <a:noFill/>
        </p:spPr>
        <p:txBody>
          <a:bodyPr wrap="none" rtlCol="0">
            <a:spAutoFit/>
          </a:bodyPr>
          <a:lstStyle/>
          <a:p>
            <a:r>
              <a:rPr lang="en-US" sz="1600" i="1" dirty="0" err="1" smtClean="0">
                <a:cs typeface="Times New Roman" pitchFamily="18" charset="0"/>
              </a:rPr>
              <a:t>Hao</a:t>
            </a:r>
            <a:r>
              <a:rPr lang="en-US" sz="1600" i="1" dirty="0" smtClean="0">
                <a:cs typeface="Times New Roman" pitchFamily="18" charset="0"/>
              </a:rPr>
              <a:t> &amp; </a:t>
            </a:r>
            <a:r>
              <a:rPr lang="en-US" sz="1600" i="1" dirty="0" err="1" smtClean="0">
                <a:cs typeface="Times New Roman" pitchFamily="18" charset="0"/>
              </a:rPr>
              <a:t>Tchernyshyov</a:t>
            </a:r>
            <a:r>
              <a:rPr lang="en-US" sz="1600" i="1" dirty="0" smtClean="0">
                <a:cs typeface="Times New Roman" pitchFamily="18" charset="0"/>
              </a:rPr>
              <a:t> (2009)</a:t>
            </a:r>
            <a:endParaRPr lang="en-US" sz="1600" i="1" dirty="0">
              <a:cs typeface="Times New Roman"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56"/>
                                        </p:tgtEl>
                                      </p:cBhvr>
                                    </p:animEffect>
                                    <p:set>
                                      <p:cBhvr>
                                        <p:cTn id="19" dur="1" fill="hold">
                                          <p:stCondLst>
                                            <p:cond delay="499"/>
                                          </p:stCondLst>
                                        </p:cTn>
                                        <p:tgtEl>
                                          <p:spTgt spid="5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2000"/>
                                        <p:tgtEl>
                                          <p:spTgt spid="57"/>
                                        </p:tgtEl>
                                      </p:cBhvr>
                                    </p:animEffect>
                                    <p:set>
                                      <p:cBhvr>
                                        <p:cTn id="26" dur="1" fill="hold">
                                          <p:stCondLst>
                                            <p:cond delay="19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Frustrating outcomes</a:t>
            </a:r>
            <a:endParaRPr lang="en-US" dirty="0"/>
          </a:p>
        </p:txBody>
      </p:sp>
      <p:sp>
        <p:nvSpPr>
          <p:cNvPr id="6" name="TextBox 5"/>
          <p:cNvSpPr txBox="1"/>
          <p:nvPr/>
        </p:nvSpPr>
        <p:spPr>
          <a:xfrm>
            <a:off x="63798" y="1208692"/>
            <a:ext cx="4746812" cy="400110"/>
          </a:xfrm>
          <a:prstGeom prst="rect">
            <a:avLst/>
          </a:prstGeom>
          <a:noFill/>
        </p:spPr>
        <p:txBody>
          <a:bodyPr wrap="none" rtlCol="0">
            <a:spAutoFit/>
          </a:bodyPr>
          <a:lstStyle/>
          <a:p>
            <a:r>
              <a:rPr lang="en-US" dirty="0" smtClean="0">
                <a:latin typeface="Comic Sans MS" pitchFamily="66" charset="0"/>
              </a:rPr>
              <a:t>Lattice distorts      Long range order </a:t>
            </a:r>
            <a:endParaRPr lang="en-US" dirty="0">
              <a:latin typeface="Comic Sans MS" pitchFamily="66" charset="0"/>
            </a:endParaRPr>
          </a:p>
        </p:txBody>
      </p:sp>
      <p:sp>
        <p:nvSpPr>
          <p:cNvPr id="9" name="TextBox 8"/>
          <p:cNvSpPr txBox="1"/>
          <p:nvPr/>
        </p:nvSpPr>
        <p:spPr>
          <a:xfrm>
            <a:off x="5167404" y="1224709"/>
            <a:ext cx="4036682" cy="400110"/>
          </a:xfrm>
          <a:prstGeom prst="rect">
            <a:avLst/>
          </a:prstGeom>
          <a:noFill/>
        </p:spPr>
        <p:txBody>
          <a:bodyPr wrap="none" rtlCol="0">
            <a:spAutoFit/>
          </a:bodyPr>
          <a:lstStyle/>
          <a:p>
            <a:r>
              <a:rPr lang="en-US" dirty="0" smtClean="0">
                <a:latin typeface="Comic Sans MS" pitchFamily="66" charset="0"/>
              </a:rPr>
              <a:t>Weak disorder      Spin freezing</a:t>
            </a:r>
            <a:endParaRPr lang="en-US" dirty="0">
              <a:latin typeface="Comic Sans MS" pitchFamily="66" charset="0"/>
            </a:endParaRPr>
          </a:p>
        </p:txBody>
      </p:sp>
      <p:sp>
        <p:nvSpPr>
          <p:cNvPr id="10" name="Right Arrow 9"/>
          <p:cNvSpPr/>
          <p:nvPr/>
        </p:nvSpPr>
        <p:spPr bwMode="auto">
          <a:xfrm>
            <a:off x="7137985" y="1375142"/>
            <a:ext cx="233916" cy="11695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pic>
        <p:nvPicPr>
          <p:cNvPr id="17" name="Picture 7"/>
          <p:cNvPicPr>
            <a:picLocks noChangeAspect="1" noChangeArrowheads="1"/>
          </p:cNvPicPr>
          <p:nvPr/>
        </p:nvPicPr>
        <p:blipFill>
          <a:blip r:embed="rId3"/>
          <a:srcRect t="44018"/>
          <a:stretch>
            <a:fillRect/>
          </a:stretch>
        </p:blipFill>
        <p:spPr bwMode="auto">
          <a:xfrm>
            <a:off x="5579566" y="4189228"/>
            <a:ext cx="3090470" cy="2335675"/>
          </a:xfrm>
          <a:prstGeom prst="rect">
            <a:avLst/>
          </a:prstGeom>
          <a:ln>
            <a:noFill/>
          </a:ln>
          <a:effectLst>
            <a:outerShdw blurRad="190500" algn="tl" rotWithShape="0">
              <a:srgbClr val="000000">
                <a:alpha val="70000"/>
              </a:srgbClr>
            </a:outerShdw>
          </a:effectLst>
        </p:spPr>
      </p:pic>
      <p:sp>
        <p:nvSpPr>
          <p:cNvPr id="18" name="Freeform 9"/>
          <p:cNvSpPr>
            <a:spLocks/>
          </p:cNvSpPr>
          <p:nvPr/>
        </p:nvSpPr>
        <p:spPr bwMode="auto">
          <a:xfrm>
            <a:off x="6686209" y="4934738"/>
            <a:ext cx="1827796" cy="1075488"/>
          </a:xfrm>
          <a:custGeom>
            <a:avLst/>
            <a:gdLst/>
            <a:ahLst/>
            <a:cxnLst>
              <a:cxn ang="0">
                <a:pos x="48" y="720"/>
              </a:cxn>
              <a:cxn ang="0">
                <a:pos x="0" y="288"/>
              </a:cxn>
              <a:cxn ang="0">
                <a:pos x="144" y="144"/>
              </a:cxn>
              <a:cxn ang="0">
                <a:pos x="960" y="0"/>
              </a:cxn>
              <a:cxn ang="0">
                <a:pos x="1392" y="96"/>
              </a:cxn>
              <a:cxn ang="0">
                <a:pos x="1394" y="746"/>
              </a:cxn>
              <a:cxn ang="0">
                <a:pos x="48" y="720"/>
              </a:cxn>
            </a:cxnLst>
            <a:rect l="0" t="0" r="r" b="b"/>
            <a:pathLst>
              <a:path w="1394" h="746">
                <a:moveTo>
                  <a:pt x="48" y="720"/>
                </a:moveTo>
                <a:lnTo>
                  <a:pt x="0" y="288"/>
                </a:lnTo>
                <a:lnTo>
                  <a:pt x="144" y="144"/>
                </a:lnTo>
                <a:lnTo>
                  <a:pt x="960" y="0"/>
                </a:lnTo>
                <a:lnTo>
                  <a:pt x="1392" y="96"/>
                </a:lnTo>
                <a:lnTo>
                  <a:pt x="1394" y="746"/>
                </a:lnTo>
                <a:lnTo>
                  <a:pt x="48" y="720"/>
                </a:lnTo>
                <a:close/>
              </a:path>
            </a:pathLst>
          </a:custGeom>
          <a:solidFill>
            <a:schemeClr val="bg1"/>
          </a:solidFill>
          <a:ln w="9525">
            <a:noFill/>
            <a:round/>
            <a:headEnd/>
            <a:tailEnd/>
          </a:ln>
          <a:effectLst/>
        </p:spPr>
        <p:txBody>
          <a:bodyPr/>
          <a:lstStyle/>
          <a:p>
            <a:endParaRPr lang="en-US"/>
          </a:p>
        </p:txBody>
      </p:sp>
      <p:sp>
        <p:nvSpPr>
          <p:cNvPr id="19" name="Rectangle 10"/>
          <p:cNvSpPr>
            <a:spLocks noChangeArrowheads="1"/>
          </p:cNvSpPr>
          <p:nvPr/>
        </p:nvSpPr>
        <p:spPr bwMode="auto">
          <a:xfrm>
            <a:off x="8394687" y="4843913"/>
            <a:ext cx="149475" cy="1153338"/>
          </a:xfrm>
          <a:prstGeom prst="rect">
            <a:avLst/>
          </a:prstGeom>
          <a:solidFill>
            <a:schemeClr val="bg1"/>
          </a:solidFill>
          <a:ln w="9525">
            <a:noFill/>
            <a:miter lim="800000"/>
            <a:headEnd/>
            <a:tailEnd/>
          </a:ln>
          <a:effectLst/>
        </p:spPr>
        <p:txBody>
          <a:bodyPr wrap="none" anchor="ctr"/>
          <a:lstStyle/>
          <a:p>
            <a:endParaRPr lang="en-US"/>
          </a:p>
        </p:txBody>
      </p:sp>
      <p:pic>
        <p:nvPicPr>
          <p:cNvPr id="20" name="Picture 18"/>
          <p:cNvPicPr>
            <a:picLocks noChangeAspect="1" noChangeArrowheads="1"/>
          </p:cNvPicPr>
          <p:nvPr/>
        </p:nvPicPr>
        <p:blipFill>
          <a:blip r:embed="rId4" cstate="print"/>
          <a:srcRect l="15015" t="26920" r="10350" b="19089"/>
          <a:stretch>
            <a:fillRect/>
          </a:stretch>
        </p:blipFill>
        <p:spPr bwMode="auto">
          <a:xfrm>
            <a:off x="6579879" y="1778910"/>
            <a:ext cx="2352562" cy="2146197"/>
          </a:xfrm>
          <a:prstGeom prst="rect">
            <a:avLst/>
          </a:prstGeom>
          <a:ln>
            <a:noFill/>
          </a:ln>
          <a:effectLst>
            <a:outerShdw blurRad="190500" algn="tl" rotWithShape="0">
              <a:srgbClr val="000000">
                <a:alpha val="70000"/>
              </a:srgbClr>
            </a:outerShdw>
          </a:effectLst>
        </p:spPr>
      </p:pic>
      <p:pic>
        <p:nvPicPr>
          <p:cNvPr id="21" name="Picture 7" descr="nigas"/>
          <p:cNvPicPr>
            <a:picLocks noChangeAspect="1" noChangeArrowheads="1"/>
          </p:cNvPicPr>
          <p:nvPr/>
        </p:nvPicPr>
        <p:blipFill>
          <a:blip r:embed="rId5" cstate="print">
            <a:clrChange>
              <a:clrFrom>
                <a:srgbClr val="F9F9F9"/>
              </a:clrFrom>
              <a:clrTo>
                <a:srgbClr val="F9F9F9">
                  <a:alpha val="0"/>
                </a:srgbClr>
              </a:clrTo>
            </a:clrChange>
          </a:blip>
          <a:srcRect l="23404" r="22340"/>
          <a:stretch>
            <a:fillRect/>
          </a:stretch>
        </p:blipFill>
        <p:spPr bwMode="auto">
          <a:xfrm flipH="1">
            <a:off x="4986649" y="1624819"/>
            <a:ext cx="1343519" cy="2316305"/>
          </a:xfrm>
          <a:prstGeom prst="rect">
            <a:avLst/>
          </a:prstGeom>
          <a:ln>
            <a:noFill/>
          </a:ln>
          <a:effectLst>
            <a:outerShdw blurRad="292100" dist="139700" dir="2700000" algn="tl" rotWithShape="0">
              <a:srgbClr val="333333">
                <a:alpha val="65000"/>
              </a:srgbClr>
            </a:outerShdw>
          </a:effectLst>
        </p:spPr>
      </p:pic>
      <p:grpSp>
        <p:nvGrpSpPr>
          <p:cNvPr id="29" name="Group 28"/>
          <p:cNvGrpSpPr/>
          <p:nvPr/>
        </p:nvGrpSpPr>
        <p:grpSpPr>
          <a:xfrm>
            <a:off x="81258" y="2009553"/>
            <a:ext cx="4487778" cy="4772490"/>
            <a:chOff x="81258" y="2009553"/>
            <a:chExt cx="4487778" cy="4772490"/>
          </a:xfrm>
        </p:grpSpPr>
        <p:pic>
          <p:nvPicPr>
            <p:cNvPr id="22" name="Picture 6"/>
            <p:cNvPicPr>
              <a:picLocks noChangeArrowheads="1"/>
            </p:cNvPicPr>
            <p:nvPr/>
          </p:nvPicPr>
          <p:blipFill>
            <a:blip r:embed="rId6"/>
            <a:srcRect l="3922" t="14285"/>
            <a:stretch>
              <a:fillRect/>
            </a:stretch>
          </p:blipFill>
          <p:spPr bwMode="auto">
            <a:xfrm>
              <a:off x="81258" y="2009553"/>
              <a:ext cx="4487778" cy="4772490"/>
            </a:xfrm>
            <a:prstGeom prst="rect">
              <a:avLst/>
            </a:prstGeom>
            <a:ln>
              <a:noFill/>
            </a:ln>
            <a:effectLst>
              <a:outerShdw blurRad="190500" algn="tl" rotWithShape="0">
                <a:srgbClr val="000000">
                  <a:alpha val="70000"/>
                </a:srgbClr>
              </a:outerShdw>
            </a:effectLst>
          </p:spPr>
        </p:pic>
        <p:sp>
          <p:nvSpPr>
            <p:cNvPr id="28" name="Rectangle 27"/>
            <p:cNvSpPr/>
            <p:nvPr/>
          </p:nvSpPr>
          <p:spPr bwMode="auto">
            <a:xfrm>
              <a:off x="1002111" y="2209568"/>
              <a:ext cx="1007442" cy="2465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pSp>
      <p:sp>
        <p:nvSpPr>
          <p:cNvPr id="24" name="TextBox 23"/>
          <p:cNvSpPr txBox="1"/>
          <p:nvPr/>
        </p:nvSpPr>
        <p:spPr>
          <a:xfrm>
            <a:off x="1315634" y="5629140"/>
            <a:ext cx="2302233" cy="338554"/>
          </a:xfrm>
          <a:prstGeom prst="rect">
            <a:avLst/>
          </a:prstGeom>
          <a:noFill/>
        </p:spPr>
        <p:txBody>
          <a:bodyPr wrap="none" rtlCol="0">
            <a:spAutoFit/>
          </a:bodyPr>
          <a:lstStyle/>
          <a:p>
            <a:r>
              <a:rPr lang="en-US" sz="1600" dirty="0" smtClean="0">
                <a:solidFill>
                  <a:schemeClr val="bg1"/>
                </a:solidFill>
                <a:latin typeface="Comic Sans MS" pitchFamily="66" charset="0"/>
              </a:rPr>
              <a:t>S. H. Lee et al. (2000)</a:t>
            </a:r>
            <a:endParaRPr lang="en-US" sz="1600" dirty="0">
              <a:solidFill>
                <a:schemeClr val="bg1"/>
              </a:solidFill>
              <a:latin typeface="Comic Sans MS" pitchFamily="66" charset="0"/>
            </a:endParaRPr>
          </a:p>
        </p:txBody>
      </p:sp>
      <p:sp>
        <p:nvSpPr>
          <p:cNvPr id="25" name="TextBox 24"/>
          <p:cNvSpPr txBox="1"/>
          <p:nvPr/>
        </p:nvSpPr>
        <p:spPr>
          <a:xfrm>
            <a:off x="6551665" y="5567584"/>
            <a:ext cx="2063385" cy="369332"/>
          </a:xfrm>
          <a:prstGeom prst="rect">
            <a:avLst/>
          </a:prstGeom>
          <a:noFill/>
        </p:spPr>
        <p:txBody>
          <a:bodyPr wrap="none" rtlCol="0">
            <a:spAutoFit/>
          </a:bodyPr>
          <a:lstStyle/>
          <a:p>
            <a:r>
              <a:rPr lang="en-US" sz="1400" dirty="0" err="1" smtClean="0">
                <a:latin typeface="Comic Sans MS" pitchFamily="66" charset="0"/>
              </a:rPr>
              <a:t>Nakatsuji</a:t>
            </a:r>
            <a:r>
              <a:rPr lang="en-US" sz="1400" dirty="0" smtClean="0">
                <a:latin typeface="Comic Sans MS" pitchFamily="66" charset="0"/>
              </a:rPr>
              <a:t> et al (2006</a:t>
            </a:r>
            <a:r>
              <a:rPr lang="en-US" sz="1800" dirty="0" smtClean="0">
                <a:latin typeface="Comic Sans MS" pitchFamily="66" charset="0"/>
              </a:rPr>
              <a:t>)</a:t>
            </a:r>
            <a:endParaRPr lang="en-US" sz="1800" dirty="0">
              <a:latin typeface="Comic Sans MS" pitchFamily="66" charset="0"/>
            </a:endParaRPr>
          </a:p>
        </p:txBody>
      </p:sp>
      <p:sp>
        <p:nvSpPr>
          <p:cNvPr id="26" name="TextBox 25"/>
          <p:cNvSpPr txBox="1"/>
          <p:nvPr/>
        </p:nvSpPr>
        <p:spPr>
          <a:xfrm>
            <a:off x="7021022" y="1775627"/>
            <a:ext cx="1773242" cy="307777"/>
          </a:xfrm>
          <a:prstGeom prst="rect">
            <a:avLst/>
          </a:prstGeom>
          <a:solidFill>
            <a:schemeClr val="bg1"/>
          </a:solidFill>
        </p:spPr>
        <p:txBody>
          <a:bodyPr wrap="none" rtlCol="0">
            <a:spAutoFit/>
          </a:bodyPr>
          <a:lstStyle/>
          <a:p>
            <a:r>
              <a:rPr lang="en-US" sz="1400" dirty="0" smtClean="0">
                <a:latin typeface="Comic Sans MS" pitchFamily="66" charset="0"/>
              </a:rPr>
              <a:t>Stock et al. (2009)</a:t>
            </a:r>
            <a:endParaRPr lang="en-US" sz="1400" dirty="0">
              <a:latin typeface="Comic Sans MS" pitchFamily="66" charset="0"/>
            </a:endParaRPr>
          </a:p>
        </p:txBody>
      </p:sp>
      <p:sp>
        <p:nvSpPr>
          <p:cNvPr id="27" name="TextBox 26"/>
          <p:cNvSpPr txBox="1"/>
          <p:nvPr/>
        </p:nvSpPr>
        <p:spPr>
          <a:xfrm rot="18268103">
            <a:off x="4535746" y="1915247"/>
            <a:ext cx="1154483" cy="400110"/>
          </a:xfrm>
          <a:prstGeom prst="rect">
            <a:avLst/>
          </a:prstGeom>
          <a:solidFill>
            <a:schemeClr val="bg1"/>
          </a:solidFill>
        </p:spPr>
        <p:txBody>
          <a:bodyPr wrap="none" rtlCol="0">
            <a:spAutoFit/>
          </a:bodyPr>
          <a:lstStyle/>
          <a:p>
            <a:r>
              <a:rPr lang="en-US" dirty="0" smtClean="0">
                <a:solidFill>
                  <a:srgbClr val="FF0000"/>
                </a:solidFill>
                <a:latin typeface="Comic Sans MS" pitchFamily="66" charset="0"/>
              </a:rPr>
              <a:t>NiGa</a:t>
            </a:r>
            <a:r>
              <a:rPr lang="en-US" baseline="-25000" dirty="0" smtClean="0">
                <a:solidFill>
                  <a:srgbClr val="FF0000"/>
                </a:solidFill>
                <a:latin typeface="Comic Sans MS" pitchFamily="66" charset="0"/>
              </a:rPr>
              <a:t>2</a:t>
            </a:r>
            <a:r>
              <a:rPr lang="en-US" dirty="0" smtClean="0">
                <a:solidFill>
                  <a:srgbClr val="FF0000"/>
                </a:solidFill>
                <a:latin typeface="Comic Sans MS" pitchFamily="66" charset="0"/>
              </a:rPr>
              <a:t>S</a:t>
            </a:r>
            <a:r>
              <a:rPr lang="en-US" baseline="-25000" dirty="0" smtClean="0">
                <a:solidFill>
                  <a:srgbClr val="FF0000"/>
                </a:solidFill>
                <a:latin typeface="Comic Sans MS" pitchFamily="66" charset="0"/>
              </a:rPr>
              <a:t>4</a:t>
            </a:r>
            <a:endParaRPr lang="en-US" baseline="-25000" dirty="0">
              <a:solidFill>
                <a:srgbClr val="FF0000"/>
              </a:solidFill>
              <a:latin typeface="Comic Sans MS" pitchFamily="66" charset="0"/>
            </a:endParaRPr>
          </a:p>
        </p:txBody>
      </p:sp>
      <p:pic>
        <p:nvPicPr>
          <p:cNvPr id="12" name="Picture 33" descr="cornersharing"/>
          <p:cNvPicPr>
            <a:picLocks noChangeAspect="1" noChangeArrowheads="1"/>
          </p:cNvPicPr>
          <p:nvPr/>
        </p:nvPicPr>
        <p:blipFill>
          <a:blip r:embed="rId7" cstate="print">
            <a:clrChange>
              <a:clrFrom>
                <a:srgbClr val="F6FBF7"/>
              </a:clrFrom>
              <a:clrTo>
                <a:srgbClr val="F6FBF7">
                  <a:alpha val="0"/>
                </a:srgbClr>
              </a:clrTo>
            </a:clrChange>
          </a:blip>
          <a:srcRect t="15750" b="7617"/>
          <a:stretch>
            <a:fillRect/>
          </a:stretch>
        </p:blipFill>
        <p:spPr bwMode="auto">
          <a:xfrm>
            <a:off x="800092" y="1641236"/>
            <a:ext cx="1602861" cy="1136663"/>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3101903" y="3524997"/>
            <a:ext cx="691215" cy="400110"/>
          </a:xfrm>
          <a:prstGeom prst="rect">
            <a:avLst/>
          </a:prstGeom>
          <a:noFill/>
        </p:spPr>
        <p:txBody>
          <a:bodyPr wrap="none" rtlCol="0">
            <a:spAutoFit/>
          </a:bodyPr>
          <a:lstStyle/>
          <a:p>
            <a:r>
              <a:rPr lang="en-US" dirty="0" smtClean="0">
                <a:solidFill>
                  <a:schemeClr val="bg1"/>
                </a:solidFill>
              </a:rPr>
              <a:t>15 K</a:t>
            </a:r>
            <a:endParaRPr lang="en-US" dirty="0">
              <a:solidFill>
                <a:schemeClr val="bg1"/>
              </a:solidFill>
            </a:endParaRPr>
          </a:p>
        </p:txBody>
      </p:sp>
      <p:sp>
        <p:nvSpPr>
          <p:cNvPr id="32" name="TextBox 31"/>
          <p:cNvSpPr txBox="1"/>
          <p:nvPr/>
        </p:nvSpPr>
        <p:spPr>
          <a:xfrm>
            <a:off x="3190505" y="4843913"/>
            <a:ext cx="755335" cy="400110"/>
          </a:xfrm>
          <a:prstGeom prst="rect">
            <a:avLst/>
          </a:prstGeom>
          <a:noFill/>
        </p:spPr>
        <p:txBody>
          <a:bodyPr wrap="none" rtlCol="0">
            <a:spAutoFit/>
          </a:bodyPr>
          <a:lstStyle/>
          <a:p>
            <a:r>
              <a:rPr lang="en-US" dirty="0" smtClean="0">
                <a:solidFill>
                  <a:schemeClr val="bg1"/>
                </a:solidFill>
              </a:rPr>
              <a:t>1.5 K</a:t>
            </a:r>
            <a:endParaRPr lang="en-US" dirty="0">
              <a:solidFill>
                <a:schemeClr val="bg1"/>
              </a:solidFill>
            </a:endParaRPr>
          </a:p>
        </p:txBody>
      </p:sp>
      <p:sp>
        <p:nvSpPr>
          <p:cNvPr id="33" name="Rectangle 32"/>
          <p:cNvSpPr/>
          <p:nvPr/>
        </p:nvSpPr>
        <p:spPr bwMode="auto">
          <a:xfrm>
            <a:off x="1002111" y="3524997"/>
            <a:ext cx="1007442" cy="2708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34" name="Rectangle 33"/>
          <p:cNvSpPr/>
          <p:nvPr/>
        </p:nvSpPr>
        <p:spPr bwMode="auto">
          <a:xfrm>
            <a:off x="1002111" y="4843913"/>
            <a:ext cx="1007442" cy="2708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8" name="Right Arrow 7"/>
          <p:cNvSpPr/>
          <p:nvPr/>
        </p:nvSpPr>
        <p:spPr bwMode="auto">
          <a:xfrm>
            <a:off x="2169037" y="1350338"/>
            <a:ext cx="233916" cy="11695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3" name="TextBox 22"/>
          <p:cNvSpPr txBox="1"/>
          <p:nvPr/>
        </p:nvSpPr>
        <p:spPr>
          <a:xfrm>
            <a:off x="2402953" y="1575572"/>
            <a:ext cx="1188146" cy="400110"/>
          </a:xfrm>
          <a:prstGeom prst="rect">
            <a:avLst/>
          </a:prstGeom>
          <a:noFill/>
        </p:spPr>
        <p:txBody>
          <a:bodyPr wrap="none" rtlCol="0">
            <a:spAutoFit/>
          </a:bodyPr>
          <a:lstStyle/>
          <a:p>
            <a:r>
              <a:rPr lang="en-US" dirty="0" smtClean="0">
                <a:latin typeface="Comic Sans MS" pitchFamily="66" charset="0"/>
              </a:rPr>
              <a:t>ZnCr</a:t>
            </a:r>
            <a:r>
              <a:rPr lang="en-US" baseline="-25000" dirty="0" smtClean="0">
                <a:latin typeface="Comic Sans MS" pitchFamily="66" charset="0"/>
              </a:rPr>
              <a:t>2</a:t>
            </a:r>
            <a:r>
              <a:rPr lang="en-US" dirty="0" smtClean="0">
                <a:latin typeface="Comic Sans MS" pitchFamily="66" charset="0"/>
              </a:rPr>
              <a:t>O</a:t>
            </a:r>
            <a:r>
              <a:rPr lang="en-US" baseline="-25000" dirty="0" smtClean="0">
                <a:latin typeface="Comic Sans MS" pitchFamily="66" charset="0"/>
              </a:rPr>
              <a:t>4</a:t>
            </a:r>
            <a:endParaRPr lang="en-US" baseline="-25000" dirty="0">
              <a:latin typeface="Comic Sans MS" pitchFamily="66" charset="0"/>
            </a:endParaRPr>
          </a:p>
        </p:txBody>
      </p:sp>
      <p:sp>
        <p:nvSpPr>
          <p:cNvPr id="30" name="TextBox 29"/>
          <p:cNvSpPr txBox="1"/>
          <p:nvPr/>
        </p:nvSpPr>
        <p:spPr>
          <a:xfrm>
            <a:off x="3101903" y="2083404"/>
            <a:ext cx="691215" cy="400110"/>
          </a:xfrm>
          <a:prstGeom prst="rect">
            <a:avLst/>
          </a:prstGeom>
          <a:noFill/>
        </p:spPr>
        <p:txBody>
          <a:bodyPr wrap="none" rtlCol="0">
            <a:spAutoFit/>
          </a:bodyPr>
          <a:lstStyle/>
          <a:p>
            <a:r>
              <a:rPr lang="en-US" dirty="0" smtClean="0">
                <a:solidFill>
                  <a:schemeClr val="bg1"/>
                </a:solidFill>
              </a:rPr>
              <a:t>40 K</a:t>
            </a:r>
            <a:endParaRPr lang="en-US" dirty="0">
              <a:solidFill>
                <a:schemeClr val="bg1"/>
              </a:solidFill>
            </a:endParaRPr>
          </a:p>
        </p:txBody>
      </p:sp>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465683" y="1180211"/>
            <a:ext cx="4518837" cy="5569690"/>
          </a:xfrm>
          <a:prstGeom prst="rect">
            <a:avLst/>
          </a:prstGeom>
          <a:solidFill>
            <a:schemeClr val="bg1"/>
          </a:solidFill>
          <a:ln w="28575" cap="flat" cmpd="sng" algn="ctr">
            <a:solidFill>
              <a:srgbClr val="FF0000"/>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415486" y="1180211"/>
            <a:ext cx="3775514" cy="5569690"/>
          </a:xfrm>
          <a:prstGeom prst="rect">
            <a:avLst/>
          </a:prstGeom>
          <a:solidFill>
            <a:schemeClr val="bg1"/>
          </a:solidFill>
          <a:ln w="28575" cap="flat" cmpd="sng" algn="ctr">
            <a:solidFill>
              <a:srgbClr val="FF0000"/>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Frustration + Fermions = spin liquid</a:t>
            </a:r>
            <a:endParaRPr lang="en-US" dirty="0"/>
          </a:p>
        </p:txBody>
      </p:sp>
      <p:pic>
        <p:nvPicPr>
          <p:cNvPr id="736258" name="Picture 2"/>
          <p:cNvPicPr>
            <a:picLocks noChangeAspect="1" noChangeArrowheads="1"/>
          </p:cNvPicPr>
          <p:nvPr/>
        </p:nvPicPr>
        <p:blipFill>
          <a:blip r:embed="rId3"/>
          <a:srcRect/>
          <a:stretch>
            <a:fillRect/>
          </a:stretch>
        </p:blipFill>
        <p:spPr bwMode="auto">
          <a:xfrm>
            <a:off x="485819" y="1477311"/>
            <a:ext cx="3107986" cy="5168048"/>
          </a:xfrm>
          <a:prstGeom prst="rect">
            <a:avLst/>
          </a:prstGeom>
          <a:noFill/>
          <a:ln w="9525">
            <a:noFill/>
            <a:miter lim="800000"/>
            <a:headEnd/>
            <a:tailEnd/>
          </a:ln>
          <a:effectLst/>
        </p:spPr>
      </p:pic>
      <p:pic>
        <p:nvPicPr>
          <p:cNvPr id="736259" name="Picture 3"/>
          <p:cNvPicPr>
            <a:picLocks noChangeAspect="1" noChangeArrowheads="1"/>
          </p:cNvPicPr>
          <p:nvPr/>
        </p:nvPicPr>
        <p:blipFill>
          <a:blip r:embed="rId4" cstate="print"/>
          <a:srcRect/>
          <a:stretch>
            <a:fillRect/>
          </a:stretch>
        </p:blipFill>
        <p:spPr bwMode="auto">
          <a:xfrm>
            <a:off x="4689029" y="1379003"/>
            <a:ext cx="4019030" cy="1940539"/>
          </a:xfrm>
          <a:prstGeom prst="rect">
            <a:avLst/>
          </a:prstGeom>
          <a:noFill/>
          <a:ln w="9525">
            <a:noFill/>
            <a:miter lim="800000"/>
            <a:headEnd/>
            <a:tailEnd/>
          </a:ln>
          <a:effectLst/>
        </p:spPr>
      </p:pic>
      <p:pic>
        <p:nvPicPr>
          <p:cNvPr id="736260" name="Picture 4"/>
          <p:cNvPicPr>
            <a:picLocks noChangeAspect="1" noChangeArrowheads="1"/>
          </p:cNvPicPr>
          <p:nvPr/>
        </p:nvPicPr>
        <p:blipFill>
          <a:blip r:embed="rId5"/>
          <a:srcRect/>
          <a:stretch>
            <a:fillRect/>
          </a:stretch>
        </p:blipFill>
        <p:spPr bwMode="auto">
          <a:xfrm>
            <a:off x="4891056" y="3469314"/>
            <a:ext cx="3714782" cy="3280587"/>
          </a:xfrm>
          <a:prstGeom prst="rect">
            <a:avLst/>
          </a:prstGeom>
          <a:noFill/>
          <a:ln w="9525">
            <a:noFill/>
            <a:miter lim="800000"/>
            <a:headEnd/>
            <a:tailEnd/>
          </a:ln>
          <a:effectLst/>
        </p:spPr>
      </p:pic>
      <p:sp>
        <p:nvSpPr>
          <p:cNvPr id="9" name="TextBox 8"/>
          <p:cNvSpPr txBox="1"/>
          <p:nvPr/>
        </p:nvSpPr>
        <p:spPr>
          <a:xfrm>
            <a:off x="570883" y="1190844"/>
            <a:ext cx="3539752" cy="369332"/>
          </a:xfrm>
          <a:prstGeom prst="rect">
            <a:avLst/>
          </a:prstGeom>
          <a:noFill/>
        </p:spPr>
        <p:txBody>
          <a:bodyPr wrap="none" rtlCol="0">
            <a:spAutoFit/>
          </a:bodyPr>
          <a:lstStyle/>
          <a:p>
            <a:r>
              <a:rPr lang="en-US" sz="1800" dirty="0" smtClean="0">
                <a:latin typeface="Comic Sans MS" pitchFamily="66" charset="0"/>
              </a:rPr>
              <a:t>La</a:t>
            </a:r>
            <a:r>
              <a:rPr lang="en-US" sz="1800" baseline="-25000" dirty="0" smtClean="0">
                <a:latin typeface="Comic Sans MS" pitchFamily="66" charset="0"/>
              </a:rPr>
              <a:t>2</a:t>
            </a:r>
            <a:r>
              <a:rPr lang="en-US" sz="1800" dirty="0" smtClean="0">
                <a:latin typeface="Comic Sans MS" pitchFamily="66" charset="0"/>
              </a:rPr>
              <a:t>CuO</a:t>
            </a:r>
            <a:r>
              <a:rPr lang="en-US" sz="1800" baseline="-25000" dirty="0" smtClean="0">
                <a:latin typeface="Comic Sans MS" pitchFamily="66" charset="0"/>
              </a:rPr>
              <a:t>4</a:t>
            </a:r>
            <a:r>
              <a:rPr lang="en-US" sz="1800" dirty="0" smtClean="0">
                <a:latin typeface="Comic Sans MS" pitchFamily="66" charset="0"/>
              </a:rPr>
              <a:t>         </a:t>
            </a:r>
            <a:r>
              <a:rPr lang="en-US" sz="1800" dirty="0" err="1" smtClean="0">
                <a:latin typeface="Comic Sans MS" pitchFamily="66" charset="0"/>
              </a:rPr>
              <a:t>Coldea</a:t>
            </a:r>
            <a:r>
              <a:rPr lang="en-US" sz="1800" dirty="0" smtClean="0">
                <a:latin typeface="Comic Sans MS" pitchFamily="66" charset="0"/>
              </a:rPr>
              <a:t> et al 2001</a:t>
            </a:r>
            <a:endParaRPr lang="en-US" sz="1800" dirty="0">
              <a:latin typeface="Comic Sans MS" pitchFamily="66" charset="0"/>
            </a:endParaRPr>
          </a:p>
        </p:txBody>
      </p:sp>
      <p:sp>
        <p:nvSpPr>
          <p:cNvPr id="10" name="Rectangle 9"/>
          <p:cNvSpPr/>
          <p:nvPr/>
        </p:nvSpPr>
        <p:spPr>
          <a:xfrm>
            <a:off x="4508201" y="1242746"/>
            <a:ext cx="4412521" cy="400110"/>
          </a:xfrm>
          <a:prstGeom prst="rect">
            <a:avLst/>
          </a:prstGeom>
          <a:solidFill>
            <a:schemeClr val="bg1"/>
          </a:solidFill>
        </p:spPr>
        <p:txBody>
          <a:bodyPr wrap="square">
            <a:spAutoFit/>
          </a:bodyPr>
          <a:lstStyle/>
          <a:p>
            <a:r>
              <a:rPr lang="en-US" dirty="0" smtClean="0">
                <a:latin typeface="Symbol" pitchFamily="18" charset="2"/>
              </a:rPr>
              <a:t>k</a:t>
            </a:r>
            <a:r>
              <a:rPr lang="en-US" dirty="0" smtClean="0">
                <a:latin typeface="Comic Sans MS" pitchFamily="66" charset="0"/>
              </a:rPr>
              <a:t>-ET</a:t>
            </a:r>
            <a:r>
              <a:rPr lang="en-US" baseline="-25000" dirty="0" smtClean="0">
                <a:latin typeface="Comic Sans MS" pitchFamily="66" charset="0"/>
              </a:rPr>
              <a:t>2</a:t>
            </a:r>
            <a:r>
              <a:rPr lang="en-US" dirty="0" smtClean="0">
                <a:latin typeface="Comic Sans MS" pitchFamily="66" charset="0"/>
              </a:rPr>
              <a:t>Cu</a:t>
            </a:r>
            <a:r>
              <a:rPr lang="en-US" baseline="-25000" dirty="0" smtClean="0">
                <a:latin typeface="Comic Sans MS" pitchFamily="66" charset="0"/>
              </a:rPr>
              <a:t>2</a:t>
            </a:r>
            <a:r>
              <a:rPr lang="en-US" dirty="0" smtClean="0">
                <a:latin typeface="Comic Sans MS" pitchFamily="66" charset="0"/>
              </a:rPr>
              <a:t>CN</a:t>
            </a:r>
            <a:r>
              <a:rPr lang="en-US" baseline="-25000" dirty="0" smtClean="0">
                <a:latin typeface="Comic Sans MS" pitchFamily="66" charset="0"/>
              </a:rPr>
              <a:t>3</a:t>
            </a:r>
            <a:r>
              <a:rPr lang="en-US" dirty="0" smtClean="0">
                <a:latin typeface="Comic Sans MS" pitchFamily="66" charset="0"/>
              </a:rPr>
              <a:t>  Kurosaki et al (2005)</a:t>
            </a:r>
            <a:endParaRPr lang="en-US" dirty="0">
              <a:latin typeface="Comic Sans MS" pitchFamily="66" charset="0"/>
            </a:endParaRPr>
          </a:p>
        </p:txBody>
      </p:sp>
    </p:spTree>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5" name="Picture 25"/>
          <p:cNvPicPr>
            <a:picLocks noChangeAspect="1" noChangeArrowheads="1"/>
          </p:cNvPicPr>
          <p:nvPr/>
        </p:nvPicPr>
        <p:blipFill>
          <a:blip r:embed="rId4"/>
          <a:srcRect l="916"/>
          <a:stretch>
            <a:fillRect/>
          </a:stretch>
        </p:blipFill>
        <p:spPr bwMode="auto">
          <a:xfrm>
            <a:off x="0" y="-9525"/>
            <a:ext cx="9144000" cy="6884988"/>
          </a:xfrm>
          <a:prstGeom prst="rect">
            <a:avLst/>
          </a:prstGeom>
          <a:noFill/>
          <a:ln w="9525">
            <a:noFill/>
            <a:miter lim="800000"/>
            <a:headEnd/>
            <a:tailEnd/>
          </a:ln>
          <a:effectLst/>
        </p:spPr>
      </p:pic>
      <p:sp>
        <p:nvSpPr>
          <p:cNvPr id="419866" name="Rectangle 26"/>
          <p:cNvSpPr>
            <a:spLocks noChangeArrowheads="1"/>
          </p:cNvSpPr>
          <p:nvPr/>
        </p:nvSpPr>
        <p:spPr bwMode="auto">
          <a:xfrm>
            <a:off x="323850" y="192088"/>
            <a:ext cx="4926013" cy="646112"/>
          </a:xfrm>
          <a:prstGeom prst="rect">
            <a:avLst/>
          </a:prstGeom>
          <a:solidFill>
            <a:schemeClr val="tx1"/>
          </a:solidFill>
          <a:ln w="9525">
            <a:noFill/>
            <a:miter lim="800000"/>
            <a:headEnd/>
            <a:tailEnd/>
          </a:ln>
          <a:effectLst/>
        </p:spPr>
        <p:txBody>
          <a:bodyPr wrap="none" anchor="ctr"/>
          <a:lstStyle/>
          <a:p>
            <a:endParaRPr lang="en-US"/>
          </a:p>
        </p:txBody>
      </p:sp>
      <p:sp>
        <p:nvSpPr>
          <p:cNvPr id="419844" name="Rectangle 4"/>
          <p:cNvSpPr>
            <a:spLocks noGrp="1" noChangeArrowheads="1"/>
          </p:cNvSpPr>
          <p:nvPr>
            <p:ph type="title"/>
          </p:nvPr>
        </p:nvSpPr>
        <p:spPr/>
        <p:txBody>
          <a:bodyPr/>
          <a:lstStyle/>
          <a:p>
            <a:r>
              <a:rPr lang="en-US" sz="4400" dirty="0" smtClean="0">
                <a:solidFill>
                  <a:schemeClr val="bg1"/>
                </a:solidFill>
              </a:rPr>
              <a:t>Summary</a:t>
            </a:r>
            <a:endParaRPr lang="en-US" sz="4400" dirty="0">
              <a:solidFill>
                <a:schemeClr val="bg1"/>
              </a:solidFill>
            </a:endParaRPr>
          </a:p>
        </p:txBody>
      </p:sp>
      <p:sp>
        <p:nvSpPr>
          <p:cNvPr id="419847" name="Rectangle 7"/>
          <p:cNvSpPr>
            <a:spLocks noGrp="1" noChangeArrowheads="1"/>
          </p:cNvSpPr>
          <p:nvPr>
            <p:ph type="body" idx="1"/>
          </p:nvPr>
        </p:nvSpPr>
        <p:spPr>
          <a:xfrm>
            <a:off x="47625" y="771525"/>
            <a:ext cx="9498013" cy="6400800"/>
          </a:xfrm>
          <a:noFill/>
          <a:ln/>
        </p:spPr>
        <p:txBody>
          <a:bodyPr/>
          <a:lstStyle/>
          <a:p>
            <a:pPr>
              <a:lnSpc>
                <a:spcPct val="90000"/>
              </a:lnSpc>
              <a:buClr>
                <a:schemeClr val="bg1"/>
              </a:buClr>
            </a:pPr>
            <a:r>
              <a:rPr lang="en-US" dirty="0" smtClean="0">
                <a:solidFill>
                  <a:schemeClr val="bg1"/>
                </a:solidFill>
              </a:rPr>
              <a:t>Quantum magnetism: beyond spin to collective quantum correlations</a:t>
            </a:r>
          </a:p>
          <a:p>
            <a:pPr>
              <a:lnSpc>
                <a:spcPct val="90000"/>
              </a:lnSpc>
              <a:buClr>
                <a:schemeClr val="bg1"/>
              </a:buClr>
            </a:pPr>
            <a:r>
              <a:rPr lang="en-US" dirty="0" smtClean="0">
                <a:solidFill>
                  <a:schemeClr val="bg1"/>
                </a:solidFill>
              </a:rPr>
              <a:t>S</a:t>
            </a:r>
            <a:r>
              <a:rPr lang="en-US" dirty="0" smtClean="0">
                <a:solidFill>
                  <a:schemeClr val="bg1"/>
                </a:solidFill>
              </a:rPr>
              <a:t>tabilized by </a:t>
            </a:r>
          </a:p>
          <a:p>
            <a:pPr lvl="1">
              <a:lnSpc>
                <a:spcPct val="90000"/>
              </a:lnSpc>
              <a:buClr>
                <a:schemeClr val="bg1"/>
              </a:buClr>
            </a:pPr>
            <a:r>
              <a:rPr lang="en-US" dirty="0" smtClean="0">
                <a:solidFill>
                  <a:schemeClr val="bg1"/>
                </a:solidFill>
              </a:rPr>
              <a:t>Low dimensionality </a:t>
            </a:r>
          </a:p>
          <a:p>
            <a:pPr lvl="1">
              <a:lnSpc>
                <a:spcPct val="90000"/>
              </a:lnSpc>
              <a:buClr>
                <a:schemeClr val="bg1"/>
              </a:buClr>
            </a:pPr>
            <a:r>
              <a:rPr lang="en-US" dirty="0" smtClean="0">
                <a:solidFill>
                  <a:schemeClr val="bg1"/>
                </a:solidFill>
              </a:rPr>
              <a:t>Frustration</a:t>
            </a:r>
          </a:p>
          <a:p>
            <a:pPr lvl="1">
              <a:lnSpc>
                <a:spcPct val="90000"/>
              </a:lnSpc>
              <a:buClr>
                <a:schemeClr val="bg1"/>
              </a:buClr>
            </a:pPr>
            <a:r>
              <a:rPr lang="en-US" dirty="0" smtClean="0">
                <a:solidFill>
                  <a:schemeClr val="bg1"/>
                </a:solidFill>
              </a:rPr>
              <a:t>Proximity to metal insulator transition</a:t>
            </a:r>
            <a:endParaRPr lang="en-US" dirty="0">
              <a:solidFill>
                <a:schemeClr val="bg1"/>
              </a:solidFill>
            </a:endParaRPr>
          </a:p>
          <a:p>
            <a:pPr>
              <a:lnSpc>
                <a:spcPct val="90000"/>
              </a:lnSpc>
              <a:buClr>
                <a:schemeClr val="bg1"/>
              </a:buClr>
            </a:pPr>
            <a:r>
              <a:rPr lang="en-US" dirty="0" smtClean="0">
                <a:solidFill>
                  <a:schemeClr val="bg1"/>
                </a:solidFill>
              </a:rPr>
              <a:t>Examples</a:t>
            </a:r>
          </a:p>
          <a:p>
            <a:pPr lvl="1">
              <a:lnSpc>
                <a:spcPct val="90000"/>
              </a:lnSpc>
              <a:buClr>
                <a:schemeClr val="bg1"/>
              </a:buClr>
            </a:pPr>
            <a:r>
              <a:rPr lang="en-US" dirty="0" smtClean="0">
                <a:solidFill>
                  <a:schemeClr val="bg1"/>
                </a:solidFill>
              </a:rPr>
              <a:t>Spin </a:t>
            </a:r>
            <a:r>
              <a:rPr lang="en-US" dirty="0" err="1" smtClean="0">
                <a:solidFill>
                  <a:schemeClr val="bg1"/>
                </a:solidFill>
              </a:rPr>
              <a:t>dimers</a:t>
            </a:r>
            <a:r>
              <a:rPr lang="en-US" dirty="0" smtClean="0">
                <a:solidFill>
                  <a:schemeClr val="bg1"/>
                </a:solidFill>
              </a:rPr>
              <a:t>: Propagating triplet </a:t>
            </a:r>
            <a:r>
              <a:rPr lang="en-US" dirty="0" err="1" smtClean="0">
                <a:solidFill>
                  <a:schemeClr val="bg1"/>
                </a:solidFill>
              </a:rPr>
              <a:t>excitons</a:t>
            </a:r>
            <a:endParaRPr lang="en-US" dirty="0" smtClean="0">
              <a:solidFill>
                <a:schemeClr val="bg1"/>
              </a:solidFill>
            </a:endParaRPr>
          </a:p>
          <a:p>
            <a:pPr lvl="1">
              <a:lnSpc>
                <a:spcPct val="90000"/>
              </a:lnSpc>
              <a:buClr>
                <a:schemeClr val="bg1"/>
              </a:buClr>
            </a:pPr>
            <a:r>
              <a:rPr lang="en-US" dirty="0" smtClean="0">
                <a:solidFill>
                  <a:schemeClr val="bg1"/>
                </a:solidFill>
              </a:rPr>
              <a:t>2-magnon continuum and </a:t>
            </a:r>
            <a:r>
              <a:rPr lang="en-US" dirty="0" err="1" smtClean="0">
                <a:solidFill>
                  <a:schemeClr val="bg1"/>
                </a:solidFill>
              </a:rPr>
              <a:t>m</a:t>
            </a:r>
            <a:r>
              <a:rPr lang="en-US" dirty="0" err="1" smtClean="0">
                <a:solidFill>
                  <a:schemeClr val="bg1"/>
                </a:solidFill>
              </a:rPr>
              <a:t>agnon</a:t>
            </a:r>
            <a:r>
              <a:rPr lang="en-US" dirty="0" smtClean="0">
                <a:solidFill>
                  <a:schemeClr val="bg1"/>
                </a:solidFill>
              </a:rPr>
              <a:t> decay </a:t>
            </a:r>
          </a:p>
          <a:p>
            <a:pPr lvl="1">
              <a:lnSpc>
                <a:spcPct val="90000"/>
              </a:lnSpc>
              <a:buClr>
                <a:schemeClr val="bg1"/>
              </a:buClr>
            </a:pPr>
            <a:r>
              <a:rPr lang="en-US" dirty="0" err="1" smtClean="0">
                <a:solidFill>
                  <a:schemeClr val="bg1"/>
                </a:solidFill>
              </a:rPr>
              <a:t>Spinons</a:t>
            </a:r>
            <a:r>
              <a:rPr lang="en-US" dirty="0" smtClean="0">
                <a:solidFill>
                  <a:schemeClr val="bg1"/>
                </a:solidFill>
              </a:rPr>
              <a:t> and q</a:t>
            </a:r>
            <a:r>
              <a:rPr lang="en-US" dirty="0" smtClean="0">
                <a:solidFill>
                  <a:schemeClr val="bg1"/>
                </a:solidFill>
              </a:rPr>
              <a:t>uantum criticality in spin-1/2 chain</a:t>
            </a:r>
          </a:p>
          <a:p>
            <a:pPr lvl="1">
              <a:lnSpc>
                <a:spcPct val="90000"/>
              </a:lnSpc>
              <a:buClr>
                <a:schemeClr val="bg1"/>
              </a:buClr>
            </a:pPr>
            <a:r>
              <a:rPr lang="en-US" dirty="0" smtClean="0">
                <a:solidFill>
                  <a:schemeClr val="bg1"/>
                </a:solidFill>
              </a:rPr>
              <a:t>S</a:t>
            </a:r>
            <a:r>
              <a:rPr lang="en-US" dirty="0" smtClean="0">
                <a:solidFill>
                  <a:schemeClr val="bg1"/>
                </a:solidFill>
              </a:rPr>
              <a:t>pin-liquids beyond one dimension?</a:t>
            </a:r>
            <a:endParaRPr lang="en-US" dirty="0">
              <a:solidFill>
                <a:schemeClr val="bg1"/>
              </a:solidFill>
            </a:endParaRPr>
          </a:p>
          <a:p>
            <a:pPr>
              <a:lnSpc>
                <a:spcPct val="90000"/>
              </a:lnSpc>
              <a:buClr>
                <a:schemeClr val="bg1"/>
              </a:buClr>
            </a:pPr>
            <a:r>
              <a:rPr lang="en-US" dirty="0" smtClean="0">
                <a:solidFill>
                  <a:schemeClr val="bg1"/>
                </a:solidFill>
              </a:rPr>
              <a:t>Accelerated progress from new instruments</a:t>
            </a:r>
            <a:endParaRPr lang="en-US" dirty="0">
              <a:solidFill>
                <a:schemeClr val="bg1"/>
              </a:solidFill>
            </a:endParaRPr>
          </a:p>
        </p:txBody>
      </p:sp>
      <p:sp>
        <p:nvSpPr>
          <p:cNvPr id="6" name="Date Placeholder 5"/>
          <p:cNvSpPr>
            <a:spLocks noGrp="1"/>
          </p:cNvSpPr>
          <p:nvPr>
            <p:ph type="dt" sz="half" idx="10"/>
          </p:nvPr>
        </p:nvSpPr>
        <p:spPr/>
        <p:txBody>
          <a:bodyPr/>
          <a:lstStyle/>
          <a:p>
            <a:r>
              <a:rPr lang="en-US" smtClean="0"/>
              <a:t>May 6, 2009</a:t>
            </a:r>
            <a:endParaRPr lang="en-US"/>
          </a:p>
        </p:txBody>
      </p:sp>
    </p:spTree>
    <p:custDataLst>
      <p:tags r:id="rId1"/>
    </p:custDataLst>
  </p:cSld>
  <p:clrMapOvr>
    <a:masterClrMapping/>
  </p:clrMapOvr>
  <p:transition spd="med" advTm="5322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47">
                                            <p:txEl>
                                              <p:pRg st="0" end="0"/>
                                            </p:txEl>
                                          </p:spTgt>
                                        </p:tgtEl>
                                        <p:attrNameLst>
                                          <p:attrName>style.visibility</p:attrName>
                                        </p:attrNameLst>
                                      </p:cBhvr>
                                      <p:to>
                                        <p:strVal val="visible"/>
                                      </p:to>
                                    </p:set>
                                    <p:animEffect transition="in" filter="dissolve">
                                      <p:cBhvr>
                                        <p:cTn id="7" dur="500"/>
                                        <p:tgtEl>
                                          <p:spTgt spid="4198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47">
                                            <p:txEl>
                                              <p:pRg st="1" end="1"/>
                                            </p:txEl>
                                          </p:spTgt>
                                        </p:tgtEl>
                                        <p:attrNameLst>
                                          <p:attrName>style.visibility</p:attrName>
                                        </p:attrNameLst>
                                      </p:cBhvr>
                                      <p:to>
                                        <p:strVal val="visible"/>
                                      </p:to>
                                    </p:set>
                                    <p:animEffect transition="in" filter="dissolve">
                                      <p:cBhvr>
                                        <p:cTn id="12" dur="500"/>
                                        <p:tgtEl>
                                          <p:spTgt spid="4198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9847">
                                            <p:txEl>
                                              <p:pRg st="2" end="2"/>
                                            </p:txEl>
                                          </p:spTgt>
                                        </p:tgtEl>
                                        <p:attrNameLst>
                                          <p:attrName>style.visibility</p:attrName>
                                        </p:attrNameLst>
                                      </p:cBhvr>
                                      <p:to>
                                        <p:strVal val="visible"/>
                                      </p:to>
                                    </p:set>
                                    <p:animEffect transition="in" filter="dissolve">
                                      <p:cBhvr>
                                        <p:cTn id="17" dur="500"/>
                                        <p:tgtEl>
                                          <p:spTgt spid="4198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9847">
                                            <p:txEl>
                                              <p:pRg st="3" end="3"/>
                                            </p:txEl>
                                          </p:spTgt>
                                        </p:tgtEl>
                                        <p:attrNameLst>
                                          <p:attrName>style.visibility</p:attrName>
                                        </p:attrNameLst>
                                      </p:cBhvr>
                                      <p:to>
                                        <p:strVal val="visible"/>
                                      </p:to>
                                    </p:set>
                                    <p:animEffect transition="in" filter="dissolve">
                                      <p:cBhvr>
                                        <p:cTn id="22" dur="500"/>
                                        <p:tgtEl>
                                          <p:spTgt spid="4198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19847">
                                            <p:txEl>
                                              <p:pRg st="4" end="4"/>
                                            </p:txEl>
                                          </p:spTgt>
                                        </p:tgtEl>
                                        <p:attrNameLst>
                                          <p:attrName>style.visibility</p:attrName>
                                        </p:attrNameLst>
                                      </p:cBhvr>
                                      <p:to>
                                        <p:strVal val="visible"/>
                                      </p:to>
                                    </p:set>
                                    <p:animEffect transition="in" filter="dissolve">
                                      <p:cBhvr>
                                        <p:cTn id="27" dur="500"/>
                                        <p:tgtEl>
                                          <p:spTgt spid="4198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19847">
                                            <p:txEl>
                                              <p:pRg st="5" end="5"/>
                                            </p:txEl>
                                          </p:spTgt>
                                        </p:tgtEl>
                                        <p:attrNameLst>
                                          <p:attrName>style.visibility</p:attrName>
                                        </p:attrNameLst>
                                      </p:cBhvr>
                                      <p:to>
                                        <p:strVal val="visible"/>
                                      </p:to>
                                    </p:set>
                                    <p:animEffect transition="in" filter="dissolve">
                                      <p:cBhvr>
                                        <p:cTn id="32" dur="500"/>
                                        <p:tgtEl>
                                          <p:spTgt spid="4198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19847">
                                            <p:txEl>
                                              <p:pRg st="6" end="6"/>
                                            </p:txEl>
                                          </p:spTgt>
                                        </p:tgtEl>
                                        <p:attrNameLst>
                                          <p:attrName>style.visibility</p:attrName>
                                        </p:attrNameLst>
                                      </p:cBhvr>
                                      <p:to>
                                        <p:strVal val="visible"/>
                                      </p:to>
                                    </p:set>
                                    <p:animEffect transition="in" filter="dissolve">
                                      <p:cBhvr>
                                        <p:cTn id="37" dur="500"/>
                                        <p:tgtEl>
                                          <p:spTgt spid="4198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19847">
                                            <p:txEl>
                                              <p:pRg st="7" end="7"/>
                                            </p:txEl>
                                          </p:spTgt>
                                        </p:tgtEl>
                                        <p:attrNameLst>
                                          <p:attrName>style.visibility</p:attrName>
                                        </p:attrNameLst>
                                      </p:cBhvr>
                                      <p:to>
                                        <p:strVal val="visible"/>
                                      </p:to>
                                    </p:set>
                                    <p:animEffect transition="in" filter="dissolve">
                                      <p:cBhvr>
                                        <p:cTn id="42" dur="500"/>
                                        <p:tgtEl>
                                          <p:spTgt spid="4198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19847">
                                            <p:txEl>
                                              <p:pRg st="8" end="8"/>
                                            </p:txEl>
                                          </p:spTgt>
                                        </p:tgtEl>
                                        <p:attrNameLst>
                                          <p:attrName>style.visibility</p:attrName>
                                        </p:attrNameLst>
                                      </p:cBhvr>
                                      <p:to>
                                        <p:strVal val="visible"/>
                                      </p:to>
                                    </p:set>
                                    <p:animEffect transition="in" filter="dissolve">
                                      <p:cBhvr>
                                        <p:cTn id="47" dur="500"/>
                                        <p:tgtEl>
                                          <p:spTgt spid="41984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19847">
                                            <p:txEl>
                                              <p:pRg st="9" end="9"/>
                                            </p:txEl>
                                          </p:spTgt>
                                        </p:tgtEl>
                                        <p:attrNameLst>
                                          <p:attrName>style.visibility</p:attrName>
                                        </p:attrNameLst>
                                      </p:cBhvr>
                                      <p:to>
                                        <p:strVal val="visible"/>
                                      </p:to>
                                    </p:set>
                                    <p:animEffect transition="in" filter="dissolve">
                                      <p:cBhvr>
                                        <p:cTn id="52" dur="500"/>
                                        <p:tgtEl>
                                          <p:spTgt spid="41984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19847">
                                            <p:txEl>
                                              <p:pRg st="10" end="10"/>
                                            </p:txEl>
                                          </p:spTgt>
                                        </p:tgtEl>
                                        <p:attrNameLst>
                                          <p:attrName>style.visibility</p:attrName>
                                        </p:attrNameLst>
                                      </p:cBhvr>
                                      <p:to>
                                        <p:strVal val="visible"/>
                                      </p:to>
                                    </p:set>
                                    <p:animEffect transition="in" filter="dissolve">
                                      <p:cBhvr>
                                        <p:cTn id="57" dur="500"/>
                                        <p:tgtEl>
                                          <p:spTgt spid="4198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a:xfrm>
            <a:off x="0" y="76200"/>
            <a:ext cx="9144000" cy="685800"/>
          </a:xfrm>
        </p:spPr>
        <p:txBody>
          <a:bodyPr/>
          <a:lstStyle/>
          <a:p>
            <a:r>
              <a:rPr lang="en-US" sz="3600" dirty="0" smtClean="0"/>
              <a:t>Overview of quantum magnetism</a:t>
            </a:r>
            <a:endParaRPr lang="en-US" sz="3600" dirty="0"/>
          </a:p>
        </p:txBody>
      </p:sp>
      <p:sp>
        <p:nvSpPr>
          <p:cNvPr id="602115" name="Rectangle 3"/>
          <p:cNvSpPr>
            <a:spLocks noGrp="1" noChangeArrowheads="1"/>
          </p:cNvSpPr>
          <p:nvPr>
            <p:ph type="body" idx="1"/>
          </p:nvPr>
        </p:nvSpPr>
        <p:spPr>
          <a:xfrm>
            <a:off x="457200" y="1056083"/>
            <a:ext cx="8178800" cy="5510213"/>
          </a:xfrm>
        </p:spPr>
        <p:txBody>
          <a:bodyPr/>
          <a:lstStyle/>
          <a:p>
            <a:r>
              <a:rPr lang="en-US" sz="2800" dirty="0"/>
              <a:t> Fundamental Questions: </a:t>
            </a:r>
          </a:p>
          <a:p>
            <a:pPr lvl="1"/>
            <a:r>
              <a:rPr lang="en-US" sz="2400" dirty="0"/>
              <a:t>What types of collective phases are possible</a:t>
            </a:r>
          </a:p>
          <a:p>
            <a:pPr lvl="1"/>
            <a:r>
              <a:rPr lang="en-US" sz="2400" dirty="0" smtClean="0"/>
              <a:t>What are the </a:t>
            </a:r>
            <a:r>
              <a:rPr lang="en-US" sz="2400" dirty="0"/>
              <a:t>corresponding </a:t>
            </a:r>
            <a:r>
              <a:rPr lang="en-US" sz="2400" dirty="0" smtClean="0"/>
              <a:t>quasi-particles</a:t>
            </a:r>
            <a:endParaRPr lang="en-US" sz="2400" dirty="0"/>
          </a:p>
          <a:p>
            <a:r>
              <a:rPr lang="en-US" sz="2800" dirty="0"/>
              <a:t>Elements of the research</a:t>
            </a:r>
          </a:p>
          <a:p>
            <a:pPr lvl="1"/>
            <a:r>
              <a:rPr lang="en-US" sz="2400" dirty="0"/>
              <a:t>Materials Synthesis (bulk and </a:t>
            </a:r>
            <a:r>
              <a:rPr lang="en-US" sz="2400" dirty="0" err="1"/>
              <a:t>nano</a:t>
            </a:r>
            <a:r>
              <a:rPr lang="en-US" sz="2400" dirty="0"/>
              <a:t>-structured)</a:t>
            </a:r>
          </a:p>
          <a:p>
            <a:pPr lvl="1"/>
            <a:r>
              <a:rPr lang="en-US" sz="2400" dirty="0"/>
              <a:t>Advanced Characterization </a:t>
            </a:r>
          </a:p>
          <a:p>
            <a:pPr lvl="1"/>
            <a:r>
              <a:rPr lang="en-US" sz="2400" dirty="0"/>
              <a:t>Theory</a:t>
            </a:r>
          </a:p>
          <a:p>
            <a:r>
              <a:rPr lang="en-US" sz="2800" dirty="0"/>
              <a:t>Applications</a:t>
            </a:r>
          </a:p>
          <a:p>
            <a:pPr lvl="1"/>
            <a:r>
              <a:rPr lang="en-US" sz="2400" dirty="0" smtClean="0"/>
              <a:t>Model </a:t>
            </a:r>
            <a:r>
              <a:rPr lang="en-US" sz="2400" dirty="0"/>
              <a:t>systems for quantum correlated physics</a:t>
            </a:r>
          </a:p>
          <a:p>
            <a:pPr lvl="1"/>
            <a:r>
              <a:rPr lang="en-US" sz="2400" dirty="0"/>
              <a:t>Sensors and filters via strong collective </a:t>
            </a:r>
            <a:r>
              <a:rPr lang="en-US" sz="2400" dirty="0" smtClean="0"/>
              <a:t>response</a:t>
            </a:r>
          </a:p>
          <a:p>
            <a:pPr lvl="1"/>
            <a:r>
              <a:rPr lang="en-US" sz="2400" dirty="0" smtClean="0"/>
              <a:t>Quantum </a:t>
            </a:r>
            <a:r>
              <a:rPr lang="en-US" sz="2400" dirty="0"/>
              <a:t>computing </a:t>
            </a:r>
            <a:r>
              <a:rPr lang="en-US" sz="2400" dirty="0" smtClean="0"/>
              <a:t>by manipulating emergent quasi-particles</a:t>
            </a:r>
            <a:endParaRPr lang="en-US" sz="2400" dirty="0"/>
          </a:p>
        </p:txBody>
      </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ChangeArrowheads="1"/>
          </p:cNvSpPr>
          <p:nvPr/>
        </p:nvSpPr>
        <p:spPr bwMode="auto">
          <a:xfrm>
            <a:off x="0" y="5715000"/>
            <a:ext cx="9144000" cy="1143000"/>
          </a:xfrm>
          <a:prstGeom prst="rect">
            <a:avLst/>
          </a:prstGeom>
          <a:solidFill>
            <a:schemeClr val="bg1"/>
          </a:solidFill>
          <a:ln w="9525">
            <a:noFill/>
            <a:miter lim="800000"/>
            <a:headEnd/>
            <a:tailEnd/>
          </a:ln>
          <a:effectLst/>
        </p:spPr>
        <p:txBody>
          <a:bodyPr wrap="none" anchor="ctr"/>
          <a:lstStyle/>
          <a:p>
            <a:endParaRPr lang="en-US"/>
          </a:p>
        </p:txBody>
      </p:sp>
      <p:sp>
        <p:nvSpPr>
          <p:cNvPr id="617475" name="Rectangle 3"/>
          <p:cNvSpPr>
            <a:spLocks noGrp="1" noChangeArrowheads="1"/>
          </p:cNvSpPr>
          <p:nvPr>
            <p:ph type="title"/>
          </p:nvPr>
        </p:nvSpPr>
        <p:spPr>
          <a:xfrm>
            <a:off x="303739" y="426332"/>
            <a:ext cx="8569325" cy="419100"/>
          </a:xfrm>
        </p:spPr>
        <p:txBody>
          <a:bodyPr/>
          <a:lstStyle/>
          <a:p>
            <a:pPr algn="ctr" eaLnBrk="0" hangingPunct="0"/>
            <a:r>
              <a:rPr kumimoji="1" lang="en-US" sz="4000" dirty="0" smtClean="0">
                <a:latin typeface="Comic Sans MS" pitchFamily="66" charset="0"/>
              </a:rPr>
              <a:t>Probing matter through scattering</a:t>
            </a:r>
            <a:endParaRPr kumimoji="1" lang="en-US" sz="4000" dirty="0">
              <a:latin typeface="Comic Sans MS" pitchFamily="66" charset="0"/>
            </a:endParaRPr>
          </a:p>
        </p:txBody>
      </p:sp>
      <p:graphicFrame>
        <p:nvGraphicFramePr>
          <p:cNvPr id="617476" name="Object 4"/>
          <p:cNvGraphicFramePr>
            <a:graphicFrameLocks noChangeAspect="1"/>
          </p:cNvGraphicFramePr>
          <p:nvPr/>
        </p:nvGraphicFramePr>
        <p:xfrm>
          <a:off x="2230438" y="990600"/>
          <a:ext cx="536575" cy="641350"/>
        </p:xfrm>
        <a:graphic>
          <a:graphicData uri="http://schemas.openxmlformats.org/presentationml/2006/ole">
            <p:oleObj spid="_x0000_s617476" name="Equation" r:id="rId4" imgW="203040" imgH="241200" progId="Equation.DSMT4">
              <p:embed/>
            </p:oleObj>
          </a:graphicData>
        </a:graphic>
      </p:graphicFrame>
      <p:sp>
        <p:nvSpPr>
          <p:cNvPr id="617477" name="Line 5"/>
          <p:cNvSpPr>
            <a:spLocks noChangeShapeType="1"/>
          </p:cNvSpPr>
          <p:nvPr/>
        </p:nvSpPr>
        <p:spPr bwMode="auto">
          <a:xfrm rot="19416783" flipV="1">
            <a:off x="2257425" y="1311275"/>
            <a:ext cx="1019175" cy="1001713"/>
          </a:xfrm>
          <a:prstGeom prst="line">
            <a:avLst/>
          </a:prstGeom>
          <a:noFill/>
          <a:ln w="57150">
            <a:solidFill>
              <a:srgbClr val="0066FF"/>
            </a:solidFill>
            <a:round/>
            <a:headEnd/>
            <a:tailEnd type="triangle" w="med" len="med"/>
          </a:ln>
          <a:effectLst/>
        </p:spPr>
        <p:txBody>
          <a:bodyPr wrap="none" anchor="ctr"/>
          <a:lstStyle/>
          <a:p>
            <a:endParaRPr lang="en-US"/>
          </a:p>
        </p:txBody>
      </p:sp>
      <p:graphicFrame>
        <p:nvGraphicFramePr>
          <p:cNvPr id="617478" name="Object 6"/>
          <p:cNvGraphicFramePr>
            <a:graphicFrameLocks noChangeAspect="1"/>
          </p:cNvGraphicFramePr>
          <p:nvPr/>
        </p:nvGraphicFramePr>
        <p:xfrm>
          <a:off x="0" y="3989388"/>
          <a:ext cx="455613" cy="636587"/>
        </p:xfrm>
        <a:graphic>
          <a:graphicData uri="http://schemas.openxmlformats.org/presentationml/2006/ole">
            <p:oleObj spid="_x0000_s617478" name="Equation" r:id="rId5" imgW="164880" imgH="228600" progId="Equation.DSMT4">
              <p:embed/>
            </p:oleObj>
          </a:graphicData>
        </a:graphic>
      </p:graphicFrame>
      <p:grpSp>
        <p:nvGrpSpPr>
          <p:cNvPr id="617479" name="Group 7"/>
          <p:cNvGrpSpPr>
            <a:grpSpLocks/>
          </p:cNvGrpSpPr>
          <p:nvPr/>
        </p:nvGrpSpPr>
        <p:grpSpPr bwMode="auto">
          <a:xfrm>
            <a:off x="5915025" y="3587750"/>
            <a:ext cx="3152775" cy="831850"/>
            <a:chOff x="3726" y="2260"/>
            <a:chExt cx="1986" cy="524"/>
          </a:xfrm>
        </p:grpSpPr>
        <p:sp>
          <p:nvSpPr>
            <p:cNvPr id="617480" name="AutoShape 8"/>
            <p:cNvSpPr>
              <a:spLocks noChangeArrowheads="1"/>
            </p:cNvSpPr>
            <p:nvPr/>
          </p:nvSpPr>
          <p:spPr bwMode="auto">
            <a:xfrm>
              <a:off x="3726" y="2448"/>
              <a:ext cx="432" cy="144"/>
            </a:xfrm>
            <a:prstGeom prst="notchedRightArrow">
              <a:avLst>
                <a:gd name="adj1" fmla="val 50000"/>
                <a:gd name="adj2" fmla="val 75000"/>
              </a:avLst>
            </a:prstGeom>
            <a:solidFill>
              <a:schemeClr val="accent2"/>
            </a:solidFill>
            <a:ln w="9525">
              <a:solidFill>
                <a:schemeClr val="tx1"/>
              </a:solidFill>
              <a:miter lim="800000"/>
              <a:headEnd/>
              <a:tailEnd/>
            </a:ln>
            <a:effectLst/>
          </p:spPr>
          <p:txBody>
            <a:bodyPr wrap="none" anchor="ctr"/>
            <a:lstStyle/>
            <a:p>
              <a:endParaRPr lang="en-US"/>
            </a:p>
          </p:txBody>
        </p:sp>
        <p:sp>
          <p:nvSpPr>
            <p:cNvPr id="617481" name="Text Box 9"/>
            <p:cNvSpPr txBox="1">
              <a:spLocks noChangeArrowheads="1"/>
            </p:cNvSpPr>
            <p:nvPr/>
          </p:nvSpPr>
          <p:spPr bwMode="auto">
            <a:xfrm>
              <a:off x="4220" y="2260"/>
              <a:ext cx="1492" cy="524"/>
            </a:xfrm>
            <a:prstGeom prst="rect">
              <a:avLst/>
            </a:prstGeom>
            <a:solidFill>
              <a:schemeClr val="bg1"/>
            </a:solidFill>
            <a:ln w="9525">
              <a:solidFill>
                <a:schemeClr val="accent2"/>
              </a:solidFill>
              <a:miter lim="800000"/>
              <a:headEnd/>
              <a:tailEnd/>
            </a:ln>
            <a:effectLst>
              <a:outerShdw dist="107763" dir="2700000" algn="ctr" rotWithShape="0">
                <a:schemeClr val="bg2">
                  <a:alpha val="50000"/>
                </a:schemeClr>
              </a:outerShdw>
            </a:effectLst>
          </p:spPr>
          <p:txBody>
            <a:bodyPr wrap="none">
              <a:spAutoFit/>
            </a:bodyPr>
            <a:lstStyle/>
            <a:p>
              <a:r>
                <a:rPr lang="en-US" sz="2400">
                  <a:latin typeface="Verdana" pitchFamily="34" charset="0"/>
                </a:rPr>
                <a:t>Single Particle</a:t>
              </a:r>
            </a:p>
            <a:p>
              <a:r>
                <a:rPr lang="en-US" sz="2400">
                  <a:latin typeface="Verdana" pitchFamily="34" charset="0"/>
                </a:rPr>
                <a:t>Process</a:t>
              </a:r>
            </a:p>
          </p:txBody>
        </p:sp>
      </p:grpSp>
      <p:grpSp>
        <p:nvGrpSpPr>
          <p:cNvPr id="617482" name="Group 10"/>
          <p:cNvGrpSpPr>
            <a:grpSpLocks/>
          </p:cNvGrpSpPr>
          <p:nvPr/>
        </p:nvGrpSpPr>
        <p:grpSpPr bwMode="auto">
          <a:xfrm>
            <a:off x="5943600" y="5264150"/>
            <a:ext cx="2951163" cy="831850"/>
            <a:chOff x="3744" y="3316"/>
            <a:chExt cx="1859" cy="524"/>
          </a:xfrm>
        </p:grpSpPr>
        <p:sp>
          <p:nvSpPr>
            <p:cNvPr id="617483" name="AutoShape 11"/>
            <p:cNvSpPr>
              <a:spLocks noChangeArrowheads="1"/>
            </p:cNvSpPr>
            <p:nvPr/>
          </p:nvSpPr>
          <p:spPr bwMode="auto">
            <a:xfrm>
              <a:off x="3744" y="3504"/>
              <a:ext cx="432" cy="144"/>
            </a:xfrm>
            <a:prstGeom prst="notchedRightArrow">
              <a:avLst>
                <a:gd name="adj1" fmla="val 50000"/>
                <a:gd name="adj2" fmla="val 75000"/>
              </a:avLst>
            </a:prstGeom>
            <a:solidFill>
              <a:schemeClr val="accent2"/>
            </a:solidFill>
            <a:ln w="9525">
              <a:solidFill>
                <a:schemeClr val="tx1"/>
              </a:solidFill>
              <a:miter lim="800000"/>
              <a:headEnd/>
              <a:tailEnd/>
            </a:ln>
            <a:effectLst/>
          </p:spPr>
          <p:txBody>
            <a:bodyPr wrap="none" anchor="ctr"/>
            <a:lstStyle/>
            <a:p>
              <a:endParaRPr lang="en-US"/>
            </a:p>
          </p:txBody>
        </p:sp>
        <p:sp>
          <p:nvSpPr>
            <p:cNvPr id="617484" name="Text Box 12"/>
            <p:cNvSpPr txBox="1">
              <a:spLocks noChangeArrowheads="1"/>
            </p:cNvSpPr>
            <p:nvPr/>
          </p:nvSpPr>
          <p:spPr bwMode="auto">
            <a:xfrm>
              <a:off x="4238" y="3316"/>
              <a:ext cx="1365" cy="524"/>
            </a:xfrm>
            <a:prstGeom prst="rect">
              <a:avLst/>
            </a:prstGeom>
            <a:solidFill>
              <a:schemeClr val="bg1"/>
            </a:solidFill>
            <a:ln w="9525">
              <a:solidFill>
                <a:schemeClr val="accent2"/>
              </a:solidFill>
              <a:miter lim="800000"/>
              <a:headEnd/>
              <a:tailEnd/>
            </a:ln>
            <a:effectLst>
              <a:outerShdw dist="107763" dir="2700000" algn="ctr" rotWithShape="0">
                <a:schemeClr val="bg2">
                  <a:alpha val="50000"/>
                </a:schemeClr>
              </a:outerShdw>
            </a:effectLst>
          </p:spPr>
          <p:txBody>
            <a:bodyPr wrap="none">
              <a:spAutoFit/>
            </a:bodyPr>
            <a:lstStyle/>
            <a:p>
              <a:r>
                <a:rPr lang="en-US" sz="2400">
                  <a:latin typeface="Verdana" pitchFamily="34" charset="0"/>
                </a:rPr>
                <a:t>Multi Particle</a:t>
              </a:r>
            </a:p>
            <a:p>
              <a:r>
                <a:rPr lang="en-US" sz="2400">
                  <a:latin typeface="Verdana" pitchFamily="34" charset="0"/>
                </a:rPr>
                <a:t>Process</a:t>
              </a:r>
            </a:p>
          </p:txBody>
        </p:sp>
      </p:grpSp>
      <p:grpSp>
        <p:nvGrpSpPr>
          <p:cNvPr id="617485" name="Group 13"/>
          <p:cNvGrpSpPr>
            <a:grpSpLocks/>
          </p:cNvGrpSpPr>
          <p:nvPr/>
        </p:nvGrpSpPr>
        <p:grpSpPr bwMode="auto">
          <a:xfrm>
            <a:off x="2590800" y="1266825"/>
            <a:ext cx="6477000" cy="1752600"/>
            <a:chOff x="1680" y="816"/>
            <a:chExt cx="4080" cy="1104"/>
          </a:xfrm>
        </p:grpSpPr>
        <p:sp>
          <p:nvSpPr>
            <p:cNvPr id="617486" name="Line 14"/>
            <p:cNvSpPr>
              <a:spLocks noChangeShapeType="1"/>
            </p:cNvSpPr>
            <p:nvPr/>
          </p:nvSpPr>
          <p:spPr bwMode="auto">
            <a:xfrm>
              <a:off x="1680" y="1680"/>
              <a:ext cx="960" cy="240"/>
            </a:xfrm>
            <a:prstGeom prst="line">
              <a:avLst/>
            </a:prstGeom>
            <a:noFill/>
            <a:ln w="57150">
              <a:solidFill>
                <a:srgbClr val="33CC33"/>
              </a:solidFill>
              <a:round/>
              <a:headEnd/>
              <a:tailEnd type="triangle" w="med" len="med"/>
            </a:ln>
            <a:effectLst/>
          </p:spPr>
          <p:txBody>
            <a:bodyPr/>
            <a:lstStyle/>
            <a:p>
              <a:endParaRPr lang="en-US"/>
            </a:p>
          </p:txBody>
        </p:sp>
        <p:sp>
          <p:nvSpPr>
            <p:cNvPr id="617487" name="Line 15"/>
            <p:cNvSpPr>
              <a:spLocks noChangeShapeType="1"/>
            </p:cNvSpPr>
            <p:nvPr/>
          </p:nvSpPr>
          <p:spPr bwMode="auto">
            <a:xfrm flipV="1">
              <a:off x="1728" y="960"/>
              <a:ext cx="432" cy="672"/>
            </a:xfrm>
            <a:prstGeom prst="line">
              <a:avLst/>
            </a:prstGeom>
            <a:noFill/>
            <a:ln w="57150">
              <a:solidFill>
                <a:srgbClr val="33CC33"/>
              </a:solidFill>
              <a:round/>
              <a:headEnd/>
              <a:tailEnd type="triangle" w="med" len="med"/>
            </a:ln>
            <a:effectLst/>
          </p:spPr>
          <p:txBody>
            <a:bodyPr/>
            <a:lstStyle/>
            <a:p>
              <a:endParaRPr lang="en-US"/>
            </a:p>
          </p:txBody>
        </p:sp>
        <p:graphicFrame>
          <p:nvGraphicFramePr>
            <p:cNvPr id="617488" name="Object 16"/>
            <p:cNvGraphicFramePr>
              <a:graphicFrameLocks noChangeAspect="1"/>
            </p:cNvGraphicFramePr>
            <p:nvPr/>
          </p:nvGraphicFramePr>
          <p:xfrm>
            <a:off x="3003" y="816"/>
            <a:ext cx="2757" cy="900"/>
          </p:xfrm>
          <a:graphic>
            <a:graphicData uri="http://schemas.openxmlformats.org/presentationml/2006/ole">
              <p:oleObj spid="_x0000_s617488" name="Equation" r:id="rId6" imgW="1473120" imgH="482400" progId="Equation.3">
                <p:embed/>
              </p:oleObj>
            </a:graphicData>
          </a:graphic>
        </p:graphicFrame>
        <p:graphicFrame>
          <p:nvGraphicFramePr>
            <p:cNvPr id="617489" name="Object 17"/>
            <p:cNvGraphicFramePr>
              <a:graphicFrameLocks noChangeAspect="1"/>
            </p:cNvGraphicFramePr>
            <p:nvPr/>
          </p:nvGraphicFramePr>
          <p:xfrm>
            <a:off x="2149" y="840"/>
            <a:ext cx="436" cy="336"/>
          </p:xfrm>
          <a:graphic>
            <a:graphicData uri="http://schemas.openxmlformats.org/presentationml/2006/ole">
              <p:oleObj spid="_x0000_s617489" name="Equation" r:id="rId7" imgW="279360" imgH="215640" progId="Equation.3">
                <p:embed/>
              </p:oleObj>
            </a:graphicData>
          </a:graphic>
        </p:graphicFrame>
        <p:graphicFrame>
          <p:nvGraphicFramePr>
            <p:cNvPr id="617490" name="Object 18"/>
            <p:cNvGraphicFramePr>
              <a:graphicFrameLocks noChangeAspect="1"/>
            </p:cNvGraphicFramePr>
            <p:nvPr/>
          </p:nvGraphicFramePr>
          <p:xfrm>
            <a:off x="2475" y="1584"/>
            <a:ext cx="456" cy="336"/>
          </p:xfrm>
          <a:graphic>
            <a:graphicData uri="http://schemas.openxmlformats.org/presentationml/2006/ole">
              <p:oleObj spid="_x0000_s617490" name="Equation" r:id="rId8" imgW="291960" imgH="215640" progId="Equation.3">
                <p:embed/>
              </p:oleObj>
            </a:graphicData>
          </a:graphic>
        </p:graphicFrame>
      </p:grpSp>
      <p:sp>
        <p:nvSpPr>
          <p:cNvPr id="617491" name="Line 19"/>
          <p:cNvSpPr>
            <a:spLocks noChangeShapeType="1"/>
          </p:cNvSpPr>
          <p:nvPr/>
        </p:nvSpPr>
        <p:spPr bwMode="auto">
          <a:xfrm flipV="1">
            <a:off x="228600" y="2705100"/>
            <a:ext cx="2324100" cy="2190750"/>
          </a:xfrm>
          <a:prstGeom prst="line">
            <a:avLst/>
          </a:prstGeom>
          <a:noFill/>
          <a:ln w="57150">
            <a:solidFill>
              <a:srgbClr val="FF0000"/>
            </a:solidFill>
            <a:round/>
            <a:headEnd/>
            <a:tailEnd type="triangle" w="med" len="med"/>
          </a:ln>
          <a:effectLst/>
        </p:spPr>
        <p:txBody>
          <a:bodyPr wrap="none" anchor="ctr"/>
          <a:lstStyle/>
          <a:p>
            <a:endParaRPr lang="en-US"/>
          </a:p>
        </p:txBody>
      </p:sp>
      <p:grpSp>
        <p:nvGrpSpPr>
          <p:cNvPr id="617492" name="Group 20"/>
          <p:cNvGrpSpPr>
            <a:grpSpLocks/>
          </p:cNvGrpSpPr>
          <p:nvPr/>
        </p:nvGrpSpPr>
        <p:grpSpPr bwMode="auto">
          <a:xfrm>
            <a:off x="2590800" y="1314450"/>
            <a:ext cx="5878513" cy="1428750"/>
            <a:chOff x="1632" y="816"/>
            <a:chExt cx="3703" cy="900"/>
          </a:xfrm>
        </p:grpSpPr>
        <p:graphicFrame>
          <p:nvGraphicFramePr>
            <p:cNvPr id="617493" name="Object 21"/>
            <p:cNvGraphicFramePr>
              <a:graphicFrameLocks noChangeAspect="1"/>
            </p:cNvGraphicFramePr>
            <p:nvPr/>
          </p:nvGraphicFramePr>
          <p:xfrm>
            <a:off x="3600" y="816"/>
            <a:ext cx="1735" cy="900"/>
          </p:xfrm>
          <a:graphic>
            <a:graphicData uri="http://schemas.openxmlformats.org/presentationml/2006/ole">
              <p:oleObj spid="_x0000_s617493" name="Equation" r:id="rId9" imgW="927000" imgH="482400" progId="Equation.3">
                <p:embed/>
              </p:oleObj>
            </a:graphicData>
          </a:graphic>
        </p:graphicFrame>
        <p:sp>
          <p:nvSpPr>
            <p:cNvPr id="617494" name="Line 22"/>
            <p:cNvSpPr>
              <a:spLocks noChangeShapeType="1"/>
            </p:cNvSpPr>
            <p:nvPr/>
          </p:nvSpPr>
          <p:spPr bwMode="auto">
            <a:xfrm flipV="1">
              <a:off x="1632" y="1231"/>
              <a:ext cx="1397" cy="425"/>
            </a:xfrm>
            <a:prstGeom prst="line">
              <a:avLst/>
            </a:prstGeom>
            <a:noFill/>
            <a:ln w="57150">
              <a:solidFill>
                <a:srgbClr val="00CC00"/>
              </a:solidFill>
              <a:round/>
              <a:headEnd/>
              <a:tailEnd type="triangle" w="med" len="med"/>
            </a:ln>
            <a:effectLst/>
          </p:spPr>
          <p:txBody>
            <a:bodyPr wrap="none" anchor="ctr"/>
            <a:lstStyle/>
            <a:p>
              <a:endParaRPr lang="en-US"/>
            </a:p>
          </p:txBody>
        </p:sp>
        <p:graphicFrame>
          <p:nvGraphicFramePr>
            <p:cNvPr id="617495" name="Object 23"/>
            <p:cNvGraphicFramePr>
              <a:graphicFrameLocks noChangeAspect="1"/>
            </p:cNvGraphicFramePr>
            <p:nvPr/>
          </p:nvGraphicFramePr>
          <p:xfrm>
            <a:off x="2583" y="960"/>
            <a:ext cx="364" cy="288"/>
          </p:xfrm>
          <a:graphic>
            <a:graphicData uri="http://schemas.openxmlformats.org/presentationml/2006/ole">
              <p:oleObj spid="_x0000_s617495" name="Equation" r:id="rId10" imgW="241200" imgH="190440" progId="Equation.3">
                <p:embed/>
              </p:oleObj>
            </a:graphicData>
          </a:graphic>
        </p:graphicFrame>
      </p:grpSp>
      <p:grpSp>
        <p:nvGrpSpPr>
          <p:cNvPr id="617496" name="Group 24"/>
          <p:cNvGrpSpPr>
            <a:grpSpLocks/>
          </p:cNvGrpSpPr>
          <p:nvPr/>
        </p:nvGrpSpPr>
        <p:grpSpPr bwMode="auto">
          <a:xfrm>
            <a:off x="1828800" y="2986088"/>
            <a:ext cx="3933825" cy="1995487"/>
            <a:chOff x="1152" y="1881"/>
            <a:chExt cx="2478" cy="1257"/>
          </a:xfrm>
        </p:grpSpPr>
        <p:pic>
          <p:nvPicPr>
            <p:cNvPr id="617497" name="Picture 25" descr="idl"/>
            <p:cNvPicPr>
              <a:picLocks noChangeAspect="1" noChangeArrowheads="1"/>
            </p:cNvPicPr>
            <p:nvPr/>
          </p:nvPicPr>
          <p:blipFill>
            <a:blip r:embed="rId11"/>
            <a:srcRect l="12158" t="6808" r="2736" b="14894"/>
            <a:stretch>
              <a:fillRect/>
            </a:stretch>
          </p:blipFill>
          <p:spPr bwMode="auto">
            <a:xfrm>
              <a:off x="1488" y="2112"/>
              <a:ext cx="1296" cy="852"/>
            </a:xfrm>
            <a:prstGeom prst="rect">
              <a:avLst/>
            </a:prstGeom>
            <a:noFill/>
          </p:spPr>
        </p:pic>
        <p:graphicFrame>
          <p:nvGraphicFramePr>
            <p:cNvPr id="617498" name="Object 26"/>
            <p:cNvGraphicFramePr>
              <a:graphicFrameLocks noChangeAspect="1"/>
            </p:cNvGraphicFramePr>
            <p:nvPr/>
          </p:nvGraphicFramePr>
          <p:xfrm>
            <a:off x="2052" y="2946"/>
            <a:ext cx="167" cy="192"/>
          </p:xfrm>
          <a:graphic>
            <a:graphicData uri="http://schemas.openxmlformats.org/presentationml/2006/ole">
              <p:oleObj spid="_x0000_s617498" name="Equation" r:id="rId12" imgW="164880" imgH="190440" progId="Equation.3">
                <p:embed/>
              </p:oleObj>
            </a:graphicData>
          </a:graphic>
        </p:graphicFrame>
        <p:sp>
          <p:nvSpPr>
            <p:cNvPr id="617499" name="Text Box 27"/>
            <p:cNvSpPr txBox="1">
              <a:spLocks noChangeArrowheads="1"/>
            </p:cNvSpPr>
            <p:nvPr/>
          </p:nvSpPr>
          <p:spPr bwMode="auto">
            <a:xfrm rot="-5400000">
              <a:off x="1124" y="2380"/>
              <a:ext cx="344" cy="288"/>
            </a:xfrm>
            <a:prstGeom prst="rect">
              <a:avLst/>
            </a:prstGeom>
            <a:noFill/>
            <a:ln w="9525">
              <a:noFill/>
              <a:miter lim="800000"/>
              <a:headEnd/>
              <a:tailEnd/>
            </a:ln>
            <a:effectLst/>
          </p:spPr>
          <p:txBody>
            <a:bodyPr wrap="none">
              <a:spAutoFit/>
            </a:bodyPr>
            <a:lstStyle/>
            <a:p>
              <a:r>
                <a:rPr lang="ru-RU" sz="2400" i="1"/>
                <a:t>ћ</a:t>
              </a:r>
              <a:r>
                <a:rPr lang="en-US" sz="2400" i="1">
                  <a:latin typeface="Symbol" pitchFamily="18" charset="2"/>
                </a:rPr>
                <a:t>w</a:t>
              </a:r>
              <a:endParaRPr lang="ru-RU" sz="2400" i="1">
                <a:latin typeface="Symbol" pitchFamily="18" charset="2"/>
              </a:endParaRPr>
            </a:p>
          </p:txBody>
        </p:sp>
        <p:sp>
          <p:nvSpPr>
            <p:cNvPr id="617500" name="Text Box 28"/>
            <p:cNvSpPr txBox="1">
              <a:spLocks noChangeArrowheads="1"/>
            </p:cNvSpPr>
            <p:nvPr/>
          </p:nvSpPr>
          <p:spPr bwMode="auto">
            <a:xfrm>
              <a:off x="2890" y="1881"/>
              <a:ext cx="674" cy="250"/>
            </a:xfrm>
            <a:prstGeom prst="rect">
              <a:avLst/>
            </a:prstGeom>
            <a:noFill/>
            <a:ln w="9525">
              <a:noFill/>
              <a:miter lim="800000"/>
              <a:headEnd/>
              <a:tailEnd/>
            </a:ln>
            <a:effectLst/>
          </p:spPr>
          <p:txBody>
            <a:bodyPr wrap="none">
              <a:spAutoFit/>
            </a:bodyPr>
            <a:lstStyle/>
            <a:p>
              <a:r>
                <a:rPr lang="en-US"/>
                <a:t>Intensity</a:t>
              </a:r>
            </a:p>
          </p:txBody>
        </p:sp>
        <p:pic>
          <p:nvPicPr>
            <p:cNvPr id="617501" name="Picture 29" descr="idl"/>
            <p:cNvPicPr>
              <a:picLocks noChangeAspect="1" noChangeArrowheads="1"/>
            </p:cNvPicPr>
            <p:nvPr/>
          </p:nvPicPr>
          <p:blipFill>
            <a:blip r:embed="rId13"/>
            <a:srcRect l="11424" t="6389" r="3310" b="15997"/>
            <a:stretch>
              <a:fillRect/>
            </a:stretch>
          </p:blipFill>
          <p:spPr bwMode="auto">
            <a:xfrm rot="5400000">
              <a:off x="2807" y="2122"/>
              <a:ext cx="834" cy="813"/>
            </a:xfrm>
            <a:prstGeom prst="rect">
              <a:avLst/>
            </a:prstGeom>
            <a:noFill/>
          </p:spPr>
        </p:pic>
        <p:sp>
          <p:nvSpPr>
            <p:cNvPr id="617502" name="Line 30"/>
            <p:cNvSpPr>
              <a:spLocks noChangeShapeType="1"/>
            </p:cNvSpPr>
            <p:nvPr/>
          </p:nvSpPr>
          <p:spPr bwMode="auto">
            <a:xfrm flipH="1">
              <a:off x="2217" y="2283"/>
              <a:ext cx="615" cy="0"/>
            </a:xfrm>
            <a:prstGeom prst="line">
              <a:avLst/>
            </a:prstGeom>
            <a:noFill/>
            <a:ln w="28575">
              <a:solidFill>
                <a:schemeClr val="accent2"/>
              </a:solidFill>
              <a:prstDash val="sysDot"/>
              <a:round/>
              <a:headEnd/>
              <a:tailEnd/>
            </a:ln>
            <a:effectLst/>
          </p:spPr>
          <p:txBody>
            <a:bodyPr/>
            <a:lstStyle/>
            <a:p>
              <a:endParaRPr lang="en-US"/>
            </a:p>
          </p:txBody>
        </p:sp>
        <p:sp>
          <p:nvSpPr>
            <p:cNvPr id="617503" name="Line 31"/>
            <p:cNvSpPr>
              <a:spLocks noChangeShapeType="1"/>
            </p:cNvSpPr>
            <p:nvPr/>
          </p:nvSpPr>
          <p:spPr bwMode="auto">
            <a:xfrm>
              <a:off x="2208" y="2142"/>
              <a:ext cx="0" cy="816"/>
            </a:xfrm>
            <a:prstGeom prst="line">
              <a:avLst/>
            </a:prstGeom>
            <a:noFill/>
            <a:ln w="28575">
              <a:solidFill>
                <a:schemeClr val="accent2"/>
              </a:solidFill>
              <a:prstDash val="sysDot"/>
              <a:round/>
              <a:headEnd/>
              <a:tailEnd/>
            </a:ln>
            <a:effectLst/>
          </p:spPr>
          <p:txBody>
            <a:bodyPr/>
            <a:lstStyle/>
            <a:p>
              <a:endParaRPr lang="en-US"/>
            </a:p>
          </p:txBody>
        </p:sp>
      </p:grpSp>
      <p:grpSp>
        <p:nvGrpSpPr>
          <p:cNvPr id="617504" name="Group 32"/>
          <p:cNvGrpSpPr>
            <a:grpSpLocks/>
          </p:cNvGrpSpPr>
          <p:nvPr/>
        </p:nvGrpSpPr>
        <p:grpSpPr bwMode="auto">
          <a:xfrm>
            <a:off x="1828800" y="4722813"/>
            <a:ext cx="3962400" cy="2078037"/>
            <a:chOff x="1152" y="2975"/>
            <a:chExt cx="2496" cy="1309"/>
          </a:xfrm>
        </p:grpSpPr>
        <p:sp>
          <p:nvSpPr>
            <p:cNvPr id="617505" name="Text Box 33"/>
            <p:cNvSpPr txBox="1">
              <a:spLocks noChangeArrowheads="1"/>
            </p:cNvSpPr>
            <p:nvPr/>
          </p:nvSpPr>
          <p:spPr bwMode="auto">
            <a:xfrm>
              <a:off x="2880" y="2975"/>
              <a:ext cx="674" cy="250"/>
            </a:xfrm>
            <a:prstGeom prst="rect">
              <a:avLst/>
            </a:prstGeom>
            <a:noFill/>
            <a:ln w="9525">
              <a:noFill/>
              <a:miter lim="800000"/>
              <a:headEnd/>
              <a:tailEnd/>
            </a:ln>
            <a:effectLst/>
          </p:spPr>
          <p:txBody>
            <a:bodyPr wrap="none">
              <a:spAutoFit/>
            </a:bodyPr>
            <a:lstStyle/>
            <a:p>
              <a:r>
                <a:rPr lang="en-US"/>
                <a:t>Intensity</a:t>
              </a:r>
            </a:p>
          </p:txBody>
        </p:sp>
        <p:grpSp>
          <p:nvGrpSpPr>
            <p:cNvPr id="617506" name="Group 34"/>
            <p:cNvGrpSpPr>
              <a:grpSpLocks/>
            </p:cNvGrpSpPr>
            <p:nvPr/>
          </p:nvGrpSpPr>
          <p:grpSpPr bwMode="auto">
            <a:xfrm>
              <a:off x="1152" y="3188"/>
              <a:ext cx="2496" cy="1096"/>
              <a:chOff x="1152" y="3188"/>
              <a:chExt cx="2496" cy="1096"/>
            </a:xfrm>
          </p:grpSpPr>
          <p:pic>
            <p:nvPicPr>
              <p:cNvPr id="617507" name="Picture 35" descr="idl"/>
              <p:cNvPicPr>
                <a:picLocks noChangeAspect="1" noChangeArrowheads="1"/>
              </p:cNvPicPr>
              <p:nvPr/>
            </p:nvPicPr>
            <p:blipFill>
              <a:blip r:embed="rId14"/>
              <a:srcRect l="11247" t="7875" r="3865" b="16078"/>
              <a:stretch>
                <a:fillRect/>
              </a:stretch>
            </p:blipFill>
            <p:spPr bwMode="auto">
              <a:xfrm>
                <a:off x="1458" y="3206"/>
                <a:ext cx="1344" cy="874"/>
              </a:xfrm>
              <a:prstGeom prst="rect">
                <a:avLst/>
              </a:prstGeom>
              <a:noFill/>
            </p:spPr>
          </p:pic>
          <p:graphicFrame>
            <p:nvGraphicFramePr>
              <p:cNvPr id="617508" name="Object 36"/>
              <p:cNvGraphicFramePr>
                <a:graphicFrameLocks noChangeAspect="1"/>
              </p:cNvGraphicFramePr>
              <p:nvPr/>
            </p:nvGraphicFramePr>
            <p:xfrm>
              <a:off x="2052" y="4092"/>
              <a:ext cx="167" cy="192"/>
            </p:xfrm>
            <a:graphic>
              <a:graphicData uri="http://schemas.openxmlformats.org/presentationml/2006/ole">
                <p:oleObj spid="_x0000_s617508" name="Equation" r:id="rId15" imgW="164880" imgH="190440" progId="Equation.3">
                  <p:embed/>
                </p:oleObj>
              </a:graphicData>
            </a:graphic>
          </p:graphicFrame>
          <p:sp>
            <p:nvSpPr>
              <p:cNvPr id="617509" name="Text Box 37"/>
              <p:cNvSpPr txBox="1">
                <a:spLocks noChangeArrowheads="1"/>
              </p:cNvSpPr>
              <p:nvPr/>
            </p:nvSpPr>
            <p:spPr bwMode="auto">
              <a:xfrm rot="-5400000">
                <a:off x="1124" y="3524"/>
                <a:ext cx="344" cy="288"/>
              </a:xfrm>
              <a:prstGeom prst="rect">
                <a:avLst/>
              </a:prstGeom>
              <a:noFill/>
              <a:ln w="9525">
                <a:noFill/>
                <a:miter lim="800000"/>
                <a:headEnd/>
                <a:tailEnd/>
              </a:ln>
              <a:effectLst/>
            </p:spPr>
            <p:txBody>
              <a:bodyPr wrap="none">
                <a:spAutoFit/>
              </a:bodyPr>
              <a:lstStyle/>
              <a:p>
                <a:r>
                  <a:rPr lang="ru-RU" sz="2400" i="1"/>
                  <a:t>ћ</a:t>
                </a:r>
                <a:r>
                  <a:rPr lang="en-US" sz="2400" i="1">
                    <a:latin typeface="Symbol" pitchFamily="18" charset="2"/>
                  </a:rPr>
                  <a:t>w</a:t>
                </a:r>
                <a:endParaRPr lang="ru-RU" sz="2400" i="1">
                  <a:latin typeface="Symbol" pitchFamily="18" charset="2"/>
                </a:endParaRPr>
              </a:p>
            </p:txBody>
          </p:sp>
          <p:sp>
            <p:nvSpPr>
              <p:cNvPr id="617510" name="Line 38"/>
              <p:cNvSpPr>
                <a:spLocks noChangeShapeType="1"/>
              </p:cNvSpPr>
              <p:nvPr/>
            </p:nvSpPr>
            <p:spPr bwMode="auto">
              <a:xfrm flipH="1">
                <a:off x="2457" y="3561"/>
                <a:ext cx="393" cy="0"/>
              </a:xfrm>
              <a:prstGeom prst="line">
                <a:avLst/>
              </a:prstGeom>
              <a:noFill/>
              <a:ln w="28575">
                <a:solidFill>
                  <a:schemeClr val="accent2"/>
                </a:solidFill>
                <a:prstDash val="sysDot"/>
                <a:round/>
                <a:headEnd/>
                <a:tailEnd/>
              </a:ln>
              <a:effectLst/>
            </p:spPr>
            <p:txBody>
              <a:bodyPr/>
              <a:lstStyle/>
              <a:p>
                <a:endParaRPr lang="en-US"/>
              </a:p>
            </p:txBody>
          </p:sp>
          <p:sp>
            <p:nvSpPr>
              <p:cNvPr id="617511" name="Line 39"/>
              <p:cNvSpPr>
                <a:spLocks noChangeShapeType="1"/>
              </p:cNvSpPr>
              <p:nvPr/>
            </p:nvSpPr>
            <p:spPr bwMode="auto">
              <a:xfrm flipH="1">
                <a:off x="2505" y="3711"/>
                <a:ext cx="336" cy="0"/>
              </a:xfrm>
              <a:prstGeom prst="line">
                <a:avLst/>
              </a:prstGeom>
              <a:noFill/>
              <a:ln w="28575">
                <a:solidFill>
                  <a:schemeClr val="accent2"/>
                </a:solidFill>
                <a:prstDash val="sysDot"/>
                <a:round/>
                <a:headEnd/>
                <a:tailEnd/>
              </a:ln>
              <a:effectLst/>
            </p:spPr>
            <p:txBody>
              <a:bodyPr/>
              <a:lstStyle/>
              <a:p>
                <a:endParaRPr lang="en-US"/>
              </a:p>
            </p:txBody>
          </p:sp>
          <p:pic>
            <p:nvPicPr>
              <p:cNvPr id="617512" name="Picture 40" descr="idl"/>
              <p:cNvPicPr>
                <a:picLocks noChangeAspect="1" noChangeArrowheads="1"/>
              </p:cNvPicPr>
              <p:nvPr/>
            </p:nvPicPr>
            <p:blipFill>
              <a:blip r:embed="rId16"/>
              <a:srcRect l="11775" t="7137" r="3691" b="15750"/>
              <a:stretch>
                <a:fillRect/>
              </a:stretch>
            </p:blipFill>
            <p:spPr bwMode="auto">
              <a:xfrm rot="5400000" flipH="1">
                <a:off x="2806" y="3214"/>
                <a:ext cx="868" cy="816"/>
              </a:xfrm>
              <a:prstGeom prst="rect">
                <a:avLst/>
              </a:prstGeom>
              <a:noFill/>
            </p:spPr>
          </p:pic>
          <p:sp>
            <p:nvSpPr>
              <p:cNvPr id="617513" name="Line 41"/>
              <p:cNvSpPr>
                <a:spLocks noChangeShapeType="1"/>
              </p:cNvSpPr>
              <p:nvPr/>
            </p:nvSpPr>
            <p:spPr bwMode="auto">
              <a:xfrm flipV="1">
                <a:off x="2478" y="3216"/>
                <a:ext cx="0" cy="864"/>
              </a:xfrm>
              <a:prstGeom prst="line">
                <a:avLst/>
              </a:prstGeom>
              <a:noFill/>
              <a:ln w="28575">
                <a:solidFill>
                  <a:schemeClr val="accent2"/>
                </a:solidFill>
                <a:prstDash val="sysDot"/>
                <a:round/>
                <a:headEnd/>
                <a:tailEnd/>
              </a:ln>
              <a:effectLst/>
            </p:spPr>
            <p:txBody>
              <a:bodyPr/>
              <a:lstStyle/>
              <a:p>
                <a:endParaRPr lang="en-US"/>
              </a:p>
            </p:txBody>
          </p:sp>
        </p:grpSp>
      </p:grpSp>
      <p:sp>
        <p:nvSpPr>
          <p:cNvPr id="617514" name="AutoShape 42"/>
          <p:cNvSpPr>
            <a:spLocks noChangeAspect="1" noChangeArrowheads="1"/>
          </p:cNvSpPr>
          <p:nvPr/>
        </p:nvSpPr>
        <p:spPr bwMode="auto">
          <a:xfrm>
            <a:off x="2446338" y="2514600"/>
            <a:ext cx="320675" cy="277813"/>
          </a:xfrm>
          <a:prstGeom prst="hexagon">
            <a:avLst>
              <a:gd name="adj" fmla="val 28857"/>
              <a:gd name="vf" fmla="val 115470"/>
            </a:avLst>
          </a:prstGeom>
          <a:gradFill rotWithShape="0">
            <a:gsLst>
              <a:gs pos="0">
                <a:srgbClr val="0000CC"/>
              </a:gs>
              <a:gs pos="100000">
                <a:srgbClr val="6699FF"/>
              </a:gs>
            </a:gsLst>
            <a:lin ang="5400000" scaled="1"/>
          </a:gradFill>
          <a:ln w="9525">
            <a:solidFill>
              <a:schemeClr val="tx1"/>
            </a:solidFill>
            <a:miter lim="800000"/>
            <a:headEnd/>
            <a:tailEnd/>
          </a:ln>
          <a:effectLst/>
        </p:spPr>
        <p:txBody>
          <a:bodyPr wrap="none" anchor="ctr"/>
          <a:lstStyle/>
          <a:p>
            <a:endParaRPr lang="en-US"/>
          </a:p>
        </p:txBody>
      </p:sp>
      <p:sp>
        <p:nvSpPr>
          <p:cNvPr id="617515" name="Line 43"/>
          <p:cNvSpPr>
            <a:spLocks noChangeShapeType="1"/>
          </p:cNvSpPr>
          <p:nvPr/>
        </p:nvSpPr>
        <p:spPr bwMode="auto">
          <a:xfrm>
            <a:off x="0" y="990600"/>
            <a:ext cx="9144000" cy="0"/>
          </a:xfrm>
          <a:prstGeom prst="line">
            <a:avLst/>
          </a:prstGeom>
          <a:noFill/>
          <a:ln w="165100">
            <a:pattFill prst="wdUpDiag">
              <a:fgClr>
                <a:srgbClr val="0099CC"/>
              </a:fgClr>
              <a:bgClr>
                <a:schemeClr val="bg1"/>
              </a:bgClr>
            </a:pattFill>
            <a:round/>
            <a:headEnd/>
            <a:tailEnd/>
          </a:ln>
          <a:effectLst/>
        </p:spPr>
        <p:txBody>
          <a:bodyPr wrap="none" anchor="ctr"/>
          <a:lstStyle/>
          <a:p>
            <a:endParaRPr lang="en-US"/>
          </a:p>
        </p:txBody>
      </p:sp>
      <p:sp>
        <p:nvSpPr>
          <p:cNvPr id="44" name="Date Placeholder 43"/>
          <p:cNvSpPr>
            <a:spLocks noGrp="1"/>
          </p:cNvSpPr>
          <p:nvPr>
            <p:ph type="dt" sz="half" idx="10"/>
          </p:nvPr>
        </p:nvSpPr>
        <p:spPr/>
        <p:txBody>
          <a:bodyPr/>
          <a:lstStyle/>
          <a:p>
            <a:r>
              <a:rPr lang="en-US" smtClean="0"/>
              <a:t>May 6, 2009</a:t>
            </a:r>
            <a:endParaRPr lang="en-US"/>
          </a:p>
        </p:txBody>
      </p:sp>
      <p:sp>
        <p:nvSpPr>
          <p:cNvPr id="45" name="Slide Number Placeholder 44"/>
          <p:cNvSpPr>
            <a:spLocks noGrp="1"/>
          </p:cNvSpPr>
          <p:nvPr>
            <p:ph type="sldNum" sz="quarter" idx="12"/>
          </p:nvPr>
        </p:nvSpPr>
        <p:spPr/>
        <p:txBody>
          <a:bodyPr/>
          <a:lstStyle/>
          <a:p>
            <a:fld id="{F8E0E61B-516C-493D-A1B4-3D1A5C678C2C}" type="slidenum">
              <a:rPr lang="en-US" smtClean="0"/>
              <a:pPr/>
              <a:t>4</a:t>
            </a:fld>
            <a:endParaRPr lang="en-US"/>
          </a:p>
        </p:txBody>
      </p:sp>
      <p:sp>
        <p:nvSpPr>
          <p:cNvPr id="46" name="Footer Placeholder 45"/>
          <p:cNvSpPr>
            <a:spLocks noGrp="1"/>
          </p:cNvSpPr>
          <p:nvPr>
            <p:ph type="ftr" sz="quarter" idx="11"/>
          </p:nvPr>
        </p:nvSpPr>
        <p:spPr/>
        <p:txBody>
          <a:bodyPr/>
          <a:lstStyle/>
          <a:p>
            <a:r>
              <a:rPr lang="en-US" smtClean="0"/>
              <a:t>ICNS 2009</a:t>
            </a:r>
            <a:endParaRPr lang="en-US"/>
          </a:p>
        </p:txBody>
      </p:sp>
    </p:spTree>
  </p:cSld>
  <p:clrMapOvr>
    <a:masterClrMapping/>
  </p:clrMapOvr>
  <p:transition advTm="438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7492"/>
                                        </p:tgtEl>
                                        <p:attrNameLst>
                                          <p:attrName>style.visibility</p:attrName>
                                        </p:attrNameLst>
                                      </p:cBhvr>
                                      <p:to>
                                        <p:strVal val="visible"/>
                                      </p:to>
                                    </p:set>
                                    <p:animEffect transition="in" filter="dissolve">
                                      <p:cBhvr>
                                        <p:cTn id="7" dur="500"/>
                                        <p:tgtEl>
                                          <p:spTgt spid="617492"/>
                                        </p:tgtEl>
                                      </p:cBhvr>
                                    </p:animEffect>
                                  </p:childTnLst>
                                </p:cTn>
                              </p:par>
                              <p:par>
                                <p:cTn id="8" presetID="9" presetClass="entr" presetSubtype="0" fill="hold" nodeType="withEffect">
                                  <p:stCondLst>
                                    <p:cond delay="0"/>
                                  </p:stCondLst>
                                  <p:childTnLst>
                                    <p:set>
                                      <p:cBhvr>
                                        <p:cTn id="9" dur="1" fill="hold">
                                          <p:stCondLst>
                                            <p:cond delay="0"/>
                                          </p:stCondLst>
                                        </p:cTn>
                                        <p:tgtEl>
                                          <p:spTgt spid="617496"/>
                                        </p:tgtEl>
                                        <p:attrNameLst>
                                          <p:attrName>style.visibility</p:attrName>
                                        </p:attrNameLst>
                                      </p:cBhvr>
                                      <p:to>
                                        <p:strVal val="visible"/>
                                      </p:to>
                                    </p:set>
                                    <p:animEffect transition="in" filter="dissolve">
                                      <p:cBhvr>
                                        <p:cTn id="10" dur="500"/>
                                        <p:tgtEl>
                                          <p:spTgt spid="617496"/>
                                        </p:tgtEl>
                                      </p:cBhvr>
                                    </p:animEffect>
                                  </p:childTnLst>
                                </p:cTn>
                              </p:par>
                              <p:par>
                                <p:cTn id="11" presetID="9" presetClass="entr" presetSubtype="0" fill="hold" nodeType="withEffect">
                                  <p:stCondLst>
                                    <p:cond delay="0"/>
                                  </p:stCondLst>
                                  <p:childTnLst>
                                    <p:set>
                                      <p:cBhvr>
                                        <p:cTn id="12" dur="1" fill="hold">
                                          <p:stCondLst>
                                            <p:cond delay="0"/>
                                          </p:stCondLst>
                                        </p:cTn>
                                        <p:tgtEl>
                                          <p:spTgt spid="617479"/>
                                        </p:tgtEl>
                                        <p:attrNameLst>
                                          <p:attrName>style.visibility</p:attrName>
                                        </p:attrNameLst>
                                      </p:cBhvr>
                                      <p:to>
                                        <p:strVal val="visible"/>
                                      </p:to>
                                    </p:set>
                                    <p:animEffect transition="in" filter="dissolve">
                                      <p:cBhvr>
                                        <p:cTn id="13" dur="500"/>
                                        <p:tgtEl>
                                          <p:spTgt spid="61747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617492"/>
                                        </p:tgtEl>
                                      </p:cBhvr>
                                    </p:animEffect>
                                    <p:set>
                                      <p:cBhvr>
                                        <p:cTn id="18" dur="1" fill="hold">
                                          <p:stCondLst>
                                            <p:cond delay="499"/>
                                          </p:stCondLst>
                                        </p:cTn>
                                        <p:tgtEl>
                                          <p:spTgt spid="617492"/>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617496"/>
                                        </p:tgtEl>
                                      </p:cBhvr>
                                    </p:animEffect>
                                    <p:set>
                                      <p:cBhvr>
                                        <p:cTn id="21" dur="1" fill="hold">
                                          <p:stCondLst>
                                            <p:cond delay="499"/>
                                          </p:stCondLst>
                                        </p:cTn>
                                        <p:tgtEl>
                                          <p:spTgt spid="617496"/>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617479"/>
                                        </p:tgtEl>
                                      </p:cBhvr>
                                    </p:animEffect>
                                    <p:set>
                                      <p:cBhvr>
                                        <p:cTn id="24" dur="1" fill="hold">
                                          <p:stCondLst>
                                            <p:cond delay="499"/>
                                          </p:stCondLst>
                                        </p:cTn>
                                        <p:tgtEl>
                                          <p:spTgt spid="617479"/>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617485"/>
                                        </p:tgtEl>
                                        <p:attrNameLst>
                                          <p:attrName>style.visibility</p:attrName>
                                        </p:attrNameLst>
                                      </p:cBhvr>
                                      <p:to>
                                        <p:strVal val="visible"/>
                                      </p:to>
                                    </p:set>
                                    <p:animEffect transition="in" filter="dissolve">
                                      <p:cBhvr>
                                        <p:cTn id="27" dur="500"/>
                                        <p:tgtEl>
                                          <p:spTgt spid="617485"/>
                                        </p:tgtEl>
                                      </p:cBhvr>
                                    </p:animEffect>
                                  </p:childTnLst>
                                </p:cTn>
                              </p:par>
                              <p:par>
                                <p:cTn id="28" presetID="9" presetClass="entr" presetSubtype="0" fill="hold" nodeType="withEffect">
                                  <p:stCondLst>
                                    <p:cond delay="0"/>
                                  </p:stCondLst>
                                  <p:childTnLst>
                                    <p:set>
                                      <p:cBhvr>
                                        <p:cTn id="29" dur="1" fill="hold">
                                          <p:stCondLst>
                                            <p:cond delay="0"/>
                                          </p:stCondLst>
                                        </p:cTn>
                                        <p:tgtEl>
                                          <p:spTgt spid="617504"/>
                                        </p:tgtEl>
                                        <p:attrNameLst>
                                          <p:attrName>style.visibility</p:attrName>
                                        </p:attrNameLst>
                                      </p:cBhvr>
                                      <p:to>
                                        <p:strVal val="visible"/>
                                      </p:to>
                                    </p:set>
                                    <p:animEffect transition="in" filter="dissolve">
                                      <p:cBhvr>
                                        <p:cTn id="30" dur="500"/>
                                        <p:tgtEl>
                                          <p:spTgt spid="617504"/>
                                        </p:tgtEl>
                                      </p:cBhvr>
                                    </p:animEffect>
                                  </p:childTnLst>
                                </p:cTn>
                              </p:par>
                              <p:par>
                                <p:cTn id="31" presetID="9" presetClass="entr" presetSubtype="0" fill="hold" nodeType="withEffect">
                                  <p:stCondLst>
                                    <p:cond delay="0"/>
                                  </p:stCondLst>
                                  <p:childTnLst>
                                    <p:set>
                                      <p:cBhvr>
                                        <p:cTn id="32" dur="1" fill="hold">
                                          <p:stCondLst>
                                            <p:cond delay="0"/>
                                          </p:stCondLst>
                                        </p:cTn>
                                        <p:tgtEl>
                                          <p:spTgt spid="617482"/>
                                        </p:tgtEl>
                                        <p:attrNameLst>
                                          <p:attrName>style.visibility</p:attrName>
                                        </p:attrNameLst>
                                      </p:cBhvr>
                                      <p:to>
                                        <p:strVal val="visible"/>
                                      </p:to>
                                    </p:set>
                                    <p:animEffect transition="in" filter="dissolve">
                                      <p:cBhvr>
                                        <p:cTn id="33" dur="500"/>
                                        <p:tgtEl>
                                          <p:spTgt spid="61748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17479"/>
                                        </p:tgtEl>
                                        <p:attrNameLst>
                                          <p:attrName>style.visibility</p:attrName>
                                        </p:attrNameLst>
                                      </p:cBhvr>
                                      <p:to>
                                        <p:strVal val="visible"/>
                                      </p:to>
                                    </p:set>
                                    <p:animEffect transition="in" filter="dissolve">
                                      <p:cBhvr>
                                        <p:cTn id="38" dur="500"/>
                                        <p:tgtEl>
                                          <p:spTgt spid="617479"/>
                                        </p:tgtEl>
                                      </p:cBhvr>
                                    </p:animEffect>
                                  </p:childTnLst>
                                </p:cTn>
                              </p:par>
                              <p:par>
                                <p:cTn id="39" presetID="9" presetClass="entr" presetSubtype="0" fill="hold" nodeType="withEffect">
                                  <p:stCondLst>
                                    <p:cond delay="0"/>
                                  </p:stCondLst>
                                  <p:childTnLst>
                                    <p:set>
                                      <p:cBhvr>
                                        <p:cTn id="40" dur="1" fill="hold">
                                          <p:stCondLst>
                                            <p:cond delay="0"/>
                                          </p:stCondLst>
                                        </p:cTn>
                                        <p:tgtEl>
                                          <p:spTgt spid="617496"/>
                                        </p:tgtEl>
                                        <p:attrNameLst>
                                          <p:attrName>style.visibility</p:attrName>
                                        </p:attrNameLst>
                                      </p:cBhvr>
                                      <p:to>
                                        <p:strVal val="visible"/>
                                      </p:to>
                                    </p:set>
                                    <p:animEffect transition="in" filter="dissolve">
                                      <p:cBhvr>
                                        <p:cTn id="41" dur="500"/>
                                        <p:tgtEl>
                                          <p:spTgt spid="617496"/>
                                        </p:tgtEl>
                                      </p:cBhvr>
                                    </p:animEffect>
                                  </p:childTnLst>
                                </p:cTn>
                              </p:par>
                              <p:par>
                                <p:cTn id="42" presetID="9" presetClass="exit" presetSubtype="0" fill="hold" nodeType="withEffect">
                                  <p:stCondLst>
                                    <p:cond delay="0"/>
                                  </p:stCondLst>
                                  <p:childTnLst>
                                    <p:animEffect transition="out" filter="dissolve">
                                      <p:cBhvr>
                                        <p:cTn id="43" dur="500"/>
                                        <p:tgtEl>
                                          <p:spTgt spid="617485"/>
                                        </p:tgtEl>
                                      </p:cBhvr>
                                    </p:animEffect>
                                    <p:set>
                                      <p:cBhvr>
                                        <p:cTn id="44" dur="1" fill="hold">
                                          <p:stCondLst>
                                            <p:cond delay="499"/>
                                          </p:stCondLst>
                                        </p:cTn>
                                        <p:tgtEl>
                                          <p:spTgt spid="6174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52" name="Rectangle 24"/>
          <p:cNvSpPr>
            <a:spLocks noChangeArrowheads="1"/>
          </p:cNvSpPr>
          <p:nvPr/>
        </p:nvSpPr>
        <p:spPr bwMode="auto">
          <a:xfrm>
            <a:off x="0" y="5715000"/>
            <a:ext cx="9144000" cy="1143000"/>
          </a:xfrm>
          <a:prstGeom prst="rect">
            <a:avLst/>
          </a:prstGeom>
          <a:solidFill>
            <a:schemeClr val="bg1"/>
          </a:solidFill>
          <a:ln w="9525">
            <a:noFill/>
            <a:miter lim="800000"/>
            <a:headEnd/>
            <a:tailEnd/>
          </a:ln>
          <a:effectLst/>
        </p:spPr>
        <p:txBody>
          <a:bodyPr wrap="none" anchor="ctr"/>
          <a:lstStyle/>
          <a:p>
            <a:endParaRPr lang="en-US"/>
          </a:p>
        </p:txBody>
      </p:sp>
      <p:sp>
        <p:nvSpPr>
          <p:cNvPr id="636930" name="Rectangle 2"/>
          <p:cNvSpPr>
            <a:spLocks noChangeArrowheads="1"/>
          </p:cNvSpPr>
          <p:nvPr/>
        </p:nvSpPr>
        <p:spPr bwMode="auto">
          <a:xfrm>
            <a:off x="0" y="6553200"/>
            <a:ext cx="1371600" cy="304800"/>
          </a:xfrm>
          <a:prstGeom prst="rect">
            <a:avLst/>
          </a:prstGeom>
          <a:solidFill>
            <a:schemeClr val="bg1"/>
          </a:solidFill>
          <a:ln w="9525">
            <a:noFill/>
            <a:miter lim="800000"/>
            <a:headEnd/>
            <a:tailEnd/>
          </a:ln>
          <a:effectLst/>
        </p:spPr>
        <p:txBody>
          <a:bodyPr wrap="none" anchor="ctr"/>
          <a:lstStyle/>
          <a:p>
            <a:endParaRPr lang="en-US"/>
          </a:p>
        </p:txBody>
      </p:sp>
      <p:sp>
        <p:nvSpPr>
          <p:cNvPr id="636931" name="Rectangle 3"/>
          <p:cNvSpPr>
            <a:spLocks noGrp="1" noChangeArrowheads="1"/>
          </p:cNvSpPr>
          <p:nvPr>
            <p:ph type="title"/>
          </p:nvPr>
        </p:nvSpPr>
        <p:spPr>
          <a:xfrm>
            <a:off x="539750" y="269875"/>
            <a:ext cx="8569325" cy="609600"/>
          </a:xfrm>
        </p:spPr>
        <p:txBody>
          <a:bodyPr/>
          <a:lstStyle/>
          <a:p>
            <a:r>
              <a:rPr lang="en-US" dirty="0">
                <a:latin typeface="Comic Sans MS" pitchFamily="66" charset="0"/>
              </a:rPr>
              <a:t>Quasi-particles “live” within solids</a:t>
            </a:r>
          </a:p>
        </p:txBody>
      </p:sp>
      <p:sp>
        <p:nvSpPr>
          <p:cNvPr id="636932" name="Rectangle 4"/>
          <p:cNvSpPr>
            <a:spLocks noChangeArrowheads="1"/>
          </p:cNvSpPr>
          <p:nvPr/>
        </p:nvSpPr>
        <p:spPr bwMode="auto">
          <a:xfrm>
            <a:off x="120650" y="6186488"/>
            <a:ext cx="1527175" cy="290512"/>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636933" name="Object 5"/>
          <p:cNvGraphicFramePr>
            <a:graphicFrameLocks noChangeAspect="1"/>
          </p:cNvGraphicFramePr>
          <p:nvPr/>
        </p:nvGraphicFramePr>
        <p:xfrm>
          <a:off x="630238" y="1794801"/>
          <a:ext cx="2760662" cy="2187575"/>
        </p:xfrm>
        <a:graphic>
          <a:graphicData uri="http://schemas.openxmlformats.org/presentationml/2006/ole">
            <p:oleObj spid="_x0000_s636933" name="Photo Editor Photo" r:id="rId4" imgW="7803556" imgH="5852667" progId="">
              <p:embed/>
            </p:oleObj>
          </a:graphicData>
        </a:graphic>
      </p:graphicFrame>
      <p:pic>
        <p:nvPicPr>
          <p:cNvPr id="636934" name="Picture 6"/>
          <p:cNvPicPr>
            <a:picLocks noChangeAspect="1" noChangeArrowheads="1"/>
          </p:cNvPicPr>
          <p:nvPr/>
        </p:nvPicPr>
        <p:blipFill>
          <a:blip r:embed="rId5"/>
          <a:srcRect/>
          <a:stretch>
            <a:fillRect/>
          </a:stretch>
        </p:blipFill>
        <p:spPr bwMode="auto">
          <a:xfrm>
            <a:off x="5281613" y="1794801"/>
            <a:ext cx="2835275" cy="2122488"/>
          </a:xfrm>
          <a:prstGeom prst="rect">
            <a:avLst/>
          </a:prstGeom>
          <a:noFill/>
          <a:ln w="9525">
            <a:noFill/>
            <a:miter lim="800000"/>
            <a:headEnd/>
            <a:tailEnd/>
          </a:ln>
        </p:spPr>
      </p:pic>
      <p:sp>
        <p:nvSpPr>
          <p:cNvPr id="636937" name="Text Box 9"/>
          <p:cNvSpPr txBox="1">
            <a:spLocks noChangeArrowheads="1"/>
          </p:cNvSpPr>
          <p:nvPr/>
        </p:nvSpPr>
        <p:spPr bwMode="auto">
          <a:xfrm>
            <a:off x="6248400" y="5726113"/>
            <a:ext cx="1978025" cy="396875"/>
          </a:xfrm>
          <a:prstGeom prst="rect">
            <a:avLst/>
          </a:prstGeom>
          <a:noFill/>
          <a:ln w="9525">
            <a:noFill/>
            <a:miter lim="800000"/>
            <a:headEnd/>
            <a:tailEnd/>
          </a:ln>
          <a:effectLst/>
        </p:spPr>
        <p:txBody>
          <a:bodyPr wrap="none">
            <a:spAutoFit/>
          </a:bodyPr>
          <a:lstStyle/>
          <a:p>
            <a:r>
              <a:rPr lang="en-US">
                <a:solidFill>
                  <a:schemeClr val="bg1"/>
                </a:solidFill>
                <a:latin typeface="Comic Sans MS" pitchFamily="66" charset="0"/>
              </a:rPr>
              <a:t>Cu</a:t>
            </a:r>
            <a:r>
              <a:rPr lang="en-US" baseline="-25000">
                <a:solidFill>
                  <a:schemeClr val="bg1"/>
                </a:solidFill>
                <a:latin typeface="Comic Sans MS" pitchFamily="66" charset="0"/>
              </a:rPr>
              <a:t>2</a:t>
            </a:r>
            <a:r>
              <a:rPr lang="en-US">
                <a:solidFill>
                  <a:schemeClr val="bg1"/>
                </a:solidFill>
                <a:latin typeface="Comic Sans MS" pitchFamily="66" charset="0"/>
              </a:rPr>
              <a:t>(quinox)</a:t>
            </a:r>
            <a:r>
              <a:rPr lang="en-US" baseline="-25000">
                <a:solidFill>
                  <a:schemeClr val="bg1"/>
                </a:solidFill>
                <a:latin typeface="Comic Sans MS" pitchFamily="66" charset="0"/>
              </a:rPr>
              <a:t>2</a:t>
            </a:r>
            <a:r>
              <a:rPr lang="en-US">
                <a:solidFill>
                  <a:schemeClr val="bg1"/>
                </a:solidFill>
                <a:latin typeface="Comic Sans MS" pitchFamily="66" charset="0"/>
              </a:rPr>
              <a:t>Cl</a:t>
            </a:r>
            <a:r>
              <a:rPr lang="en-US" baseline="-25000">
                <a:solidFill>
                  <a:schemeClr val="bg1"/>
                </a:solidFill>
                <a:latin typeface="Comic Sans MS" pitchFamily="66" charset="0"/>
              </a:rPr>
              <a:t>4 </a:t>
            </a:r>
            <a:endParaRPr lang="en-US">
              <a:solidFill>
                <a:schemeClr val="bg1"/>
              </a:solidFill>
              <a:latin typeface="Comic Sans MS" pitchFamily="66" charset="0"/>
            </a:endParaRPr>
          </a:p>
        </p:txBody>
      </p:sp>
      <p:sp>
        <p:nvSpPr>
          <p:cNvPr id="636938" name="Text Box 10"/>
          <p:cNvSpPr txBox="1">
            <a:spLocks noChangeArrowheads="1"/>
          </p:cNvSpPr>
          <p:nvPr/>
        </p:nvSpPr>
        <p:spPr bwMode="auto">
          <a:xfrm>
            <a:off x="1284288" y="5668963"/>
            <a:ext cx="1171575" cy="396875"/>
          </a:xfrm>
          <a:prstGeom prst="rect">
            <a:avLst/>
          </a:prstGeom>
          <a:noFill/>
          <a:ln w="9525">
            <a:noFill/>
            <a:miter lim="800000"/>
            <a:headEnd/>
            <a:tailEnd/>
          </a:ln>
          <a:effectLst/>
        </p:spPr>
        <p:txBody>
          <a:bodyPr wrap="none">
            <a:spAutoFit/>
          </a:bodyPr>
          <a:lstStyle/>
          <a:p>
            <a:r>
              <a:rPr lang="en-US">
                <a:solidFill>
                  <a:schemeClr val="bg1"/>
                </a:solidFill>
                <a:latin typeface="Comic Sans MS" pitchFamily="66" charset="0"/>
              </a:rPr>
              <a:t>ZnCr</a:t>
            </a:r>
            <a:r>
              <a:rPr lang="en-US" baseline="-25000">
                <a:solidFill>
                  <a:schemeClr val="bg1"/>
                </a:solidFill>
                <a:latin typeface="Comic Sans MS" pitchFamily="66" charset="0"/>
              </a:rPr>
              <a:t>2</a:t>
            </a:r>
            <a:r>
              <a:rPr lang="en-US">
                <a:solidFill>
                  <a:schemeClr val="bg1"/>
                </a:solidFill>
                <a:latin typeface="Comic Sans MS" pitchFamily="66" charset="0"/>
              </a:rPr>
              <a:t>O</a:t>
            </a:r>
            <a:r>
              <a:rPr lang="en-US" baseline="-25000">
                <a:solidFill>
                  <a:schemeClr val="bg1"/>
                </a:solidFill>
                <a:latin typeface="Comic Sans MS" pitchFamily="66" charset="0"/>
              </a:rPr>
              <a:t>4</a:t>
            </a:r>
            <a:endParaRPr lang="en-US">
              <a:solidFill>
                <a:schemeClr val="bg1"/>
              </a:solidFill>
              <a:latin typeface="Comic Sans MS" pitchFamily="66" charset="0"/>
            </a:endParaRPr>
          </a:p>
        </p:txBody>
      </p:sp>
      <p:sp>
        <p:nvSpPr>
          <p:cNvPr id="636939" name="Text Box 11"/>
          <p:cNvSpPr txBox="1">
            <a:spLocks noChangeArrowheads="1"/>
          </p:cNvSpPr>
          <p:nvPr/>
        </p:nvSpPr>
        <p:spPr bwMode="auto">
          <a:xfrm>
            <a:off x="6248400" y="3588676"/>
            <a:ext cx="1954213" cy="336550"/>
          </a:xfrm>
          <a:prstGeom prst="rect">
            <a:avLst/>
          </a:prstGeom>
          <a:noFill/>
          <a:ln w="9525">
            <a:noFill/>
            <a:miter lim="800000"/>
            <a:headEnd/>
            <a:tailEnd/>
          </a:ln>
          <a:effectLst/>
        </p:spPr>
        <p:txBody>
          <a:bodyPr wrap="none">
            <a:spAutoFit/>
          </a:bodyPr>
          <a:lstStyle/>
          <a:p>
            <a:r>
              <a:rPr lang="en-US" sz="1600">
                <a:latin typeface="Comic Sans MS" pitchFamily="66" charset="0"/>
              </a:rPr>
              <a:t>Cu(C</a:t>
            </a:r>
            <a:r>
              <a:rPr lang="en-US" sz="1600" baseline="-25000">
                <a:latin typeface="Comic Sans MS" pitchFamily="66" charset="0"/>
              </a:rPr>
              <a:t>4</a:t>
            </a:r>
            <a:r>
              <a:rPr lang="en-US" sz="1600">
                <a:latin typeface="Comic Sans MS" pitchFamily="66" charset="0"/>
              </a:rPr>
              <a:t>D</a:t>
            </a:r>
            <a:r>
              <a:rPr lang="en-US" sz="1600" baseline="-25000">
                <a:latin typeface="Comic Sans MS" pitchFamily="66" charset="0"/>
              </a:rPr>
              <a:t>4</a:t>
            </a:r>
            <a:r>
              <a:rPr lang="en-US" sz="1600">
                <a:latin typeface="Comic Sans MS" pitchFamily="66" charset="0"/>
              </a:rPr>
              <a:t>N</a:t>
            </a:r>
            <a:r>
              <a:rPr lang="en-US" sz="1600" baseline="-25000">
                <a:latin typeface="Comic Sans MS" pitchFamily="66" charset="0"/>
              </a:rPr>
              <a:t>2</a:t>
            </a:r>
            <a:r>
              <a:rPr lang="en-US" sz="1600">
                <a:latin typeface="Comic Sans MS" pitchFamily="66" charset="0"/>
              </a:rPr>
              <a:t>)(NO</a:t>
            </a:r>
            <a:r>
              <a:rPr lang="en-US" sz="1600" baseline="-25000">
                <a:latin typeface="Comic Sans MS" pitchFamily="66" charset="0"/>
              </a:rPr>
              <a:t>3</a:t>
            </a:r>
            <a:r>
              <a:rPr lang="en-US" sz="1600">
                <a:latin typeface="Comic Sans MS" pitchFamily="66" charset="0"/>
              </a:rPr>
              <a:t>)</a:t>
            </a:r>
            <a:r>
              <a:rPr lang="en-US" sz="1600" baseline="-25000">
                <a:latin typeface="Comic Sans MS" pitchFamily="66" charset="0"/>
              </a:rPr>
              <a:t>2</a:t>
            </a:r>
            <a:r>
              <a:rPr lang="en-US" sz="1600">
                <a:latin typeface="Comic Sans MS" pitchFamily="66" charset="0"/>
              </a:rPr>
              <a:t> </a:t>
            </a:r>
          </a:p>
        </p:txBody>
      </p:sp>
      <p:sp>
        <p:nvSpPr>
          <p:cNvPr id="636940" name="Text Box 12"/>
          <p:cNvSpPr txBox="1">
            <a:spLocks noChangeArrowheads="1"/>
          </p:cNvSpPr>
          <p:nvPr/>
        </p:nvSpPr>
        <p:spPr bwMode="auto">
          <a:xfrm>
            <a:off x="1792288" y="3314039"/>
            <a:ext cx="1314450" cy="396875"/>
          </a:xfrm>
          <a:prstGeom prst="rect">
            <a:avLst/>
          </a:prstGeom>
          <a:noFill/>
          <a:ln w="9525">
            <a:noFill/>
            <a:miter lim="800000"/>
            <a:headEnd/>
            <a:tailEnd/>
          </a:ln>
          <a:effectLst/>
        </p:spPr>
        <p:txBody>
          <a:bodyPr wrap="none">
            <a:spAutoFit/>
          </a:bodyPr>
          <a:lstStyle/>
          <a:p>
            <a:r>
              <a:rPr lang="en-US">
                <a:solidFill>
                  <a:schemeClr val="bg1"/>
                </a:solidFill>
                <a:latin typeface="Comic Sans MS" pitchFamily="66" charset="0"/>
              </a:rPr>
              <a:t>Y</a:t>
            </a:r>
            <a:r>
              <a:rPr lang="en-US" baseline="-25000">
                <a:solidFill>
                  <a:schemeClr val="bg1"/>
                </a:solidFill>
                <a:latin typeface="Comic Sans MS" pitchFamily="66" charset="0"/>
              </a:rPr>
              <a:t>2</a:t>
            </a:r>
            <a:r>
              <a:rPr lang="en-US">
                <a:solidFill>
                  <a:schemeClr val="bg1"/>
                </a:solidFill>
                <a:latin typeface="Comic Sans MS" pitchFamily="66" charset="0"/>
              </a:rPr>
              <a:t>BaNiO</a:t>
            </a:r>
            <a:r>
              <a:rPr lang="en-US" baseline="-25000">
                <a:solidFill>
                  <a:schemeClr val="bg1"/>
                </a:solidFill>
                <a:latin typeface="Comic Sans MS" pitchFamily="66" charset="0"/>
              </a:rPr>
              <a:t>5</a:t>
            </a:r>
            <a:endParaRPr lang="en-US">
              <a:solidFill>
                <a:schemeClr val="bg1"/>
              </a:solidFill>
              <a:latin typeface="Comic Sans MS" pitchFamily="66" charset="0"/>
            </a:endParaRPr>
          </a:p>
        </p:txBody>
      </p:sp>
      <p:sp>
        <p:nvSpPr>
          <p:cNvPr id="636941" name="Text Box 13"/>
          <p:cNvSpPr txBox="1">
            <a:spLocks noChangeArrowheads="1"/>
          </p:cNvSpPr>
          <p:nvPr/>
        </p:nvSpPr>
        <p:spPr bwMode="auto">
          <a:xfrm>
            <a:off x="2289175" y="1878939"/>
            <a:ext cx="1079500" cy="376237"/>
          </a:xfrm>
          <a:prstGeom prst="rect">
            <a:avLst/>
          </a:prstGeom>
          <a:noFill/>
          <a:ln w="9525">
            <a:solidFill>
              <a:schemeClr val="bg1"/>
            </a:solidFill>
            <a:miter lim="800000"/>
            <a:headEnd/>
            <a:tailEnd/>
          </a:ln>
          <a:effectLst/>
        </p:spPr>
        <p:txBody>
          <a:bodyPr wrap="none">
            <a:spAutoFit/>
          </a:bodyPr>
          <a:lstStyle/>
          <a:p>
            <a:r>
              <a:rPr lang="en-US" sz="1800">
                <a:solidFill>
                  <a:schemeClr val="bg1"/>
                </a:solidFill>
                <a:cs typeface="Times New Roman" pitchFamily="18" charset="0"/>
              </a:rPr>
              <a:t>≈ </a:t>
            </a:r>
            <a:r>
              <a:rPr lang="en-US" sz="1800">
                <a:solidFill>
                  <a:schemeClr val="bg1"/>
                </a:solidFill>
                <a:latin typeface="Comic Sans MS" pitchFamily="66" charset="0"/>
                <a:cs typeface="Times New Roman" pitchFamily="18" charset="0"/>
              </a:rPr>
              <a:t>40 mm</a:t>
            </a:r>
          </a:p>
        </p:txBody>
      </p:sp>
      <p:sp>
        <p:nvSpPr>
          <p:cNvPr id="636942" name="Text Box 14"/>
          <p:cNvSpPr txBox="1">
            <a:spLocks noChangeArrowheads="1"/>
          </p:cNvSpPr>
          <p:nvPr/>
        </p:nvSpPr>
        <p:spPr bwMode="auto">
          <a:xfrm>
            <a:off x="7026275" y="1875764"/>
            <a:ext cx="1042988" cy="376237"/>
          </a:xfrm>
          <a:prstGeom prst="rect">
            <a:avLst/>
          </a:prstGeom>
          <a:noFill/>
          <a:ln w="9525">
            <a:solidFill>
              <a:schemeClr val="bg1"/>
            </a:solidFill>
            <a:miter lim="800000"/>
            <a:headEnd/>
            <a:tailEnd/>
          </a:ln>
          <a:effectLst/>
        </p:spPr>
        <p:txBody>
          <a:bodyPr wrap="none">
            <a:spAutoFit/>
          </a:bodyPr>
          <a:lstStyle/>
          <a:p>
            <a:r>
              <a:rPr lang="en-US" sz="1800">
                <a:solidFill>
                  <a:schemeClr val="bg1"/>
                </a:solidFill>
                <a:cs typeface="Times New Roman" pitchFamily="18" charset="0"/>
              </a:rPr>
              <a:t>≈ </a:t>
            </a:r>
            <a:r>
              <a:rPr lang="en-US" sz="1800">
                <a:solidFill>
                  <a:schemeClr val="bg1"/>
                </a:solidFill>
                <a:latin typeface="Comic Sans MS" pitchFamily="66" charset="0"/>
                <a:cs typeface="Times New Roman" pitchFamily="18" charset="0"/>
              </a:rPr>
              <a:t>10 mm</a:t>
            </a:r>
          </a:p>
        </p:txBody>
      </p:sp>
      <p:sp>
        <p:nvSpPr>
          <p:cNvPr id="636944" name="Text Box 16"/>
          <p:cNvSpPr txBox="1">
            <a:spLocks noChangeArrowheads="1"/>
          </p:cNvSpPr>
          <p:nvPr/>
        </p:nvSpPr>
        <p:spPr bwMode="auto">
          <a:xfrm>
            <a:off x="7026275" y="4364964"/>
            <a:ext cx="1100138" cy="376237"/>
          </a:xfrm>
          <a:prstGeom prst="rect">
            <a:avLst/>
          </a:prstGeom>
          <a:noFill/>
          <a:ln w="9525">
            <a:solidFill>
              <a:schemeClr val="bg1"/>
            </a:solidFill>
            <a:miter lim="800000"/>
            <a:headEnd/>
            <a:tailEnd/>
          </a:ln>
          <a:effectLst/>
        </p:spPr>
        <p:txBody>
          <a:bodyPr wrap="none">
            <a:spAutoFit/>
          </a:bodyPr>
          <a:lstStyle/>
          <a:p>
            <a:r>
              <a:rPr lang="en-US" sz="1800">
                <a:solidFill>
                  <a:schemeClr val="bg1"/>
                </a:solidFill>
                <a:cs typeface="Times New Roman" pitchFamily="18" charset="0"/>
              </a:rPr>
              <a:t>≈ </a:t>
            </a:r>
            <a:r>
              <a:rPr lang="en-US" sz="1800">
                <a:solidFill>
                  <a:schemeClr val="bg1"/>
                </a:solidFill>
                <a:latin typeface="Comic Sans MS" pitchFamily="66" charset="0"/>
                <a:cs typeface="Times New Roman" pitchFamily="18" charset="0"/>
              </a:rPr>
              <a:t>0.1 mm</a:t>
            </a:r>
          </a:p>
        </p:txBody>
      </p:sp>
      <p:sp>
        <p:nvSpPr>
          <p:cNvPr id="636945" name="Text Box 17"/>
          <p:cNvSpPr txBox="1">
            <a:spLocks noChangeArrowheads="1"/>
          </p:cNvSpPr>
          <p:nvPr/>
        </p:nvSpPr>
        <p:spPr bwMode="auto">
          <a:xfrm>
            <a:off x="338138" y="1366176"/>
            <a:ext cx="3554412" cy="396875"/>
          </a:xfrm>
          <a:prstGeom prst="rect">
            <a:avLst/>
          </a:prstGeom>
          <a:noFill/>
          <a:ln w="9525">
            <a:noFill/>
            <a:miter lim="800000"/>
            <a:headEnd/>
            <a:tailEnd/>
          </a:ln>
          <a:effectLst/>
        </p:spPr>
        <p:txBody>
          <a:bodyPr wrap="none">
            <a:spAutoFit/>
          </a:bodyPr>
          <a:lstStyle/>
          <a:p>
            <a:r>
              <a:rPr lang="en-US">
                <a:latin typeface="Comic Sans MS" pitchFamily="66" charset="0"/>
              </a:rPr>
              <a:t>Bound spinons in spin-1 chain</a:t>
            </a:r>
          </a:p>
        </p:txBody>
      </p:sp>
      <p:sp>
        <p:nvSpPr>
          <p:cNvPr id="636946" name="Text Box 18"/>
          <p:cNvSpPr txBox="1">
            <a:spLocks noChangeArrowheads="1"/>
          </p:cNvSpPr>
          <p:nvPr/>
        </p:nvSpPr>
        <p:spPr bwMode="auto">
          <a:xfrm>
            <a:off x="4991100" y="1366176"/>
            <a:ext cx="3687763" cy="396875"/>
          </a:xfrm>
          <a:prstGeom prst="rect">
            <a:avLst/>
          </a:prstGeom>
          <a:noFill/>
          <a:ln w="9525">
            <a:noFill/>
            <a:miter lim="800000"/>
            <a:headEnd/>
            <a:tailEnd/>
          </a:ln>
          <a:effectLst/>
        </p:spPr>
        <p:txBody>
          <a:bodyPr wrap="none">
            <a:spAutoFit/>
          </a:bodyPr>
          <a:lstStyle/>
          <a:p>
            <a:r>
              <a:rPr lang="en-US">
                <a:latin typeface="Comic Sans MS" pitchFamily="66" charset="0"/>
              </a:rPr>
              <a:t>Free spinons in spin-1/2 chain</a:t>
            </a:r>
          </a:p>
        </p:txBody>
      </p:sp>
      <p:sp>
        <p:nvSpPr>
          <p:cNvPr id="636953" name="Line 25"/>
          <p:cNvSpPr>
            <a:spLocks noChangeShapeType="1"/>
          </p:cNvSpPr>
          <p:nvPr/>
        </p:nvSpPr>
        <p:spPr bwMode="auto">
          <a:xfrm>
            <a:off x="0" y="954742"/>
            <a:ext cx="9144000" cy="0"/>
          </a:xfrm>
          <a:prstGeom prst="line">
            <a:avLst/>
          </a:prstGeom>
          <a:noFill/>
          <a:ln w="165100">
            <a:pattFill prst="wdUpDiag">
              <a:fgClr>
                <a:srgbClr val="0099CC"/>
              </a:fgClr>
              <a:bgClr>
                <a:schemeClr val="bg1"/>
              </a:bgClr>
            </a:pattFill>
            <a:round/>
            <a:headEnd/>
            <a:tailEnd/>
          </a:ln>
          <a:effectLst/>
        </p:spPr>
        <p:txBody>
          <a:bodyPr wrap="none" anchor="ctr"/>
          <a:lstStyle/>
          <a:p>
            <a:endParaRPr lang="en-US"/>
          </a:p>
        </p:txBody>
      </p:sp>
      <p:grpSp>
        <p:nvGrpSpPr>
          <p:cNvPr id="26" name="Group 14"/>
          <p:cNvGrpSpPr>
            <a:grpSpLocks/>
          </p:cNvGrpSpPr>
          <p:nvPr/>
        </p:nvGrpSpPr>
        <p:grpSpPr bwMode="auto">
          <a:xfrm>
            <a:off x="-348512" y="4490467"/>
            <a:ext cx="9990274" cy="2062417"/>
            <a:chOff x="1465" y="756"/>
            <a:chExt cx="3581" cy="739"/>
          </a:xfrm>
        </p:grpSpPr>
        <p:pic>
          <p:nvPicPr>
            <p:cNvPr id="27" name="Picture 8"/>
            <p:cNvPicPr>
              <a:picLocks noChangeAspect="1" noChangeArrowheads="1"/>
            </p:cNvPicPr>
            <p:nvPr/>
          </p:nvPicPr>
          <p:blipFill>
            <a:blip r:embed="rId6" cstate="print"/>
            <a:srcRect l="1289" t="16428" r="330" b="51160"/>
            <a:stretch>
              <a:fillRect/>
            </a:stretch>
          </p:blipFill>
          <p:spPr bwMode="auto">
            <a:xfrm>
              <a:off x="2465" y="756"/>
              <a:ext cx="1623" cy="692"/>
            </a:xfrm>
            <a:prstGeom prst="rect">
              <a:avLst/>
            </a:prstGeom>
            <a:noFill/>
            <a:ln w="9525">
              <a:noFill/>
              <a:miter lim="800000"/>
              <a:headEnd/>
              <a:tailEnd/>
            </a:ln>
            <a:effectLst/>
          </p:spPr>
        </p:pic>
        <p:pic>
          <p:nvPicPr>
            <p:cNvPr id="28" name="Picture 9"/>
            <p:cNvPicPr>
              <a:picLocks noChangeAspect="1" noChangeArrowheads="1"/>
            </p:cNvPicPr>
            <p:nvPr/>
          </p:nvPicPr>
          <p:blipFill>
            <a:blip r:embed="rId6" cstate="print"/>
            <a:srcRect l="1289" t="20502" r="24940" b="52470"/>
            <a:stretch>
              <a:fillRect/>
            </a:stretch>
          </p:blipFill>
          <p:spPr bwMode="auto">
            <a:xfrm>
              <a:off x="1465" y="864"/>
              <a:ext cx="1217" cy="577"/>
            </a:xfrm>
            <a:prstGeom prst="rect">
              <a:avLst/>
            </a:prstGeom>
            <a:noFill/>
            <a:ln w="9525">
              <a:noFill/>
              <a:miter lim="800000"/>
              <a:headEnd/>
              <a:tailEnd/>
            </a:ln>
            <a:effectLst/>
          </p:spPr>
        </p:pic>
        <p:pic>
          <p:nvPicPr>
            <p:cNvPr id="29" name="Picture 7"/>
            <p:cNvPicPr>
              <a:picLocks noChangeAspect="1" noChangeArrowheads="1"/>
            </p:cNvPicPr>
            <p:nvPr/>
          </p:nvPicPr>
          <p:blipFill>
            <a:blip r:embed="rId6" cstate="print"/>
            <a:srcRect l="26810" t="20221" r="330" b="52470"/>
            <a:stretch>
              <a:fillRect/>
            </a:stretch>
          </p:blipFill>
          <p:spPr bwMode="auto">
            <a:xfrm>
              <a:off x="3844" y="816"/>
              <a:ext cx="1202" cy="583"/>
            </a:xfrm>
            <a:prstGeom prst="rect">
              <a:avLst/>
            </a:prstGeom>
            <a:noFill/>
            <a:ln w="9525">
              <a:noFill/>
              <a:miter lim="800000"/>
              <a:headEnd/>
              <a:tailEnd/>
            </a:ln>
            <a:effectLst/>
          </p:spPr>
        </p:pic>
        <p:sp>
          <p:nvSpPr>
            <p:cNvPr id="30" name="Rectangle 10"/>
            <p:cNvSpPr>
              <a:spLocks noChangeArrowheads="1"/>
            </p:cNvSpPr>
            <p:nvPr/>
          </p:nvSpPr>
          <p:spPr bwMode="auto">
            <a:xfrm>
              <a:off x="3874" y="1248"/>
              <a:ext cx="244" cy="19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11"/>
            <p:cNvSpPr>
              <a:spLocks noChangeArrowheads="1"/>
            </p:cNvSpPr>
            <p:nvPr/>
          </p:nvSpPr>
          <p:spPr bwMode="auto">
            <a:xfrm>
              <a:off x="1948" y="1302"/>
              <a:ext cx="244" cy="193"/>
            </a:xfrm>
            <a:prstGeom prst="rect">
              <a:avLst/>
            </a:prstGeom>
            <a:solidFill>
              <a:schemeClr val="bg1"/>
            </a:solidFill>
            <a:ln w="9525">
              <a:noFill/>
              <a:miter lim="800000"/>
              <a:headEnd/>
              <a:tailEnd/>
            </a:ln>
            <a:effectLst/>
          </p:spPr>
          <p:txBody>
            <a:bodyPr wrap="none" anchor="ctr"/>
            <a:lstStyle/>
            <a:p>
              <a:endParaRPr lang="en-US"/>
            </a:p>
          </p:txBody>
        </p:sp>
        <p:sp>
          <p:nvSpPr>
            <p:cNvPr id="32" name="Rectangle 12"/>
            <p:cNvSpPr>
              <a:spLocks noChangeArrowheads="1"/>
            </p:cNvSpPr>
            <p:nvPr/>
          </p:nvSpPr>
          <p:spPr bwMode="auto">
            <a:xfrm>
              <a:off x="2349" y="797"/>
              <a:ext cx="354" cy="193"/>
            </a:xfrm>
            <a:prstGeom prst="rect">
              <a:avLst/>
            </a:prstGeom>
            <a:solidFill>
              <a:schemeClr val="bg1"/>
            </a:solidFill>
            <a:ln w="9525">
              <a:noFill/>
              <a:miter lim="800000"/>
              <a:headEnd/>
              <a:tailEnd/>
            </a:ln>
            <a:effectLst/>
          </p:spPr>
          <p:txBody>
            <a:bodyPr wrap="none" anchor="ctr"/>
            <a:lstStyle/>
            <a:p>
              <a:endParaRPr lang="en-US"/>
            </a:p>
          </p:txBody>
        </p:sp>
        <p:sp>
          <p:nvSpPr>
            <p:cNvPr id="33" name="Rectangle 13"/>
            <p:cNvSpPr>
              <a:spLocks noChangeArrowheads="1"/>
            </p:cNvSpPr>
            <p:nvPr/>
          </p:nvSpPr>
          <p:spPr bwMode="auto">
            <a:xfrm>
              <a:off x="4309" y="796"/>
              <a:ext cx="354" cy="193"/>
            </a:xfrm>
            <a:prstGeom prst="rect">
              <a:avLst/>
            </a:prstGeom>
            <a:solidFill>
              <a:schemeClr val="bg1"/>
            </a:solidFill>
            <a:ln w="9525">
              <a:noFill/>
              <a:miter lim="800000"/>
              <a:headEnd/>
              <a:tailEnd/>
            </a:ln>
            <a:effectLst/>
          </p:spPr>
          <p:txBody>
            <a:bodyPr wrap="none" anchor="ctr"/>
            <a:lstStyle/>
            <a:p>
              <a:endParaRPr lang="en-US"/>
            </a:p>
          </p:txBody>
        </p:sp>
      </p:grpSp>
      <p:sp>
        <p:nvSpPr>
          <p:cNvPr id="34" name="Date Placeholder 33"/>
          <p:cNvSpPr>
            <a:spLocks noGrp="1"/>
          </p:cNvSpPr>
          <p:nvPr>
            <p:ph type="dt" sz="half" idx="10"/>
          </p:nvPr>
        </p:nvSpPr>
        <p:spPr/>
        <p:txBody>
          <a:bodyPr/>
          <a:lstStyle/>
          <a:p>
            <a:r>
              <a:rPr lang="en-US" smtClean="0"/>
              <a:t>May 6, 2009</a:t>
            </a:r>
            <a:endParaRPr lang="en-US"/>
          </a:p>
        </p:txBody>
      </p:sp>
      <p:sp>
        <p:nvSpPr>
          <p:cNvPr id="35" name="Slide Number Placeholder 34"/>
          <p:cNvSpPr>
            <a:spLocks noGrp="1"/>
          </p:cNvSpPr>
          <p:nvPr>
            <p:ph type="sldNum" sz="quarter" idx="12"/>
          </p:nvPr>
        </p:nvSpPr>
        <p:spPr/>
        <p:txBody>
          <a:bodyPr/>
          <a:lstStyle/>
          <a:p>
            <a:fld id="{F8E0E61B-516C-493D-A1B4-3D1A5C678C2C}" type="slidenum">
              <a:rPr lang="en-US" smtClean="0"/>
              <a:pPr/>
              <a:t>5</a:t>
            </a:fld>
            <a:endParaRPr lang="en-US"/>
          </a:p>
        </p:txBody>
      </p:sp>
      <p:sp>
        <p:nvSpPr>
          <p:cNvPr id="36" name="Footer Placeholder 35"/>
          <p:cNvSpPr>
            <a:spLocks noGrp="1"/>
          </p:cNvSpPr>
          <p:nvPr>
            <p:ph type="ftr" sz="quarter" idx="11"/>
          </p:nvPr>
        </p:nvSpPr>
        <p:spPr/>
        <p:txBody>
          <a:bodyPr/>
          <a:lstStyle/>
          <a:p>
            <a:r>
              <a:rPr lang="en-US" smtClean="0"/>
              <a:t>ICNS 2009</a:t>
            </a:r>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9" name="Rectangle 3"/>
          <p:cNvSpPr>
            <a:spLocks noGrp="1" noChangeArrowheads="1"/>
          </p:cNvSpPr>
          <p:nvPr>
            <p:ph type="title"/>
          </p:nvPr>
        </p:nvSpPr>
        <p:spPr/>
        <p:txBody>
          <a:bodyPr/>
          <a:lstStyle/>
          <a:p>
            <a:r>
              <a:rPr lang="en-US" dirty="0">
                <a:solidFill>
                  <a:schemeClr val="tx1"/>
                </a:solidFill>
              </a:rPr>
              <a:t>Acknowledgements</a:t>
            </a:r>
          </a:p>
        </p:txBody>
      </p:sp>
      <p:pic>
        <p:nvPicPr>
          <p:cNvPr id="598020" name="Picture 4" descr="nsf01"/>
          <p:cNvPicPr>
            <a:picLocks noChangeAspect="1" noChangeArrowheads="1" noCrop="1"/>
          </p:cNvPicPr>
          <p:nvPr/>
        </p:nvPicPr>
        <p:blipFill>
          <a:blip r:embed="rId4"/>
          <a:srcRect/>
          <a:stretch>
            <a:fillRect/>
          </a:stretch>
        </p:blipFill>
        <p:spPr bwMode="auto">
          <a:xfrm>
            <a:off x="7153147" y="5380075"/>
            <a:ext cx="1990853" cy="1477926"/>
          </a:xfrm>
          <a:prstGeom prst="rect">
            <a:avLst/>
          </a:prstGeom>
          <a:noFill/>
        </p:spPr>
      </p:pic>
      <p:pic>
        <p:nvPicPr>
          <p:cNvPr id="598023" name="Picture 7"/>
          <p:cNvPicPr>
            <a:picLocks noChangeAspect="1" noChangeArrowheads="1"/>
          </p:cNvPicPr>
          <p:nvPr/>
        </p:nvPicPr>
        <p:blipFill>
          <a:blip r:embed="rId5"/>
          <a:srcRect/>
          <a:stretch>
            <a:fillRect/>
          </a:stretch>
        </p:blipFill>
        <p:spPr bwMode="auto">
          <a:xfrm>
            <a:off x="6904038" y="3024635"/>
            <a:ext cx="2239962" cy="1063625"/>
          </a:xfrm>
          <a:prstGeom prst="rect">
            <a:avLst/>
          </a:prstGeom>
          <a:noFill/>
          <a:ln w="9525">
            <a:noFill/>
            <a:miter lim="800000"/>
            <a:headEnd/>
            <a:tailEnd/>
          </a:ln>
          <a:effectLst/>
        </p:spPr>
      </p:pic>
      <p:sp>
        <p:nvSpPr>
          <p:cNvPr id="598024" name="Text Box 8"/>
          <p:cNvSpPr txBox="1">
            <a:spLocks noChangeArrowheads="1"/>
          </p:cNvSpPr>
          <p:nvPr/>
        </p:nvSpPr>
        <p:spPr bwMode="auto">
          <a:xfrm>
            <a:off x="556584" y="1026368"/>
            <a:ext cx="6326188" cy="5940088"/>
          </a:xfrm>
          <a:prstGeom prst="rect">
            <a:avLst/>
          </a:prstGeom>
          <a:noFill/>
          <a:ln w="9525">
            <a:noFill/>
            <a:miter lim="800000"/>
            <a:headEnd/>
            <a:tailEnd/>
          </a:ln>
          <a:effectLst/>
        </p:spPr>
        <p:txBody>
          <a:bodyPr>
            <a:spAutoFit/>
          </a:bodyPr>
          <a:lstStyle/>
          <a:p>
            <a:pPr marL="609600" indent="-609600"/>
            <a:r>
              <a:rPr lang="en-US" dirty="0">
                <a:latin typeface="Comic Sans MS" pitchFamily="66" charset="0"/>
                <a:cs typeface="Times New Roman" pitchFamily="18" charset="0"/>
              </a:rPr>
              <a:t>G. </a:t>
            </a:r>
            <a:r>
              <a:rPr lang="en-US" dirty="0" err="1">
                <a:latin typeface="Comic Sans MS" pitchFamily="66" charset="0"/>
                <a:cs typeface="Times New Roman" pitchFamily="18" charset="0"/>
              </a:rPr>
              <a:t>Aeppli</a:t>
            </a:r>
            <a:r>
              <a:rPr lang="en-US" dirty="0">
                <a:latin typeface="Comic Sans MS" pitchFamily="66" charset="0"/>
                <a:cs typeface="Times New Roman" pitchFamily="18" charset="0"/>
              </a:rPr>
              <a:t>		UCL</a:t>
            </a:r>
          </a:p>
          <a:p>
            <a:pPr marL="609600" indent="-609600"/>
            <a:r>
              <a:rPr lang="en-US" dirty="0">
                <a:latin typeface="Comic Sans MS" pitchFamily="66" charset="0"/>
                <a:cs typeface="Times New Roman" pitchFamily="18" charset="0"/>
              </a:rPr>
              <a:t>C. D. Batista		Los Alamos</a:t>
            </a:r>
          </a:p>
          <a:p>
            <a:pPr marL="609600" indent="-609600"/>
            <a:r>
              <a:rPr lang="en-US" dirty="0">
                <a:latin typeface="Comic Sans MS" pitchFamily="66" charset="0"/>
                <a:cs typeface="Times New Roman" pitchFamily="18" charset="0"/>
              </a:rPr>
              <a:t>Y. Chen 		</a:t>
            </a:r>
            <a:r>
              <a:rPr lang="en-US" dirty="0" smtClean="0">
                <a:latin typeface="Comic Sans MS" pitchFamily="66" charset="0"/>
                <a:cs typeface="Times New Roman" pitchFamily="18" charset="0"/>
              </a:rPr>
              <a:t>NIST</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D. C. </a:t>
            </a:r>
            <a:r>
              <a:rPr lang="en-US" dirty="0" err="1">
                <a:latin typeface="Comic Sans MS" pitchFamily="66" charset="0"/>
                <a:cs typeface="Times New Roman" pitchFamily="18" charset="0"/>
              </a:rPr>
              <a:t>Dender</a:t>
            </a:r>
            <a:r>
              <a:rPr lang="en-US" dirty="0">
                <a:latin typeface="Comic Sans MS" pitchFamily="66" charset="0"/>
                <a:cs typeface="Times New Roman" pitchFamily="18" charset="0"/>
              </a:rPr>
              <a:t>		NIST</a:t>
            </a:r>
          </a:p>
          <a:p>
            <a:pPr marL="609600" indent="-609600"/>
            <a:r>
              <a:rPr lang="en-US" dirty="0">
                <a:latin typeface="Comic Sans MS" pitchFamily="66" charset="0"/>
                <a:cs typeface="Times New Roman" pitchFamily="18" charset="0"/>
              </a:rPr>
              <a:t>T. Hong		</a:t>
            </a:r>
            <a:r>
              <a:rPr lang="en-US" dirty="0" smtClean="0">
                <a:latin typeface="Comic Sans MS" pitchFamily="66" charset="0"/>
                <a:cs typeface="Times New Roman" pitchFamily="18" charset="0"/>
              </a:rPr>
              <a:t>	ORNL</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M. </a:t>
            </a:r>
            <a:r>
              <a:rPr lang="en-US" dirty="0" err="1">
                <a:latin typeface="Comic Sans MS" pitchFamily="66" charset="0"/>
                <a:cs typeface="Times New Roman" pitchFamily="18" charset="0"/>
              </a:rPr>
              <a:t>Kenzelmann</a:t>
            </a:r>
            <a:r>
              <a:rPr lang="en-US" dirty="0">
                <a:latin typeface="Comic Sans MS" pitchFamily="66" charset="0"/>
                <a:cs typeface="Times New Roman" pitchFamily="18" charset="0"/>
              </a:rPr>
              <a:t> 	</a:t>
            </a:r>
            <a:r>
              <a:rPr lang="en-US" dirty="0" smtClean="0">
                <a:latin typeface="Comic Sans MS" pitchFamily="66" charset="0"/>
                <a:cs typeface="Times New Roman" pitchFamily="18" charset="0"/>
              </a:rPr>
              <a:t>	PSI</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C. P. </a:t>
            </a:r>
            <a:r>
              <a:rPr lang="en-US" dirty="0" err="1">
                <a:latin typeface="Comic Sans MS" pitchFamily="66" charset="0"/>
                <a:cs typeface="Times New Roman" pitchFamily="18" charset="0"/>
              </a:rPr>
              <a:t>Landee</a:t>
            </a:r>
            <a:r>
              <a:rPr lang="en-US" dirty="0">
                <a:latin typeface="Comic Sans MS" pitchFamily="66" charset="0"/>
                <a:cs typeface="Times New Roman" pitchFamily="18" charset="0"/>
              </a:rPr>
              <a:t>		Clarke University</a:t>
            </a:r>
          </a:p>
          <a:p>
            <a:pPr marL="609600" indent="-609600"/>
            <a:r>
              <a:rPr lang="en-US" dirty="0">
                <a:latin typeface="Comic Sans MS" pitchFamily="66" charset="0"/>
                <a:cs typeface="Times New Roman" pitchFamily="18" charset="0"/>
              </a:rPr>
              <a:t>K. </a:t>
            </a:r>
            <a:r>
              <a:rPr lang="en-US" dirty="0" err="1">
                <a:latin typeface="Comic Sans MS" pitchFamily="66" charset="0"/>
                <a:cs typeface="Times New Roman" pitchFamily="18" charset="0"/>
              </a:rPr>
              <a:t>Lefmann</a:t>
            </a:r>
            <a:r>
              <a:rPr lang="en-US" dirty="0">
                <a:latin typeface="Comic Sans MS" pitchFamily="66" charset="0"/>
                <a:cs typeface="Times New Roman" pitchFamily="18" charset="0"/>
              </a:rPr>
              <a:t> 		</a:t>
            </a:r>
            <a:r>
              <a:rPr lang="en-US" dirty="0" smtClean="0">
                <a:latin typeface="Comic Sans MS" pitchFamily="66" charset="0"/>
                <a:cs typeface="Times New Roman" pitchFamily="18" charset="0"/>
              </a:rPr>
              <a:t>Copenhagen Univ. </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Y. </a:t>
            </a:r>
            <a:r>
              <a:rPr lang="en-US" dirty="0" err="1">
                <a:latin typeface="Comic Sans MS" pitchFamily="66" charset="0"/>
                <a:cs typeface="Times New Roman" pitchFamily="18" charset="0"/>
              </a:rPr>
              <a:t>Qiu</a:t>
            </a:r>
            <a:r>
              <a:rPr lang="en-US" dirty="0">
                <a:latin typeface="Comic Sans MS" pitchFamily="66" charset="0"/>
                <a:cs typeface="Times New Roman" pitchFamily="18" charset="0"/>
              </a:rPr>
              <a:t>			NIST &amp; Univ. </a:t>
            </a:r>
            <a:r>
              <a:rPr lang="en-US" dirty="0" smtClean="0">
                <a:latin typeface="Comic Sans MS" pitchFamily="66" charset="0"/>
                <a:cs typeface="Times New Roman" pitchFamily="18" charset="0"/>
              </a:rPr>
              <a:t>of Maryland</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D. H. Reich		JHU</a:t>
            </a:r>
          </a:p>
          <a:p>
            <a:pPr marL="609600" indent="-609600"/>
            <a:r>
              <a:rPr lang="en-US" dirty="0">
                <a:latin typeface="Comic Sans MS" pitchFamily="66" charset="0"/>
                <a:cs typeface="Times New Roman" pitchFamily="18" charset="0"/>
              </a:rPr>
              <a:t>C. </a:t>
            </a:r>
            <a:r>
              <a:rPr lang="en-US" dirty="0" err="1">
                <a:latin typeface="Comic Sans MS" pitchFamily="66" charset="0"/>
                <a:cs typeface="Times New Roman" pitchFamily="18" charset="0"/>
              </a:rPr>
              <a:t>Rische</a:t>
            </a:r>
            <a:r>
              <a:rPr lang="en-US" dirty="0">
                <a:latin typeface="Comic Sans MS" pitchFamily="66" charset="0"/>
                <a:cs typeface="Times New Roman" pitchFamily="18" charset="0"/>
              </a:rPr>
              <a:t> 		Univ. of </a:t>
            </a:r>
            <a:r>
              <a:rPr lang="en-US" dirty="0" smtClean="0">
                <a:latin typeface="Comic Sans MS" pitchFamily="66" charset="0"/>
                <a:cs typeface="Times New Roman" pitchFamily="18" charset="0"/>
              </a:rPr>
              <a:t>Copenhagen</a:t>
            </a:r>
          </a:p>
          <a:p>
            <a:pPr marL="609600" indent="-609600"/>
            <a:r>
              <a:rPr lang="en-US" dirty="0" smtClean="0">
                <a:latin typeface="Comic Sans MS" pitchFamily="66" charset="0"/>
                <a:cs typeface="Times New Roman" pitchFamily="18" charset="0"/>
              </a:rPr>
              <a:t>J. </a:t>
            </a:r>
            <a:r>
              <a:rPr lang="en-US" dirty="0" err="1" smtClean="0">
                <a:latin typeface="Comic Sans MS" pitchFamily="66" charset="0"/>
                <a:cs typeface="Times New Roman" pitchFamily="18" charset="0"/>
              </a:rPr>
              <a:t>Abalardo</a:t>
            </a:r>
            <a:r>
              <a:rPr lang="en-US" dirty="0" smtClean="0">
                <a:latin typeface="Comic Sans MS" pitchFamily="66" charset="0"/>
                <a:cs typeface="Times New Roman" pitchFamily="18" charset="0"/>
              </a:rPr>
              <a:t>-Rodriguez	NIST &amp; Univ. of Maryland</a:t>
            </a:r>
            <a:endParaRPr lang="en-US" dirty="0" smtClean="0">
              <a:latin typeface="Comic Sans MS" pitchFamily="66" charset="0"/>
              <a:cs typeface="Times New Roman" pitchFamily="18" charset="0"/>
            </a:endParaRPr>
          </a:p>
          <a:p>
            <a:pPr marL="609600" indent="-609600"/>
            <a:r>
              <a:rPr lang="en-US" dirty="0" smtClean="0">
                <a:latin typeface="Comic Sans MS" pitchFamily="66" charset="0"/>
                <a:cs typeface="Times New Roman" pitchFamily="18" charset="0"/>
              </a:rPr>
              <a:t>C. Stock		ISIS</a:t>
            </a:r>
            <a:endParaRPr lang="en-US" dirty="0">
              <a:latin typeface="Comic Sans MS" pitchFamily="66" charset="0"/>
              <a:cs typeface="Times New Roman" pitchFamily="18" charset="0"/>
            </a:endParaRPr>
          </a:p>
          <a:p>
            <a:pPr marL="609600" indent="-609600"/>
            <a:r>
              <a:rPr lang="en-US" dirty="0">
                <a:latin typeface="Comic Sans MS" pitchFamily="66" charset="0"/>
                <a:cs typeface="Times New Roman" pitchFamily="18" charset="0"/>
              </a:rPr>
              <a:t>M. B. Stone		Penn State University</a:t>
            </a:r>
          </a:p>
          <a:p>
            <a:pPr marL="609600" indent="-609600"/>
            <a:r>
              <a:rPr lang="en-US" dirty="0">
                <a:latin typeface="Comic Sans MS" pitchFamily="66" charset="0"/>
                <a:cs typeface="Times New Roman" pitchFamily="18" charset="0"/>
              </a:rPr>
              <a:t>M. M. Turnbull	</a:t>
            </a:r>
            <a:r>
              <a:rPr lang="en-US" dirty="0" smtClean="0">
                <a:latin typeface="Comic Sans MS" pitchFamily="66" charset="0"/>
                <a:cs typeface="Times New Roman" pitchFamily="18" charset="0"/>
              </a:rPr>
              <a:t>	Clarke University</a:t>
            </a:r>
          </a:p>
          <a:p>
            <a:pPr marL="609600" indent="-609600"/>
            <a:r>
              <a:rPr lang="en-US" dirty="0" smtClean="0">
                <a:latin typeface="Comic Sans MS" pitchFamily="66" charset="0"/>
                <a:cs typeface="Times New Roman" pitchFamily="18" charset="0"/>
              </a:rPr>
              <a:t>G. </a:t>
            </a:r>
            <a:r>
              <a:rPr lang="en-US" dirty="0" err="1" smtClean="0">
                <a:latin typeface="Comic Sans MS" pitchFamily="66" charset="0"/>
                <a:cs typeface="Times New Roman" pitchFamily="18" charset="0"/>
              </a:rPr>
              <a:t>Xu</a:t>
            </a:r>
            <a:r>
              <a:rPr lang="en-US" dirty="0" smtClean="0">
                <a:latin typeface="Comic Sans MS" pitchFamily="66" charset="0"/>
                <a:cs typeface="Times New Roman" pitchFamily="18" charset="0"/>
              </a:rPr>
              <a:t>			BNL</a:t>
            </a:r>
            <a:endParaRPr lang="en-US" dirty="0">
              <a:latin typeface="Comic Sans MS" pitchFamily="66" charset="0"/>
              <a:cs typeface="Times New Roman" pitchFamily="18" charset="0"/>
            </a:endParaRPr>
          </a:p>
          <a:p>
            <a:pPr marL="609600" indent="-609600"/>
            <a:r>
              <a:rPr lang="en-US" dirty="0" smtClean="0">
                <a:latin typeface="Comic Sans MS" pitchFamily="66" charset="0"/>
                <a:cs typeface="Times New Roman" pitchFamily="18" charset="0"/>
              </a:rPr>
              <a:t>I. </a:t>
            </a:r>
            <a:r>
              <a:rPr lang="en-US" dirty="0" err="1" smtClean="0">
                <a:latin typeface="Comic Sans MS" pitchFamily="66" charset="0"/>
                <a:cs typeface="Times New Roman" pitchFamily="18" charset="0"/>
              </a:rPr>
              <a:t>Zaliznyak</a:t>
            </a:r>
            <a:r>
              <a:rPr lang="en-US" dirty="0">
                <a:latin typeface="Comic Sans MS" pitchFamily="66" charset="0"/>
                <a:cs typeface="Times New Roman" pitchFamily="18" charset="0"/>
              </a:rPr>
              <a:t>	</a:t>
            </a:r>
            <a:r>
              <a:rPr lang="en-US" dirty="0" smtClean="0">
                <a:latin typeface="Comic Sans MS" pitchFamily="66" charset="0"/>
                <a:cs typeface="Times New Roman" pitchFamily="18" charset="0"/>
              </a:rPr>
              <a:t>	BNL</a:t>
            </a:r>
          </a:p>
          <a:p>
            <a:pPr marL="609600" indent="-609600"/>
            <a:r>
              <a:rPr lang="en-US" dirty="0" smtClean="0">
                <a:latin typeface="Comic Sans MS" pitchFamily="66" charset="0"/>
                <a:cs typeface="Times New Roman" pitchFamily="18" charset="0"/>
              </a:rPr>
              <a:t>Y. Zhao			JHU</a:t>
            </a:r>
          </a:p>
          <a:p>
            <a:pPr marL="609600" indent="-609600"/>
            <a:r>
              <a:rPr lang="en-US" dirty="0" smtClean="0">
                <a:solidFill>
                  <a:srgbClr val="FF0000"/>
                </a:solidFill>
                <a:latin typeface="Comic Sans MS" pitchFamily="66" charset="0"/>
                <a:cs typeface="Times New Roman" pitchFamily="18" charset="0"/>
              </a:rPr>
              <a:t>+ many more friends &amp; colleagues</a:t>
            </a:r>
            <a:endParaRPr lang="en-US" dirty="0">
              <a:solidFill>
                <a:srgbClr val="FF0000"/>
              </a:solidFill>
              <a:latin typeface="Comic Sans MS" pitchFamily="66" charset="0"/>
              <a:cs typeface="Times New Roman" pitchFamily="18" charset="0"/>
            </a:endParaRPr>
          </a:p>
        </p:txBody>
      </p:sp>
      <p:pic>
        <p:nvPicPr>
          <p:cNvPr id="598025" name="Picture 9" descr="isis_logo_home"/>
          <p:cNvPicPr>
            <a:picLocks noChangeAspect="1" noChangeArrowheads="1"/>
          </p:cNvPicPr>
          <p:nvPr/>
        </p:nvPicPr>
        <p:blipFill>
          <a:blip r:embed="rId6"/>
          <a:srcRect/>
          <a:stretch>
            <a:fillRect/>
          </a:stretch>
        </p:blipFill>
        <p:spPr bwMode="auto">
          <a:xfrm>
            <a:off x="7153275" y="4173985"/>
            <a:ext cx="1981200" cy="1057275"/>
          </a:xfrm>
          <a:prstGeom prst="rect">
            <a:avLst/>
          </a:prstGeom>
          <a:noFill/>
          <a:effectLst/>
        </p:spPr>
      </p:pic>
      <p:pic>
        <p:nvPicPr>
          <p:cNvPr id="9" name="Picture 8" descr="http://www.management.energy.gov/images/New_DOE_Logo_Color_Hi-Res_042808.jpg"/>
          <p:cNvPicPr>
            <a:picLocks noChangeAspect="1" noChangeArrowheads="1"/>
          </p:cNvPicPr>
          <p:nvPr/>
        </p:nvPicPr>
        <p:blipFill>
          <a:blip r:embed="rId7">
            <a:clrChange>
              <a:clrFrom>
                <a:srgbClr val="FFFFFF"/>
              </a:clrFrom>
              <a:clrTo>
                <a:srgbClr val="FFFFFF">
                  <a:alpha val="0"/>
                </a:srgbClr>
              </a:clrTo>
            </a:clrChange>
          </a:blip>
          <a:srcRect r="73603"/>
          <a:stretch>
            <a:fillRect/>
          </a:stretch>
        </p:blipFill>
        <p:spPr bwMode="auto">
          <a:xfrm>
            <a:off x="7326313" y="1185863"/>
            <a:ext cx="1752600" cy="166846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spd="med" advTm="127634">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5"/>
          <p:cNvSpPr>
            <a:spLocks noGrp="1"/>
          </p:cNvSpPr>
          <p:nvPr>
            <p:ph type="dt" sz="half" idx="10"/>
          </p:nvPr>
        </p:nvSpPr>
        <p:spPr/>
        <p:txBody>
          <a:bodyPr/>
          <a:lstStyle/>
          <a:p>
            <a:r>
              <a:rPr lang="en-US" smtClean="0"/>
              <a:t>May 6, 2009</a:t>
            </a:r>
            <a:endParaRPr lang="en-US"/>
          </a:p>
        </p:txBody>
      </p:sp>
      <p:sp>
        <p:nvSpPr>
          <p:cNvPr id="24" name="Footer Placeholder 6"/>
          <p:cNvSpPr>
            <a:spLocks noGrp="1"/>
          </p:cNvSpPr>
          <p:nvPr>
            <p:ph type="ftr" sz="quarter" idx="11"/>
          </p:nvPr>
        </p:nvSpPr>
        <p:spPr/>
        <p:txBody>
          <a:bodyPr/>
          <a:lstStyle/>
          <a:p>
            <a:r>
              <a:rPr lang="en-US" dirty="0" smtClean="0"/>
              <a:t>ICNS 2009</a:t>
            </a:r>
            <a:endParaRPr lang="en-US" dirty="0"/>
          </a:p>
        </p:txBody>
      </p:sp>
      <p:sp>
        <p:nvSpPr>
          <p:cNvPr id="25" name="Slide Number Placeholder 7"/>
          <p:cNvSpPr>
            <a:spLocks noGrp="1"/>
          </p:cNvSpPr>
          <p:nvPr>
            <p:ph type="sldNum" sz="quarter" idx="12"/>
          </p:nvPr>
        </p:nvSpPr>
        <p:spPr/>
        <p:txBody>
          <a:bodyPr/>
          <a:lstStyle/>
          <a:p>
            <a:fld id="{068E99C3-4E16-4F9B-91A7-2B4EBE3D30E0}" type="slidenum">
              <a:rPr lang="en-US"/>
              <a:pPr/>
              <a:t>7</a:t>
            </a:fld>
            <a:endParaRPr lang="en-US"/>
          </a:p>
        </p:txBody>
      </p:sp>
      <p:sp>
        <p:nvSpPr>
          <p:cNvPr id="13334" name="Rectangle 22" descr="Light horizontal"/>
          <p:cNvSpPr>
            <a:spLocks noChangeArrowheads="1"/>
          </p:cNvSpPr>
          <p:nvPr/>
        </p:nvSpPr>
        <p:spPr bwMode="auto">
          <a:xfrm>
            <a:off x="0" y="6019800"/>
            <a:ext cx="9144000" cy="838200"/>
          </a:xfrm>
          <a:prstGeom prst="rect">
            <a:avLst/>
          </a:prstGeom>
          <a:solidFill>
            <a:schemeClr val="bg1"/>
          </a:solidFill>
          <a:ln w="9525">
            <a:noFill/>
            <a:miter lim="800000"/>
            <a:headEnd/>
            <a:tailEnd/>
          </a:ln>
          <a:effectLst/>
        </p:spPr>
        <p:txBody>
          <a:bodyPr wrap="none" anchor="ctr"/>
          <a:lstStyle/>
          <a:p>
            <a:endParaRPr lang="en-US"/>
          </a:p>
        </p:txBody>
      </p:sp>
      <p:sp>
        <p:nvSpPr>
          <p:cNvPr id="13314" name="Rectangle 2"/>
          <p:cNvSpPr>
            <a:spLocks noGrp="1" noChangeArrowheads="1"/>
          </p:cNvSpPr>
          <p:nvPr>
            <p:ph type="title"/>
          </p:nvPr>
        </p:nvSpPr>
        <p:spPr>
          <a:xfrm>
            <a:off x="0" y="152400"/>
            <a:ext cx="9143999" cy="685800"/>
          </a:xfrm>
        </p:spPr>
        <p:txBody>
          <a:bodyPr/>
          <a:lstStyle/>
          <a:p>
            <a:r>
              <a:rPr lang="en-US" sz="3600" dirty="0" smtClean="0"/>
              <a:t>Decoupled </a:t>
            </a:r>
            <a:r>
              <a:rPr lang="en-US" sz="3600" dirty="0"/>
              <a:t>spin </a:t>
            </a:r>
            <a:r>
              <a:rPr lang="en-US" sz="3600" dirty="0" smtClean="0"/>
              <a:t>pairs: singlet ground state</a:t>
            </a:r>
            <a:endParaRPr lang="en-US" sz="3600" dirty="0"/>
          </a:p>
        </p:txBody>
      </p:sp>
      <p:sp>
        <p:nvSpPr>
          <p:cNvPr id="13317" name="Line 5"/>
          <p:cNvSpPr>
            <a:spLocks noChangeShapeType="1"/>
          </p:cNvSpPr>
          <p:nvPr/>
        </p:nvSpPr>
        <p:spPr bwMode="auto">
          <a:xfrm>
            <a:off x="838200" y="2288823"/>
            <a:ext cx="2741613" cy="0"/>
          </a:xfrm>
          <a:prstGeom prst="line">
            <a:avLst/>
          </a:prstGeom>
          <a:noFill/>
          <a:ln w="38100">
            <a:solidFill>
              <a:srgbClr val="CC66FF"/>
            </a:solidFill>
            <a:round/>
            <a:headEnd/>
            <a:tailEnd/>
          </a:ln>
          <a:effectLst/>
        </p:spPr>
        <p:txBody>
          <a:bodyPr/>
          <a:lstStyle/>
          <a:p>
            <a:endParaRPr lang="en-US"/>
          </a:p>
        </p:txBody>
      </p:sp>
      <p:sp>
        <p:nvSpPr>
          <p:cNvPr id="13318" name="Line 6"/>
          <p:cNvSpPr>
            <a:spLocks noChangeShapeType="1"/>
          </p:cNvSpPr>
          <p:nvPr/>
        </p:nvSpPr>
        <p:spPr bwMode="auto">
          <a:xfrm>
            <a:off x="838200" y="2345973"/>
            <a:ext cx="2741613" cy="0"/>
          </a:xfrm>
          <a:prstGeom prst="line">
            <a:avLst/>
          </a:prstGeom>
          <a:noFill/>
          <a:ln w="38100">
            <a:solidFill>
              <a:srgbClr val="CC66FF"/>
            </a:solidFill>
            <a:round/>
            <a:headEnd/>
            <a:tailEnd/>
          </a:ln>
          <a:effectLst/>
        </p:spPr>
        <p:txBody>
          <a:bodyPr/>
          <a:lstStyle/>
          <a:p>
            <a:endParaRPr lang="en-US"/>
          </a:p>
        </p:txBody>
      </p:sp>
      <p:sp>
        <p:nvSpPr>
          <p:cNvPr id="13319" name="Line 7"/>
          <p:cNvSpPr>
            <a:spLocks noChangeShapeType="1"/>
          </p:cNvSpPr>
          <p:nvPr/>
        </p:nvSpPr>
        <p:spPr bwMode="auto">
          <a:xfrm>
            <a:off x="838200" y="2403123"/>
            <a:ext cx="2741613" cy="0"/>
          </a:xfrm>
          <a:prstGeom prst="line">
            <a:avLst/>
          </a:prstGeom>
          <a:noFill/>
          <a:ln w="38100">
            <a:solidFill>
              <a:srgbClr val="CC66FF"/>
            </a:solidFill>
            <a:round/>
            <a:headEnd/>
            <a:tailEnd/>
          </a:ln>
          <a:effectLst/>
        </p:spPr>
        <p:txBody>
          <a:bodyPr/>
          <a:lstStyle/>
          <a:p>
            <a:endParaRPr lang="en-US"/>
          </a:p>
        </p:txBody>
      </p:sp>
      <p:sp>
        <p:nvSpPr>
          <p:cNvPr id="13320" name="Line 8"/>
          <p:cNvSpPr>
            <a:spLocks noChangeShapeType="1"/>
          </p:cNvSpPr>
          <p:nvPr/>
        </p:nvSpPr>
        <p:spPr bwMode="auto">
          <a:xfrm>
            <a:off x="838200" y="2460273"/>
            <a:ext cx="2741613" cy="0"/>
          </a:xfrm>
          <a:prstGeom prst="line">
            <a:avLst/>
          </a:prstGeom>
          <a:noFill/>
          <a:ln w="38100">
            <a:solidFill>
              <a:srgbClr val="CC66FF"/>
            </a:solidFill>
            <a:round/>
            <a:headEnd/>
            <a:tailEnd/>
          </a:ln>
          <a:effectLst/>
        </p:spPr>
        <p:txBody>
          <a:bodyPr/>
          <a:lstStyle/>
          <a:p>
            <a:endParaRPr lang="en-US"/>
          </a:p>
        </p:txBody>
      </p:sp>
      <p:sp>
        <p:nvSpPr>
          <p:cNvPr id="13321" name="Line 9"/>
          <p:cNvSpPr>
            <a:spLocks noChangeShapeType="1"/>
          </p:cNvSpPr>
          <p:nvPr/>
        </p:nvSpPr>
        <p:spPr bwMode="auto">
          <a:xfrm>
            <a:off x="5029200" y="1603023"/>
            <a:ext cx="2741613" cy="0"/>
          </a:xfrm>
          <a:prstGeom prst="line">
            <a:avLst/>
          </a:prstGeom>
          <a:noFill/>
          <a:ln w="38100">
            <a:solidFill>
              <a:srgbClr val="FF0000"/>
            </a:solidFill>
            <a:round/>
            <a:headEnd/>
            <a:tailEnd/>
          </a:ln>
          <a:effectLst/>
        </p:spPr>
        <p:txBody>
          <a:bodyPr/>
          <a:lstStyle/>
          <a:p>
            <a:endParaRPr lang="en-US"/>
          </a:p>
        </p:txBody>
      </p:sp>
      <p:sp>
        <p:nvSpPr>
          <p:cNvPr id="13322" name="Line 10"/>
          <p:cNvSpPr>
            <a:spLocks noChangeShapeType="1"/>
          </p:cNvSpPr>
          <p:nvPr/>
        </p:nvSpPr>
        <p:spPr bwMode="auto">
          <a:xfrm>
            <a:off x="5029200" y="1660173"/>
            <a:ext cx="2741613" cy="0"/>
          </a:xfrm>
          <a:prstGeom prst="line">
            <a:avLst/>
          </a:prstGeom>
          <a:noFill/>
          <a:ln w="38100">
            <a:solidFill>
              <a:srgbClr val="FF0000"/>
            </a:solidFill>
            <a:round/>
            <a:headEnd/>
            <a:tailEnd/>
          </a:ln>
          <a:effectLst/>
        </p:spPr>
        <p:txBody>
          <a:bodyPr/>
          <a:lstStyle/>
          <a:p>
            <a:endParaRPr lang="en-US"/>
          </a:p>
        </p:txBody>
      </p:sp>
      <p:sp>
        <p:nvSpPr>
          <p:cNvPr id="13323" name="Line 11"/>
          <p:cNvSpPr>
            <a:spLocks noChangeShapeType="1"/>
          </p:cNvSpPr>
          <p:nvPr/>
        </p:nvSpPr>
        <p:spPr bwMode="auto">
          <a:xfrm>
            <a:off x="5029200" y="1717323"/>
            <a:ext cx="2741613" cy="0"/>
          </a:xfrm>
          <a:prstGeom prst="line">
            <a:avLst/>
          </a:prstGeom>
          <a:noFill/>
          <a:ln w="38100">
            <a:solidFill>
              <a:srgbClr val="FF0000"/>
            </a:solidFill>
            <a:round/>
            <a:headEnd/>
            <a:tailEnd/>
          </a:ln>
          <a:effectLst/>
        </p:spPr>
        <p:txBody>
          <a:bodyPr/>
          <a:lstStyle/>
          <a:p>
            <a:endParaRPr lang="en-US"/>
          </a:p>
        </p:txBody>
      </p:sp>
      <p:sp>
        <p:nvSpPr>
          <p:cNvPr id="13325" name="Line 13"/>
          <p:cNvSpPr>
            <a:spLocks noChangeShapeType="1"/>
          </p:cNvSpPr>
          <p:nvPr/>
        </p:nvSpPr>
        <p:spPr bwMode="auto">
          <a:xfrm flipV="1">
            <a:off x="3579813" y="1679223"/>
            <a:ext cx="1447800" cy="685800"/>
          </a:xfrm>
          <a:prstGeom prst="line">
            <a:avLst/>
          </a:prstGeom>
          <a:noFill/>
          <a:ln w="9525">
            <a:solidFill>
              <a:schemeClr val="tx1"/>
            </a:solidFill>
            <a:round/>
            <a:headEnd/>
            <a:tailEnd/>
          </a:ln>
          <a:effectLst/>
        </p:spPr>
        <p:txBody>
          <a:bodyPr/>
          <a:lstStyle/>
          <a:p>
            <a:endParaRPr lang="en-US"/>
          </a:p>
        </p:txBody>
      </p:sp>
      <p:sp>
        <p:nvSpPr>
          <p:cNvPr id="13326" name="Line 14"/>
          <p:cNvSpPr>
            <a:spLocks noChangeShapeType="1"/>
          </p:cNvSpPr>
          <p:nvPr/>
        </p:nvSpPr>
        <p:spPr bwMode="auto">
          <a:xfrm>
            <a:off x="3579813" y="2365023"/>
            <a:ext cx="1447800" cy="609600"/>
          </a:xfrm>
          <a:prstGeom prst="line">
            <a:avLst/>
          </a:prstGeom>
          <a:noFill/>
          <a:ln w="9525">
            <a:solidFill>
              <a:schemeClr val="tx1"/>
            </a:solidFill>
            <a:round/>
            <a:headEnd/>
            <a:tailEnd/>
          </a:ln>
          <a:effectLst/>
        </p:spPr>
        <p:txBody>
          <a:bodyPr/>
          <a:lstStyle/>
          <a:p>
            <a:endParaRPr lang="en-US"/>
          </a:p>
        </p:txBody>
      </p:sp>
      <p:graphicFrame>
        <p:nvGraphicFramePr>
          <p:cNvPr id="13330" name="Object 18"/>
          <p:cNvGraphicFramePr>
            <a:graphicFrameLocks noChangeAspect="1"/>
          </p:cNvGraphicFramePr>
          <p:nvPr/>
        </p:nvGraphicFramePr>
        <p:xfrm>
          <a:off x="5046663" y="1061686"/>
          <a:ext cx="3082925" cy="550862"/>
        </p:xfrm>
        <a:graphic>
          <a:graphicData uri="http://schemas.openxmlformats.org/presentationml/2006/ole">
            <p:oleObj spid="_x0000_s726020" name="Equation" r:id="rId4" imgW="1892160" imgH="419040" progId="Equation.DSMT4">
              <p:embed/>
            </p:oleObj>
          </a:graphicData>
        </a:graphic>
      </p:graphicFrame>
      <p:graphicFrame>
        <p:nvGraphicFramePr>
          <p:cNvPr id="13332" name="Object 20"/>
          <p:cNvGraphicFramePr>
            <a:graphicFrameLocks noChangeAspect="1"/>
          </p:cNvGraphicFramePr>
          <p:nvPr/>
        </p:nvGraphicFramePr>
        <p:xfrm>
          <a:off x="7867650" y="1445861"/>
          <a:ext cx="895350" cy="461962"/>
        </p:xfrm>
        <a:graphic>
          <a:graphicData uri="http://schemas.openxmlformats.org/presentationml/2006/ole">
            <p:oleObj spid="_x0000_s726022" name="Equation" r:id="rId5" imgW="444240" imgH="228600" progId="Equation.3">
              <p:embed/>
            </p:oleObj>
          </a:graphicData>
        </a:graphic>
      </p:graphicFrame>
      <p:graphicFrame>
        <p:nvGraphicFramePr>
          <p:cNvPr id="13333" name="Object 21"/>
          <p:cNvGraphicFramePr>
            <a:graphicFrameLocks noChangeAspect="1"/>
          </p:cNvGraphicFramePr>
          <p:nvPr/>
        </p:nvGraphicFramePr>
        <p:xfrm>
          <a:off x="1149350" y="1837973"/>
          <a:ext cx="2192338" cy="368300"/>
        </p:xfrm>
        <a:graphic>
          <a:graphicData uri="http://schemas.openxmlformats.org/presentationml/2006/ole">
            <p:oleObj spid="_x0000_s726023" name="Equation" r:id="rId6" imgW="1346040" imgH="279360" progId="Equation.3">
              <p:embed/>
            </p:oleObj>
          </a:graphicData>
        </a:graphic>
      </p:graphicFrame>
      <p:grpSp>
        <p:nvGrpSpPr>
          <p:cNvPr id="30" name="Group 29"/>
          <p:cNvGrpSpPr/>
          <p:nvPr/>
        </p:nvGrpSpPr>
        <p:grpSpPr>
          <a:xfrm>
            <a:off x="3710737" y="1873956"/>
            <a:ext cx="2009908" cy="931421"/>
            <a:chOff x="381000" y="2573778"/>
            <a:chExt cx="2375503" cy="1100843"/>
          </a:xfrm>
          <a:effectLst>
            <a:outerShdw blurRad="63500" sx="102000" sy="102000" algn="ctr" rotWithShape="0">
              <a:prstClr val="black">
                <a:alpha val="40000"/>
              </a:prstClr>
            </a:outerShdw>
          </a:effectLst>
        </p:grpSpPr>
        <p:sp>
          <p:nvSpPr>
            <p:cNvPr id="29" name="Rectangle 28"/>
            <p:cNvSpPr/>
            <p:nvPr/>
          </p:nvSpPr>
          <p:spPr bwMode="auto">
            <a:xfrm>
              <a:off x="381000" y="2573778"/>
              <a:ext cx="2375503" cy="1100843"/>
            </a:xfrm>
            <a:prstGeom prst="rect">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aphicFrame>
          <p:nvGraphicFramePr>
            <p:cNvPr id="27" name="Object 26"/>
            <p:cNvGraphicFramePr>
              <a:graphicFrameLocks noChangeAspect="1"/>
            </p:cNvGraphicFramePr>
            <p:nvPr/>
          </p:nvGraphicFramePr>
          <p:xfrm>
            <a:off x="381000" y="2573778"/>
            <a:ext cx="2375503" cy="1100843"/>
          </p:xfrm>
          <a:graphic>
            <a:graphicData uri="http://schemas.openxmlformats.org/presentationml/2006/ole">
              <p:oleObj spid="_x0000_s726025" name="Equation" r:id="rId7" imgW="1041120" imgH="482400" progId="Equation.DSMT4">
                <p:embed/>
              </p:oleObj>
            </a:graphicData>
          </a:graphic>
        </p:graphicFrame>
      </p:grpSp>
      <p:grpSp>
        <p:nvGrpSpPr>
          <p:cNvPr id="47" name="Group 46"/>
          <p:cNvGrpSpPr/>
          <p:nvPr/>
        </p:nvGrpSpPr>
        <p:grpSpPr>
          <a:xfrm>
            <a:off x="521197" y="3203928"/>
            <a:ext cx="4648200" cy="3524250"/>
            <a:chOff x="414867" y="3203928"/>
            <a:chExt cx="4648200" cy="3524250"/>
          </a:xfrm>
        </p:grpSpPr>
        <p:pic>
          <p:nvPicPr>
            <p:cNvPr id="13315" name="Picture 3"/>
            <p:cNvPicPr>
              <a:picLocks noChangeAspect="1" noChangeArrowheads="1"/>
            </p:cNvPicPr>
            <p:nvPr>
              <p:ph sz="half" idx="1"/>
            </p:nvPr>
          </p:nvPicPr>
          <p:blipFill>
            <a:blip r:embed="rId8"/>
            <a:srcRect/>
            <a:stretch>
              <a:fillRect/>
            </a:stretch>
          </p:blipFill>
          <p:spPr>
            <a:xfrm>
              <a:off x="414867" y="3203928"/>
              <a:ext cx="4648200" cy="3524250"/>
            </a:xfrm>
            <a:prstGeom prst="rect">
              <a:avLst/>
            </a:prstGeom>
            <a:ln>
              <a:noFill/>
            </a:ln>
            <a:effectLst>
              <a:outerShdw blurRad="190500" algn="tl" rotWithShape="0">
                <a:srgbClr val="000000">
                  <a:alpha val="70000"/>
                </a:srgbClr>
              </a:outerShdw>
            </a:effectLst>
          </p:spPr>
        </p:pic>
        <p:sp>
          <p:nvSpPr>
            <p:cNvPr id="42" name="Round Single Corner Rectangle 41"/>
            <p:cNvSpPr/>
            <p:nvPr/>
          </p:nvSpPr>
          <p:spPr bwMode="auto">
            <a:xfrm>
              <a:off x="3579813" y="3742664"/>
              <a:ext cx="1204838" cy="1241474"/>
            </a:xfrm>
            <a:prstGeom prst="round1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46" name="Round Single Corner Rectangle 45"/>
            <p:cNvSpPr/>
            <p:nvPr/>
          </p:nvSpPr>
          <p:spPr bwMode="auto">
            <a:xfrm>
              <a:off x="2381693" y="3753297"/>
              <a:ext cx="1701209" cy="616688"/>
            </a:xfrm>
            <a:prstGeom prst="round1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pSp>
      <p:grpSp>
        <p:nvGrpSpPr>
          <p:cNvPr id="45" name="Group 44"/>
          <p:cNvGrpSpPr/>
          <p:nvPr/>
        </p:nvGrpSpPr>
        <p:grpSpPr>
          <a:xfrm>
            <a:off x="361055" y="2738165"/>
            <a:ext cx="8361073" cy="3990013"/>
            <a:chOff x="-3333460" y="6305550"/>
            <a:chExt cx="8361073" cy="3990013"/>
          </a:xfrm>
        </p:grpSpPr>
        <p:pic>
          <p:nvPicPr>
            <p:cNvPr id="40" name="Picture 4"/>
            <p:cNvPicPr>
              <a:picLocks noChangeAspect="1" noChangeArrowheads="1"/>
            </p:cNvPicPr>
            <p:nvPr/>
          </p:nvPicPr>
          <p:blipFill>
            <a:blip r:embed="rId9"/>
            <a:srcRect t="63874" r="34534"/>
            <a:stretch>
              <a:fillRect/>
            </a:stretch>
          </p:blipFill>
          <p:spPr bwMode="auto">
            <a:xfrm>
              <a:off x="-3333460" y="6691585"/>
              <a:ext cx="4887635" cy="3603978"/>
            </a:xfrm>
            <a:prstGeom prst="rect">
              <a:avLst/>
            </a:prstGeom>
            <a:ln>
              <a:noFill/>
            </a:ln>
            <a:effectLst>
              <a:outerShdw blurRad="190500" algn="tl" rotWithShape="0">
                <a:srgbClr val="000000">
                  <a:alpha val="70000"/>
                </a:srgbClr>
              </a:outerShdw>
            </a:effectLst>
          </p:spPr>
        </p:pic>
        <p:sp>
          <p:nvSpPr>
            <p:cNvPr id="44" name="Round Single Corner Rectangle 43"/>
            <p:cNvSpPr/>
            <p:nvPr/>
          </p:nvSpPr>
          <p:spPr bwMode="auto">
            <a:xfrm>
              <a:off x="3710737" y="6305550"/>
              <a:ext cx="1316876" cy="476250"/>
            </a:xfrm>
            <a:prstGeom prst="round1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pSp>
      <p:pic>
        <p:nvPicPr>
          <p:cNvPr id="13316" name="Picture 4"/>
          <p:cNvPicPr>
            <a:picLocks noChangeAspect="1" noChangeArrowheads="1"/>
          </p:cNvPicPr>
          <p:nvPr>
            <p:ph sz="quarter" idx="2"/>
          </p:nvPr>
        </p:nvPicPr>
        <p:blipFill>
          <a:blip r:embed="rId10"/>
          <a:srcRect/>
          <a:stretch>
            <a:fillRect/>
          </a:stretch>
        </p:blipFill>
        <p:spPr>
          <a:xfrm>
            <a:off x="5765605" y="3140130"/>
            <a:ext cx="2863010" cy="3535539"/>
          </a:xfrm>
          <a:prstGeom prst="rect">
            <a:avLst/>
          </a:prstGeom>
          <a:ln>
            <a:noFill/>
          </a:ln>
          <a:effectLst>
            <a:outerShdw blurRad="190500" algn="tl" rotWithShape="0">
              <a:srgbClr val="000000">
                <a:alpha val="70000"/>
              </a:srgbClr>
            </a:outerShdw>
          </a:effectLst>
        </p:spPr>
      </p:pic>
      <p:graphicFrame>
        <p:nvGraphicFramePr>
          <p:cNvPr id="13331" name="Object 19"/>
          <p:cNvGraphicFramePr>
            <a:graphicFrameLocks noChangeAspect="1"/>
          </p:cNvGraphicFramePr>
          <p:nvPr/>
        </p:nvGraphicFramePr>
        <p:xfrm>
          <a:off x="7847013" y="2504545"/>
          <a:ext cx="992187" cy="484187"/>
        </p:xfrm>
        <a:graphic>
          <a:graphicData uri="http://schemas.openxmlformats.org/presentationml/2006/ole">
            <p:oleObj spid="_x0000_s726021" name="Equation" r:id="rId11" imgW="469800" imgH="228600" progId="Equation.3">
              <p:embed/>
            </p:oleObj>
          </a:graphicData>
        </a:graphic>
      </p:graphicFrame>
      <p:graphicFrame>
        <p:nvGraphicFramePr>
          <p:cNvPr id="13329" name="Object 17"/>
          <p:cNvGraphicFramePr>
            <a:graphicFrameLocks noChangeAspect="1"/>
          </p:cNvGraphicFramePr>
          <p:nvPr/>
        </p:nvGraphicFramePr>
        <p:xfrm>
          <a:off x="6061780" y="2412648"/>
          <a:ext cx="1728788" cy="546100"/>
        </p:xfrm>
        <a:graphic>
          <a:graphicData uri="http://schemas.openxmlformats.org/presentationml/2006/ole">
            <p:oleObj spid="_x0000_s726019" name="Equation" r:id="rId12" imgW="1041120" imgH="406080" progId="Equation.3">
              <p:embed/>
            </p:oleObj>
          </a:graphicData>
        </a:graphic>
      </p:graphicFrame>
      <p:sp>
        <p:nvSpPr>
          <p:cNvPr id="13324" name="Line 12"/>
          <p:cNvSpPr>
            <a:spLocks noChangeShapeType="1"/>
          </p:cNvSpPr>
          <p:nvPr/>
        </p:nvSpPr>
        <p:spPr bwMode="auto">
          <a:xfrm>
            <a:off x="5029200" y="2974623"/>
            <a:ext cx="2741613" cy="0"/>
          </a:xfrm>
          <a:prstGeom prst="line">
            <a:avLst/>
          </a:prstGeom>
          <a:noFill/>
          <a:ln w="38100">
            <a:solidFill>
              <a:srgbClr val="0000FF"/>
            </a:solidFill>
            <a:round/>
            <a:headEnd/>
            <a:tailEnd/>
          </a:ln>
          <a:effectLst/>
        </p:spPr>
        <p:txBody>
          <a:bodyPr/>
          <a:lstStyle/>
          <a:p>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xit" presetSubtype="0" fill="hold" nodeType="withEffect">
                                  <p:stCondLst>
                                    <p:cond delay="0"/>
                                  </p:stCondLst>
                                  <p:childTnLst>
                                    <p:animEffect transition="out" filter="dissolve">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May 6, 2009</a:t>
            </a:r>
            <a:endParaRPr lang="en-US"/>
          </a:p>
        </p:txBody>
      </p:sp>
      <p:sp>
        <p:nvSpPr>
          <p:cNvPr id="8" name="Footer Placeholder 3"/>
          <p:cNvSpPr>
            <a:spLocks noGrp="1"/>
          </p:cNvSpPr>
          <p:nvPr>
            <p:ph type="ftr" sz="quarter" idx="4294967295"/>
          </p:nvPr>
        </p:nvSpPr>
        <p:spPr>
          <a:xfrm>
            <a:off x="3124200" y="6305550"/>
            <a:ext cx="2895600" cy="476250"/>
          </a:xfrm>
          <a:prstGeom prst="rect">
            <a:avLst/>
          </a:prstGeom>
        </p:spPr>
        <p:txBody>
          <a:bodyPr/>
          <a:lstStyle/>
          <a:p>
            <a:r>
              <a:rPr lang="en-US" smtClean="0"/>
              <a:t>ICNS 2009</a:t>
            </a:r>
            <a:endParaRPr lang="en-US"/>
          </a:p>
        </p:txBody>
      </p:sp>
      <p:sp>
        <p:nvSpPr>
          <p:cNvPr id="9" name="Slide Number Placeholder 4"/>
          <p:cNvSpPr>
            <a:spLocks noGrp="1"/>
          </p:cNvSpPr>
          <p:nvPr>
            <p:ph type="sldNum" sz="quarter" idx="4294967295"/>
          </p:nvPr>
        </p:nvSpPr>
        <p:spPr>
          <a:xfrm>
            <a:off x="6553200" y="6305550"/>
            <a:ext cx="1981200" cy="476250"/>
          </a:xfrm>
          <a:prstGeom prst="rect">
            <a:avLst/>
          </a:prstGeom>
        </p:spPr>
        <p:txBody>
          <a:bodyPr/>
          <a:lstStyle/>
          <a:p>
            <a:fld id="{C68F5DEC-DF24-470B-98DB-1280D6DFAB21}" type="slidenum">
              <a:rPr lang="en-US"/>
              <a:pPr/>
              <a:t>8</a:t>
            </a:fld>
            <a:endParaRPr lang="en-US"/>
          </a:p>
        </p:txBody>
      </p:sp>
      <p:sp>
        <p:nvSpPr>
          <p:cNvPr id="136194" name="Rectangle 2" descr="Light horizontal"/>
          <p:cNvSpPr>
            <a:spLocks noChangeArrowheads="1"/>
          </p:cNvSpPr>
          <p:nvPr/>
        </p:nvSpPr>
        <p:spPr bwMode="auto">
          <a:xfrm>
            <a:off x="0" y="6019800"/>
            <a:ext cx="9144000" cy="838200"/>
          </a:xfrm>
          <a:prstGeom prst="rect">
            <a:avLst/>
          </a:prstGeom>
          <a:solidFill>
            <a:schemeClr val="bg1"/>
          </a:solidFill>
          <a:ln w="9525">
            <a:noFill/>
            <a:miter lim="800000"/>
            <a:headEnd/>
            <a:tailEnd/>
          </a:ln>
          <a:effectLst/>
        </p:spPr>
        <p:txBody>
          <a:bodyPr wrap="none" anchor="ctr"/>
          <a:lstStyle/>
          <a:p>
            <a:endParaRPr lang="en-US"/>
          </a:p>
        </p:txBody>
      </p:sp>
      <p:pic>
        <p:nvPicPr>
          <p:cNvPr id="136195" name="Picture 3"/>
          <p:cNvPicPr>
            <a:picLocks noChangeAspect="1" noChangeArrowheads="1"/>
          </p:cNvPicPr>
          <p:nvPr/>
        </p:nvPicPr>
        <p:blipFill>
          <a:blip r:embed="rId4"/>
          <a:srcRect l="10141" t="14606" r="10651" b="9958"/>
          <a:stretch>
            <a:fillRect/>
          </a:stretch>
        </p:blipFill>
        <p:spPr bwMode="auto">
          <a:xfrm>
            <a:off x="754925" y="1115036"/>
            <a:ext cx="7640786" cy="5617377"/>
          </a:xfrm>
          <a:prstGeom prst="rect">
            <a:avLst/>
          </a:prstGeom>
          <a:ln>
            <a:noFill/>
          </a:ln>
          <a:effectLst>
            <a:outerShdw blurRad="190500" algn="tl" rotWithShape="0">
              <a:srgbClr val="000000">
                <a:alpha val="70000"/>
              </a:srgbClr>
            </a:outerShdw>
          </a:effectLst>
        </p:spPr>
      </p:pic>
      <p:sp>
        <p:nvSpPr>
          <p:cNvPr id="136196" name="Rectangle 4"/>
          <p:cNvSpPr>
            <a:spLocks noGrp="1" noChangeArrowheads="1"/>
          </p:cNvSpPr>
          <p:nvPr>
            <p:ph type="title"/>
          </p:nvPr>
        </p:nvSpPr>
        <p:spPr>
          <a:xfrm>
            <a:off x="232650" y="109868"/>
            <a:ext cx="8569325" cy="685800"/>
          </a:xfrm>
        </p:spPr>
        <p:txBody>
          <a:bodyPr/>
          <a:lstStyle/>
          <a:p>
            <a:r>
              <a:rPr lang="en-US" dirty="0" smtClean="0">
                <a:solidFill>
                  <a:schemeClr val="tx1"/>
                </a:solidFill>
              </a:rPr>
              <a:t>A mobile triplet </a:t>
            </a:r>
            <a:r>
              <a:rPr lang="en-US" dirty="0" err="1" smtClean="0">
                <a:solidFill>
                  <a:schemeClr val="tx1"/>
                </a:solidFill>
              </a:rPr>
              <a:t>exciton</a:t>
            </a:r>
            <a:r>
              <a:rPr lang="en-US" dirty="0" smtClean="0">
                <a:solidFill>
                  <a:schemeClr val="tx1"/>
                </a:solidFill>
              </a:rPr>
              <a:t> </a:t>
            </a:r>
            <a:endParaRPr lang="en-US" sz="4800" dirty="0">
              <a:solidFill>
                <a:schemeClr val="tx1"/>
              </a:solidFill>
            </a:endParaRPr>
          </a:p>
        </p:txBody>
      </p:sp>
      <p:graphicFrame>
        <p:nvGraphicFramePr>
          <p:cNvPr id="136197" name="Object 5"/>
          <p:cNvGraphicFramePr>
            <a:graphicFrameLocks noChangeAspect="1"/>
          </p:cNvGraphicFramePr>
          <p:nvPr/>
        </p:nvGraphicFramePr>
        <p:xfrm>
          <a:off x="4191000" y="1682750"/>
          <a:ext cx="1581150" cy="555625"/>
        </p:xfrm>
        <a:graphic>
          <a:graphicData uri="http://schemas.openxmlformats.org/presentationml/2006/ole">
            <p:oleObj spid="_x0000_s727042" name="Equation" r:id="rId5" imgW="609480" imgH="215640" progId="Equation.3">
              <p:embed/>
            </p:oleObj>
          </a:graphicData>
        </a:graphic>
      </p:graphicFrame>
      <p:sp>
        <p:nvSpPr>
          <p:cNvPr id="136198" name="Text Box 6"/>
          <p:cNvSpPr txBox="1">
            <a:spLocks noChangeArrowheads="1"/>
          </p:cNvSpPr>
          <p:nvPr/>
        </p:nvSpPr>
        <p:spPr bwMode="auto">
          <a:xfrm>
            <a:off x="6201019" y="6305550"/>
            <a:ext cx="2025650" cy="366713"/>
          </a:xfrm>
          <a:prstGeom prst="rect">
            <a:avLst/>
          </a:prstGeom>
          <a:noFill/>
          <a:ln w="9525">
            <a:noFill/>
            <a:miter lim="800000"/>
            <a:headEnd/>
            <a:tailEnd/>
          </a:ln>
          <a:effectLst/>
        </p:spPr>
        <p:txBody>
          <a:bodyPr wrap="none">
            <a:spAutoFit/>
          </a:bodyPr>
          <a:lstStyle/>
          <a:p>
            <a:pPr eaLnBrk="0" hangingPunct="0"/>
            <a:r>
              <a:rPr lang="en-US" i="1" dirty="0" err="1">
                <a:latin typeface="Times New Roman" pitchFamily="18" charset="0"/>
              </a:rPr>
              <a:t>Xu</a:t>
            </a:r>
            <a:r>
              <a:rPr lang="en-US" i="1" dirty="0">
                <a:latin typeface="Times New Roman" pitchFamily="18" charset="0"/>
              </a:rPr>
              <a:t> et al PRL (2000)</a:t>
            </a:r>
            <a:endParaRPr lang="en-US" sz="2000" i="1" dirty="0">
              <a:latin typeface="Times New Roman" pitchFamily="18" charset="0"/>
            </a:endParaRP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Date Placeholder 1"/>
          <p:cNvSpPr>
            <a:spLocks noGrp="1"/>
          </p:cNvSpPr>
          <p:nvPr>
            <p:ph type="dt" sz="half" idx="10"/>
          </p:nvPr>
        </p:nvSpPr>
        <p:spPr/>
        <p:txBody>
          <a:bodyPr/>
          <a:lstStyle/>
          <a:p>
            <a:r>
              <a:rPr lang="en-US" smtClean="0"/>
              <a:t>May 6, 2009</a:t>
            </a:r>
            <a:endParaRPr lang="en-US"/>
          </a:p>
        </p:txBody>
      </p:sp>
      <p:sp>
        <p:nvSpPr>
          <p:cNvPr id="82" name="Footer Placeholder 2"/>
          <p:cNvSpPr>
            <a:spLocks noGrp="1"/>
          </p:cNvSpPr>
          <p:nvPr>
            <p:ph type="ftr" sz="quarter" idx="4294967295"/>
          </p:nvPr>
        </p:nvSpPr>
        <p:spPr>
          <a:xfrm>
            <a:off x="3124200" y="6305550"/>
            <a:ext cx="2895600" cy="476250"/>
          </a:xfrm>
          <a:prstGeom prst="rect">
            <a:avLst/>
          </a:prstGeom>
        </p:spPr>
        <p:txBody>
          <a:bodyPr/>
          <a:lstStyle/>
          <a:p>
            <a:r>
              <a:rPr lang="en-US" smtClean="0"/>
              <a:t>ICNS 2009</a:t>
            </a:r>
            <a:endParaRPr lang="en-US"/>
          </a:p>
        </p:txBody>
      </p:sp>
      <p:sp>
        <p:nvSpPr>
          <p:cNvPr id="83" name="Slide Number Placeholder 3"/>
          <p:cNvSpPr>
            <a:spLocks noGrp="1"/>
          </p:cNvSpPr>
          <p:nvPr>
            <p:ph type="sldNum" sz="quarter" idx="4294967295"/>
          </p:nvPr>
        </p:nvSpPr>
        <p:spPr>
          <a:xfrm>
            <a:off x="6553200" y="6305550"/>
            <a:ext cx="1981200" cy="476250"/>
          </a:xfrm>
          <a:prstGeom prst="rect">
            <a:avLst/>
          </a:prstGeom>
        </p:spPr>
        <p:txBody>
          <a:bodyPr/>
          <a:lstStyle/>
          <a:p>
            <a:fld id="{D404B532-53CD-4DA3-B5F7-47B9FEBB9157}" type="slidenum">
              <a:rPr lang="en-US"/>
              <a:pPr/>
              <a:t>9</a:t>
            </a:fld>
            <a:endParaRPr lang="en-US"/>
          </a:p>
        </p:txBody>
      </p:sp>
      <p:sp>
        <p:nvSpPr>
          <p:cNvPr id="146434" name="Rectangle 2" descr="Light horizontal"/>
          <p:cNvSpPr>
            <a:spLocks noChangeArrowheads="1"/>
          </p:cNvSpPr>
          <p:nvPr/>
        </p:nvSpPr>
        <p:spPr bwMode="auto">
          <a:xfrm>
            <a:off x="0" y="6019800"/>
            <a:ext cx="9144000" cy="838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46435" name="Rectangle 3"/>
          <p:cNvSpPr>
            <a:spLocks noChangeArrowheads="1"/>
          </p:cNvSpPr>
          <p:nvPr/>
        </p:nvSpPr>
        <p:spPr bwMode="auto">
          <a:xfrm>
            <a:off x="361950" y="1143000"/>
            <a:ext cx="8686800" cy="784225"/>
          </a:xfrm>
          <a:prstGeom prst="rect">
            <a:avLst/>
          </a:prstGeom>
          <a:noFill/>
          <a:ln w="9525">
            <a:noFill/>
            <a:miter lim="800000"/>
            <a:headEnd/>
            <a:tailEnd/>
          </a:ln>
        </p:spPr>
        <p:txBody>
          <a:bodyPr/>
          <a:lstStyle/>
          <a:p>
            <a:pPr marL="469900" indent="-469900">
              <a:spcBef>
                <a:spcPct val="20000"/>
              </a:spcBef>
              <a:buClr>
                <a:srgbClr val="FF0000"/>
              </a:buClr>
              <a:buFont typeface="Wingdings" pitchFamily="2" charset="2"/>
              <a:buChar char="v"/>
            </a:pPr>
            <a:r>
              <a:rPr lang="en-US" sz="2100" dirty="0">
                <a:latin typeface="Comic Sans MS" pitchFamily="66" charset="0"/>
              </a:rPr>
              <a:t>A spin-1/2 pair with AFM exchange has a singlet - triplet gap:</a:t>
            </a:r>
          </a:p>
          <a:p>
            <a:pPr marL="469900" indent="-469900">
              <a:spcBef>
                <a:spcPct val="20000"/>
              </a:spcBef>
              <a:buClr>
                <a:schemeClr val="accent2"/>
              </a:buClr>
              <a:buFont typeface="Wingdings" pitchFamily="2" charset="2"/>
              <a:buChar char="o"/>
            </a:pPr>
            <a:endParaRPr lang="en-US" sz="3000" dirty="0"/>
          </a:p>
          <a:p>
            <a:pPr marL="469900" indent="-469900">
              <a:spcBef>
                <a:spcPct val="20000"/>
              </a:spcBef>
              <a:buClr>
                <a:schemeClr val="accent2"/>
              </a:buClr>
              <a:buFont typeface="Wingdings" pitchFamily="2" charset="2"/>
              <a:buChar char="o"/>
            </a:pPr>
            <a:endParaRPr lang="en-US" sz="3000" dirty="0"/>
          </a:p>
          <a:p>
            <a:pPr marL="469900" indent="-469900">
              <a:lnSpc>
                <a:spcPct val="150000"/>
              </a:lnSpc>
              <a:spcBef>
                <a:spcPct val="20000"/>
              </a:spcBef>
              <a:buClr>
                <a:schemeClr val="accent2"/>
              </a:buClr>
              <a:buFont typeface="Wingdings" pitchFamily="2" charset="2"/>
              <a:buChar char="o"/>
            </a:pPr>
            <a:endParaRPr lang="en-US" sz="3000" dirty="0"/>
          </a:p>
          <a:p>
            <a:pPr marL="469900" indent="-469900">
              <a:spcBef>
                <a:spcPct val="20000"/>
              </a:spcBef>
              <a:buClr>
                <a:schemeClr val="accent2"/>
              </a:buClr>
              <a:buFont typeface="Wingdings" pitchFamily="2" charset="2"/>
              <a:buChar char="o"/>
            </a:pPr>
            <a:endParaRPr lang="en-US" sz="3000" dirty="0"/>
          </a:p>
          <a:p>
            <a:pPr marL="469900" indent="-469900">
              <a:spcBef>
                <a:spcPct val="20000"/>
              </a:spcBef>
              <a:buClr>
                <a:schemeClr val="accent2"/>
              </a:buClr>
              <a:buFont typeface="Wingdings" pitchFamily="2" charset="2"/>
              <a:buChar char="o"/>
            </a:pPr>
            <a:endParaRPr lang="en-US" sz="3000" dirty="0"/>
          </a:p>
        </p:txBody>
      </p:sp>
      <p:sp>
        <p:nvSpPr>
          <p:cNvPr id="146436" name="Rectangle 4"/>
          <p:cNvSpPr>
            <a:spLocks noChangeArrowheads="1"/>
          </p:cNvSpPr>
          <p:nvPr/>
        </p:nvSpPr>
        <p:spPr bwMode="auto">
          <a:xfrm>
            <a:off x="435953" y="-31899"/>
            <a:ext cx="8803763" cy="838200"/>
          </a:xfrm>
          <a:prstGeom prst="rect">
            <a:avLst/>
          </a:prstGeom>
          <a:noFill/>
          <a:ln w="139700" cmpd="tri">
            <a:noFill/>
            <a:miter lim="800000"/>
            <a:headEnd/>
            <a:tailEnd/>
          </a:ln>
        </p:spPr>
        <p:txBody>
          <a:bodyPr anchor="b"/>
          <a:lstStyle/>
          <a:p>
            <a:r>
              <a:rPr lang="en-US" sz="3400" dirty="0" smtClean="0">
                <a:solidFill>
                  <a:schemeClr val="tx2"/>
                </a:solidFill>
                <a:latin typeface="Comic Sans MS" pitchFamily="66" charset="0"/>
              </a:rPr>
              <a:t>D</a:t>
            </a:r>
            <a:r>
              <a:rPr lang="en-US" sz="3400" dirty="0" smtClean="0">
                <a:solidFill>
                  <a:schemeClr val="tx2"/>
                </a:solidFill>
                <a:latin typeface="Comic Sans MS" pitchFamily="66" charset="0"/>
              </a:rPr>
              <a:t>escription </a:t>
            </a:r>
            <a:r>
              <a:rPr lang="en-US" sz="3400" dirty="0">
                <a:solidFill>
                  <a:schemeClr val="tx2"/>
                </a:solidFill>
                <a:latin typeface="Comic Sans MS" pitchFamily="66" charset="0"/>
              </a:rPr>
              <a:t>of </a:t>
            </a:r>
            <a:r>
              <a:rPr lang="en-US" sz="3400" dirty="0" smtClean="0">
                <a:solidFill>
                  <a:schemeClr val="tx2"/>
                </a:solidFill>
                <a:latin typeface="Comic Sans MS" pitchFamily="66" charset="0"/>
              </a:rPr>
              <a:t>weakly interacting </a:t>
            </a:r>
            <a:r>
              <a:rPr lang="en-US" sz="3400" dirty="0" err="1" smtClean="0">
                <a:solidFill>
                  <a:schemeClr val="tx2"/>
                </a:solidFill>
                <a:latin typeface="Comic Sans MS" pitchFamily="66" charset="0"/>
              </a:rPr>
              <a:t>dimers</a:t>
            </a:r>
            <a:endParaRPr lang="en-US" sz="3400" dirty="0">
              <a:solidFill>
                <a:schemeClr val="tx2"/>
              </a:solidFill>
              <a:latin typeface="Comic Sans MS" pitchFamily="66" charset="0"/>
            </a:endParaRPr>
          </a:p>
        </p:txBody>
      </p:sp>
      <p:grpSp>
        <p:nvGrpSpPr>
          <p:cNvPr id="2" name="Group 5"/>
          <p:cNvGrpSpPr>
            <a:grpSpLocks noChangeAspect="1"/>
          </p:cNvGrpSpPr>
          <p:nvPr/>
        </p:nvGrpSpPr>
        <p:grpSpPr bwMode="auto">
          <a:xfrm>
            <a:off x="2540000" y="1744663"/>
            <a:ext cx="4024313" cy="1343025"/>
            <a:chOff x="1600" y="1051"/>
            <a:chExt cx="2192" cy="754"/>
          </a:xfrm>
        </p:grpSpPr>
        <p:grpSp>
          <p:nvGrpSpPr>
            <p:cNvPr id="3" name="Group 6"/>
            <p:cNvGrpSpPr>
              <a:grpSpLocks noChangeAspect="1"/>
            </p:cNvGrpSpPr>
            <p:nvPr/>
          </p:nvGrpSpPr>
          <p:grpSpPr bwMode="auto">
            <a:xfrm>
              <a:off x="1618" y="1511"/>
              <a:ext cx="639" cy="233"/>
              <a:chOff x="2184" y="1661"/>
              <a:chExt cx="835" cy="306"/>
            </a:xfrm>
          </p:grpSpPr>
          <p:sp>
            <p:nvSpPr>
              <p:cNvPr id="146439" name="Oval 7"/>
              <p:cNvSpPr>
                <a:spLocks noChangeAspect="1" noChangeArrowheads="1"/>
              </p:cNvSpPr>
              <p:nvPr/>
            </p:nvSpPr>
            <p:spPr bwMode="auto">
              <a:xfrm>
                <a:off x="2184" y="1661"/>
                <a:ext cx="835" cy="306"/>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40" name="Line 8"/>
              <p:cNvSpPr>
                <a:spLocks noChangeAspect="1" noChangeShapeType="1"/>
              </p:cNvSpPr>
              <p:nvPr/>
            </p:nvSpPr>
            <p:spPr bwMode="auto">
              <a:xfrm flipH="1" flipV="1">
                <a:off x="2316" y="1715"/>
                <a:ext cx="84" cy="198"/>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41" name="Line 9"/>
              <p:cNvSpPr>
                <a:spLocks noChangeAspect="1" noChangeShapeType="1"/>
              </p:cNvSpPr>
              <p:nvPr/>
            </p:nvSpPr>
            <p:spPr bwMode="auto">
              <a:xfrm>
                <a:off x="2803" y="1715"/>
                <a:ext cx="78" cy="198"/>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46442" name="Line 10"/>
            <p:cNvSpPr>
              <a:spLocks noChangeAspect="1" noChangeShapeType="1"/>
            </p:cNvSpPr>
            <p:nvPr/>
          </p:nvSpPr>
          <p:spPr bwMode="auto">
            <a:xfrm>
              <a:off x="2417" y="1617"/>
              <a:ext cx="596" cy="0"/>
            </a:xfrm>
            <a:prstGeom prst="line">
              <a:avLst/>
            </a:prstGeom>
            <a:noFill/>
            <a:ln w="38100">
              <a:solidFill>
                <a:srgbClr val="0000CC"/>
              </a:solidFill>
              <a:round/>
              <a:headEnd/>
              <a:tailEnd/>
            </a:ln>
            <a:effectLst/>
          </p:spPr>
          <p:txBody>
            <a:bodyPr wrap="none" anchor="ctr"/>
            <a:lstStyle/>
            <a:p>
              <a:endParaRPr lang="en-US"/>
            </a:p>
          </p:txBody>
        </p:sp>
        <p:sp>
          <p:nvSpPr>
            <p:cNvPr id="146443" name="Line 11"/>
            <p:cNvSpPr>
              <a:spLocks noChangeAspect="1" noChangeShapeType="1"/>
            </p:cNvSpPr>
            <p:nvPr/>
          </p:nvSpPr>
          <p:spPr bwMode="auto">
            <a:xfrm>
              <a:off x="2417" y="1142"/>
              <a:ext cx="596" cy="0"/>
            </a:xfrm>
            <a:prstGeom prst="line">
              <a:avLst/>
            </a:prstGeom>
            <a:noFill/>
            <a:ln w="38100">
              <a:solidFill>
                <a:srgbClr val="FF0000"/>
              </a:solidFill>
              <a:round/>
              <a:headEnd/>
              <a:tailEnd/>
            </a:ln>
            <a:effectLst/>
          </p:spPr>
          <p:txBody>
            <a:bodyPr wrap="none" anchor="ctr"/>
            <a:lstStyle/>
            <a:p>
              <a:endParaRPr lang="en-US"/>
            </a:p>
          </p:txBody>
        </p:sp>
        <p:sp>
          <p:nvSpPr>
            <p:cNvPr id="146444" name="Line 12"/>
            <p:cNvSpPr>
              <a:spLocks noChangeAspect="1" noChangeShapeType="1"/>
            </p:cNvSpPr>
            <p:nvPr/>
          </p:nvSpPr>
          <p:spPr bwMode="auto">
            <a:xfrm>
              <a:off x="2417" y="1179"/>
              <a:ext cx="596" cy="0"/>
            </a:xfrm>
            <a:prstGeom prst="line">
              <a:avLst/>
            </a:prstGeom>
            <a:noFill/>
            <a:ln w="38100">
              <a:solidFill>
                <a:srgbClr val="FF0000"/>
              </a:solidFill>
              <a:round/>
              <a:headEnd/>
              <a:tailEnd/>
            </a:ln>
            <a:effectLst/>
          </p:spPr>
          <p:txBody>
            <a:bodyPr wrap="none" anchor="ctr"/>
            <a:lstStyle/>
            <a:p>
              <a:endParaRPr lang="en-US"/>
            </a:p>
          </p:txBody>
        </p:sp>
        <p:sp>
          <p:nvSpPr>
            <p:cNvPr id="146445" name="Line 13"/>
            <p:cNvSpPr>
              <a:spLocks noChangeAspect="1" noChangeShapeType="1"/>
            </p:cNvSpPr>
            <p:nvPr/>
          </p:nvSpPr>
          <p:spPr bwMode="auto">
            <a:xfrm>
              <a:off x="2426" y="1215"/>
              <a:ext cx="596" cy="0"/>
            </a:xfrm>
            <a:prstGeom prst="line">
              <a:avLst/>
            </a:prstGeom>
            <a:noFill/>
            <a:ln w="38100">
              <a:solidFill>
                <a:srgbClr val="FF0000"/>
              </a:solidFill>
              <a:round/>
              <a:headEnd/>
              <a:tailEnd/>
            </a:ln>
            <a:effectLst/>
          </p:spPr>
          <p:txBody>
            <a:bodyPr wrap="none" anchor="ctr"/>
            <a:lstStyle/>
            <a:p>
              <a:endParaRPr lang="en-US"/>
            </a:p>
          </p:txBody>
        </p:sp>
        <p:sp>
          <p:nvSpPr>
            <p:cNvPr id="146446" name="Line 14"/>
            <p:cNvSpPr>
              <a:spLocks noChangeAspect="1" noChangeShapeType="1"/>
            </p:cNvSpPr>
            <p:nvPr/>
          </p:nvSpPr>
          <p:spPr bwMode="auto">
            <a:xfrm flipV="1">
              <a:off x="2683" y="1179"/>
              <a:ext cx="0" cy="438"/>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146447" name="Text Box 15"/>
            <p:cNvSpPr txBox="1">
              <a:spLocks noChangeAspect="1" noChangeArrowheads="1"/>
            </p:cNvSpPr>
            <p:nvPr/>
          </p:nvSpPr>
          <p:spPr bwMode="auto">
            <a:xfrm>
              <a:off x="2730" y="1234"/>
              <a:ext cx="199" cy="325"/>
            </a:xfrm>
            <a:prstGeom prst="rect">
              <a:avLst/>
            </a:prstGeom>
            <a:noFill/>
            <a:ln w="9525">
              <a:noFill/>
              <a:miter lim="800000"/>
              <a:headEnd/>
              <a:tailEnd/>
            </a:ln>
            <a:effectLst/>
          </p:spPr>
          <p:txBody>
            <a:bodyPr wrap="none">
              <a:spAutoFit/>
            </a:bodyPr>
            <a:lstStyle/>
            <a:p>
              <a:pPr eaLnBrk="0" hangingPunct="0"/>
              <a:r>
                <a:rPr lang="en-US" sz="3200" i="1">
                  <a:latin typeface="Times New Roman" pitchFamily="18" charset="0"/>
                </a:rPr>
                <a:t>J</a:t>
              </a:r>
              <a:endParaRPr lang="en-US" sz="2000">
                <a:latin typeface="Impress BT" pitchFamily="2" charset="0"/>
              </a:endParaRPr>
            </a:p>
          </p:txBody>
        </p:sp>
        <p:grpSp>
          <p:nvGrpSpPr>
            <p:cNvPr id="4" name="Group 16"/>
            <p:cNvGrpSpPr>
              <a:grpSpLocks noChangeAspect="1"/>
            </p:cNvGrpSpPr>
            <p:nvPr/>
          </p:nvGrpSpPr>
          <p:grpSpPr bwMode="auto">
            <a:xfrm>
              <a:off x="1600" y="1051"/>
              <a:ext cx="638" cy="233"/>
              <a:chOff x="2160" y="1056"/>
              <a:chExt cx="835" cy="306"/>
            </a:xfrm>
          </p:grpSpPr>
          <p:sp>
            <p:nvSpPr>
              <p:cNvPr id="146449" name="Oval 17"/>
              <p:cNvSpPr>
                <a:spLocks noChangeAspect="1" noChangeArrowheads="1"/>
              </p:cNvSpPr>
              <p:nvPr/>
            </p:nvSpPr>
            <p:spPr bwMode="auto">
              <a:xfrm>
                <a:off x="2160" y="1056"/>
                <a:ext cx="835" cy="306"/>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146450" name="Line 18"/>
              <p:cNvSpPr>
                <a:spLocks noChangeAspect="1" noChangeShapeType="1"/>
              </p:cNvSpPr>
              <p:nvPr/>
            </p:nvSpPr>
            <p:spPr bwMode="auto">
              <a:xfrm flipH="1" flipV="1">
                <a:off x="2292" y="1110"/>
                <a:ext cx="84" cy="198"/>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46451" name="Line 19"/>
              <p:cNvSpPr>
                <a:spLocks noChangeAspect="1" noChangeShapeType="1"/>
              </p:cNvSpPr>
              <p:nvPr/>
            </p:nvSpPr>
            <p:spPr bwMode="auto">
              <a:xfrm flipH="1" flipV="1">
                <a:off x="2719" y="1098"/>
                <a:ext cx="84" cy="198"/>
              </a:xfrm>
              <a:prstGeom prst="line">
                <a:avLst/>
              </a:prstGeom>
              <a:noFill/>
              <a:ln w="38100">
                <a:solidFill>
                  <a:srgbClr val="FF0000"/>
                </a:solidFill>
                <a:round/>
                <a:headEnd/>
                <a:tailEnd type="triangle" w="med" len="med"/>
              </a:ln>
              <a:effectLst/>
            </p:spPr>
            <p:txBody>
              <a:bodyPr wrap="none" anchor="ctr"/>
              <a:lstStyle/>
              <a:p>
                <a:endParaRPr lang="en-US"/>
              </a:p>
            </p:txBody>
          </p:sp>
        </p:grpSp>
        <p:graphicFrame>
          <p:nvGraphicFramePr>
            <p:cNvPr id="146452" name="Object 20"/>
            <p:cNvGraphicFramePr>
              <a:graphicFrameLocks noChangeAspect="1"/>
            </p:cNvGraphicFramePr>
            <p:nvPr/>
          </p:nvGraphicFramePr>
          <p:xfrm>
            <a:off x="3119" y="1479"/>
            <a:ext cx="673" cy="326"/>
          </p:xfrm>
          <a:graphic>
            <a:graphicData uri="http://schemas.openxmlformats.org/presentationml/2006/ole">
              <p:oleObj spid="_x0000_s729090" name="Equation" r:id="rId4" imgW="469800" imgH="228600" progId="Equation.3">
                <p:embed/>
              </p:oleObj>
            </a:graphicData>
          </a:graphic>
        </p:graphicFrame>
        <p:graphicFrame>
          <p:nvGraphicFramePr>
            <p:cNvPr id="146453" name="Object 21"/>
            <p:cNvGraphicFramePr>
              <a:graphicFrameLocks noChangeAspect="1"/>
            </p:cNvGraphicFramePr>
            <p:nvPr/>
          </p:nvGraphicFramePr>
          <p:xfrm>
            <a:off x="3139" y="1051"/>
            <a:ext cx="634" cy="326"/>
          </p:xfrm>
          <a:graphic>
            <a:graphicData uri="http://schemas.openxmlformats.org/presentationml/2006/ole">
              <p:oleObj spid="_x0000_s729091" name="Equation" r:id="rId5" imgW="444240" imgH="228600" progId="Equation.3">
                <p:embed/>
              </p:oleObj>
            </a:graphicData>
          </a:graphic>
        </p:graphicFrame>
      </p:grpSp>
      <p:sp>
        <p:nvSpPr>
          <p:cNvPr id="146454" name="Oval 22"/>
          <p:cNvSpPr>
            <a:spLocks noChangeAspect="1" noChangeArrowheads="1"/>
          </p:cNvSpPr>
          <p:nvPr/>
        </p:nvSpPr>
        <p:spPr bwMode="auto">
          <a:xfrm>
            <a:off x="1865313" y="4318000"/>
            <a:ext cx="1106487" cy="455613"/>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55" name="Line 23"/>
          <p:cNvSpPr>
            <a:spLocks noChangeAspect="1" noChangeShapeType="1"/>
          </p:cNvSpPr>
          <p:nvPr/>
        </p:nvSpPr>
        <p:spPr bwMode="auto">
          <a:xfrm rot="3829333" flipH="1" flipV="1">
            <a:off x="2033588" y="4449763"/>
            <a:ext cx="12382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56" name="Line 24"/>
          <p:cNvSpPr>
            <a:spLocks noChangeAspect="1" noChangeShapeType="1"/>
          </p:cNvSpPr>
          <p:nvPr/>
        </p:nvSpPr>
        <p:spPr bwMode="auto">
          <a:xfrm rot="3830835">
            <a:off x="2678113" y="4449763"/>
            <a:ext cx="11747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57" name="Line 25"/>
          <p:cNvSpPr>
            <a:spLocks noChangeAspect="1" noChangeShapeType="1"/>
          </p:cNvSpPr>
          <p:nvPr/>
        </p:nvSpPr>
        <p:spPr bwMode="auto">
          <a:xfrm>
            <a:off x="2971800" y="4568825"/>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146458" name="Line 26"/>
          <p:cNvSpPr>
            <a:spLocks noChangeAspect="1" noChangeShapeType="1"/>
          </p:cNvSpPr>
          <p:nvPr/>
        </p:nvSpPr>
        <p:spPr bwMode="auto">
          <a:xfrm>
            <a:off x="4514850" y="4568825"/>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5" name="Group 27"/>
          <p:cNvGrpSpPr>
            <a:grpSpLocks noChangeAspect="1"/>
          </p:cNvGrpSpPr>
          <p:nvPr/>
        </p:nvGrpSpPr>
        <p:grpSpPr bwMode="auto">
          <a:xfrm>
            <a:off x="4951413" y="4318000"/>
            <a:ext cx="1543050" cy="455613"/>
            <a:chOff x="1236" y="2772"/>
            <a:chExt cx="1164" cy="306"/>
          </a:xfrm>
        </p:grpSpPr>
        <p:grpSp>
          <p:nvGrpSpPr>
            <p:cNvPr id="6" name="Group 28"/>
            <p:cNvGrpSpPr>
              <a:grpSpLocks noChangeAspect="1"/>
            </p:cNvGrpSpPr>
            <p:nvPr/>
          </p:nvGrpSpPr>
          <p:grpSpPr bwMode="auto">
            <a:xfrm>
              <a:off x="1236" y="2772"/>
              <a:ext cx="835" cy="306"/>
              <a:chOff x="1008" y="1224"/>
              <a:chExt cx="1668" cy="612"/>
            </a:xfrm>
          </p:grpSpPr>
          <p:sp>
            <p:nvSpPr>
              <p:cNvPr id="146461" name="Oval 29"/>
              <p:cNvSpPr>
                <a:spLocks noChangeAspect="1" noChangeArrowheads="1"/>
              </p:cNvSpPr>
              <p:nvPr/>
            </p:nvSpPr>
            <p:spPr bwMode="auto">
              <a:xfrm>
                <a:off x="1008" y="1224"/>
                <a:ext cx="1668" cy="612"/>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62" name="Line 30"/>
              <p:cNvSpPr>
                <a:spLocks noChangeAspect="1" noChangeShapeType="1"/>
              </p:cNvSpPr>
              <p:nvPr/>
            </p:nvSpPr>
            <p:spPr bwMode="auto">
              <a:xfrm flipH="1" flipV="1">
                <a:off x="1272" y="1332"/>
                <a:ext cx="168" cy="396"/>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63" name="Line 31"/>
              <p:cNvSpPr>
                <a:spLocks noChangeAspect="1" noChangeShapeType="1"/>
              </p:cNvSpPr>
              <p:nvPr/>
            </p:nvSpPr>
            <p:spPr bwMode="auto">
              <a:xfrm>
                <a:off x="2244" y="1332"/>
                <a:ext cx="156" cy="396"/>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46464" name="Line 32"/>
            <p:cNvSpPr>
              <a:spLocks noChangeAspect="1" noChangeShapeType="1"/>
            </p:cNvSpPr>
            <p:nvPr/>
          </p:nvSpPr>
          <p:spPr bwMode="auto">
            <a:xfrm>
              <a:off x="2071" y="2940"/>
              <a:ext cx="329" cy="0"/>
            </a:xfrm>
            <a:prstGeom prst="line">
              <a:avLst/>
            </a:prstGeom>
            <a:noFill/>
            <a:ln w="38100">
              <a:solidFill>
                <a:srgbClr val="0000CC"/>
              </a:solidFill>
              <a:prstDash val="sysDot"/>
              <a:round/>
              <a:headEnd/>
              <a:tailEnd/>
            </a:ln>
            <a:effectLst/>
          </p:spPr>
          <p:txBody>
            <a:bodyPr wrap="none" anchor="ctr"/>
            <a:lstStyle/>
            <a:p>
              <a:endParaRPr lang="en-US"/>
            </a:p>
          </p:txBody>
        </p:sp>
      </p:grpSp>
      <p:grpSp>
        <p:nvGrpSpPr>
          <p:cNvPr id="7" name="Group 33"/>
          <p:cNvGrpSpPr>
            <a:grpSpLocks/>
          </p:cNvGrpSpPr>
          <p:nvPr/>
        </p:nvGrpSpPr>
        <p:grpSpPr bwMode="auto">
          <a:xfrm>
            <a:off x="6494463" y="4318000"/>
            <a:ext cx="1106487" cy="455613"/>
            <a:chOff x="4091" y="2720"/>
            <a:chExt cx="697" cy="287"/>
          </a:xfrm>
        </p:grpSpPr>
        <p:sp>
          <p:nvSpPr>
            <p:cNvPr id="146466" name="Oval 34"/>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67" name="Line 35"/>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68" name="Line 36"/>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46469" name="Line 37"/>
          <p:cNvSpPr>
            <a:spLocks noChangeAspect="1" noChangeShapeType="1"/>
          </p:cNvSpPr>
          <p:nvPr/>
        </p:nvSpPr>
        <p:spPr bwMode="auto">
          <a:xfrm>
            <a:off x="7600950" y="4568825"/>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146470" name="Line 38"/>
          <p:cNvSpPr>
            <a:spLocks noChangeAspect="1" noChangeShapeType="1"/>
          </p:cNvSpPr>
          <p:nvPr/>
        </p:nvSpPr>
        <p:spPr bwMode="auto">
          <a:xfrm>
            <a:off x="1428750" y="4568825"/>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8" name="Group 39"/>
          <p:cNvGrpSpPr>
            <a:grpSpLocks noChangeAspect="1"/>
          </p:cNvGrpSpPr>
          <p:nvPr/>
        </p:nvGrpSpPr>
        <p:grpSpPr bwMode="auto">
          <a:xfrm>
            <a:off x="3387725" y="4318000"/>
            <a:ext cx="1276350" cy="466725"/>
            <a:chOff x="2160" y="1056"/>
            <a:chExt cx="835" cy="306"/>
          </a:xfrm>
        </p:grpSpPr>
        <p:sp>
          <p:nvSpPr>
            <p:cNvPr id="146472" name="Oval 40"/>
            <p:cNvSpPr>
              <a:spLocks noChangeAspect="1" noChangeArrowheads="1"/>
            </p:cNvSpPr>
            <p:nvPr/>
          </p:nvSpPr>
          <p:spPr bwMode="auto">
            <a:xfrm>
              <a:off x="2160" y="1056"/>
              <a:ext cx="835" cy="306"/>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146473" name="Line 41"/>
            <p:cNvSpPr>
              <a:spLocks noChangeAspect="1" noChangeShapeType="1"/>
            </p:cNvSpPr>
            <p:nvPr/>
          </p:nvSpPr>
          <p:spPr bwMode="auto">
            <a:xfrm flipH="1" flipV="1">
              <a:off x="2292" y="1110"/>
              <a:ext cx="84" cy="198"/>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46474" name="Line 42"/>
            <p:cNvSpPr>
              <a:spLocks noChangeAspect="1" noChangeShapeType="1"/>
            </p:cNvSpPr>
            <p:nvPr/>
          </p:nvSpPr>
          <p:spPr bwMode="auto">
            <a:xfrm flipH="1" flipV="1">
              <a:off x="2719" y="1098"/>
              <a:ext cx="84" cy="198"/>
            </a:xfrm>
            <a:prstGeom prst="line">
              <a:avLst/>
            </a:prstGeom>
            <a:noFill/>
            <a:ln w="38100">
              <a:solidFill>
                <a:srgbClr val="FF0000"/>
              </a:solidFill>
              <a:round/>
              <a:headEnd/>
              <a:tailEnd type="triangle" w="med" len="med"/>
            </a:ln>
            <a:effectLst/>
          </p:spPr>
          <p:txBody>
            <a:bodyPr wrap="none" anchor="ctr"/>
            <a:lstStyle/>
            <a:p>
              <a:endParaRPr lang="en-US"/>
            </a:p>
          </p:txBody>
        </p:sp>
      </p:grpSp>
      <p:sp>
        <p:nvSpPr>
          <p:cNvPr id="146475" name="Rectangle 43"/>
          <p:cNvSpPr>
            <a:spLocks noChangeArrowheads="1"/>
          </p:cNvSpPr>
          <p:nvPr/>
        </p:nvSpPr>
        <p:spPr bwMode="auto">
          <a:xfrm>
            <a:off x="323850" y="3198813"/>
            <a:ext cx="8686800" cy="541337"/>
          </a:xfrm>
          <a:prstGeom prst="rect">
            <a:avLst/>
          </a:prstGeom>
          <a:noFill/>
          <a:ln w="9525">
            <a:noFill/>
            <a:miter lim="800000"/>
            <a:headEnd/>
            <a:tailEnd/>
          </a:ln>
        </p:spPr>
        <p:txBody>
          <a:bodyPr/>
          <a:lstStyle/>
          <a:p>
            <a:pPr marL="469900" indent="-469900">
              <a:spcBef>
                <a:spcPct val="20000"/>
              </a:spcBef>
              <a:buClr>
                <a:srgbClr val="FF0000"/>
              </a:buClr>
              <a:buFont typeface="Wingdings" pitchFamily="2" charset="2"/>
              <a:buChar char="v"/>
            </a:pPr>
            <a:r>
              <a:rPr lang="en-US" sz="2100" dirty="0">
                <a:latin typeface="Comic Sans MS" pitchFamily="66" charset="0"/>
              </a:rPr>
              <a:t>Inter-</a:t>
            </a:r>
            <a:r>
              <a:rPr lang="en-US" sz="2100" dirty="0" err="1">
                <a:latin typeface="Comic Sans MS" pitchFamily="66" charset="0"/>
              </a:rPr>
              <a:t>dimer</a:t>
            </a:r>
            <a:r>
              <a:rPr lang="en-US" sz="2100" dirty="0">
                <a:latin typeface="Comic Sans MS" pitchFamily="66" charset="0"/>
              </a:rPr>
              <a:t> coupling allows coherent triplet propagation and</a:t>
            </a:r>
            <a:r>
              <a:rPr lang="en-US" sz="1900" dirty="0">
                <a:latin typeface="Comic Sans MS" pitchFamily="66" charset="0"/>
              </a:rPr>
              <a:t> </a:t>
            </a:r>
            <a:r>
              <a:rPr lang="en-US" sz="2100" dirty="0">
                <a:latin typeface="Comic Sans MS" pitchFamily="66" charset="0"/>
              </a:rPr>
              <a:t>produces well defined dispersion relation</a:t>
            </a:r>
            <a:endParaRPr lang="en-US" sz="2600" dirty="0">
              <a:latin typeface="Comic Sans MS" pitchFamily="66" charset="0"/>
            </a:endParaRPr>
          </a:p>
        </p:txBody>
      </p:sp>
      <p:sp>
        <p:nvSpPr>
          <p:cNvPr id="146476" name="Rectangle 44"/>
          <p:cNvSpPr>
            <a:spLocks noChangeArrowheads="1"/>
          </p:cNvSpPr>
          <p:nvPr/>
        </p:nvSpPr>
        <p:spPr bwMode="auto">
          <a:xfrm>
            <a:off x="323850" y="5180013"/>
            <a:ext cx="8686800" cy="1354137"/>
          </a:xfrm>
          <a:prstGeom prst="rect">
            <a:avLst/>
          </a:prstGeom>
          <a:noFill/>
          <a:ln w="9525">
            <a:noFill/>
            <a:miter lim="800000"/>
            <a:headEnd/>
            <a:tailEnd/>
          </a:ln>
        </p:spPr>
        <p:txBody>
          <a:bodyPr/>
          <a:lstStyle/>
          <a:p>
            <a:pPr marL="469900" indent="-469900">
              <a:spcBef>
                <a:spcPct val="20000"/>
              </a:spcBef>
              <a:buClr>
                <a:srgbClr val="FF0000"/>
              </a:buClr>
              <a:buFont typeface="Wingdings" pitchFamily="2" charset="2"/>
              <a:buChar char="v"/>
            </a:pPr>
            <a:r>
              <a:rPr lang="en-US" sz="2100" dirty="0">
                <a:latin typeface="Comic Sans MS" pitchFamily="66" charset="0"/>
              </a:rPr>
              <a:t>Triplets can also be produced in pairs with total </a:t>
            </a:r>
            <a:r>
              <a:rPr lang="en-US" sz="2100" dirty="0" err="1">
                <a:latin typeface="Comic Sans MS" pitchFamily="66" charset="0"/>
              </a:rPr>
              <a:t>S</a:t>
            </a:r>
            <a:r>
              <a:rPr lang="en-US" sz="2100" baseline="-25000" dirty="0" err="1">
                <a:latin typeface="Comic Sans MS" pitchFamily="66" charset="0"/>
              </a:rPr>
              <a:t>tot</a:t>
            </a:r>
            <a:r>
              <a:rPr lang="en-US" sz="2100" dirty="0">
                <a:latin typeface="Comic Sans MS" pitchFamily="66" charset="0"/>
              </a:rPr>
              <a:t>=1 </a:t>
            </a:r>
          </a:p>
          <a:p>
            <a:pPr marL="469900" indent="-469900">
              <a:spcBef>
                <a:spcPct val="20000"/>
              </a:spcBef>
              <a:buClr>
                <a:schemeClr val="accent2"/>
              </a:buClr>
              <a:buFont typeface="Wingdings" pitchFamily="2" charset="2"/>
              <a:buChar char="o"/>
            </a:pPr>
            <a:endParaRPr lang="en-US" sz="2600" dirty="0"/>
          </a:p>
        </p:txBody>
      </p:sp>
      <p:grpSp>
        <p:nvGrpSpPr>
          <p:cNvPr id="9" name="Group 45"/>
          <p:cNvGrpSpPr>
            <a:grpSpLocks/>
          </p:cNvGrpSpPr>
          <p:nvPr/>
        </p:nvGrpSpPr>
        <p:grpSpPr bwMode="auto">
          <a:xfrm>
            <a:off x="8037513" y="4318000"/>
            <a:ext cx="1106487" cy="455613"/>
            <a:chOff x="4091" y="2720"/>
            <a:chExt cx="697" cy="287"/>
          </a:xfrm>
        </p:grpSpPr>
        <p:sp>
          <p:nvSpPr>
            <p:cNvPr id="146478" name="Oval 46"/>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79" name="Line 47"/>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80" name="Line 48"/>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grpSp>
        <p:nvGrpSpPr>
          <p:cNvPr id="10" name="Group 49"/>
          <p:cNvGrpSpPr>
            <a:grpSpLocks/>
          </p:cNvGrpSpPr>
          <p:nvPr/>
        </p:nvGrpSpPr>
        <p:grpSpPr bwMode="auto">
          <a:xfrm>
            <a:off x="322263" y="4318000"/>
            <a:ext cx="1106487" cy="455613"/>
            <a:chOff x="4091" y="2720"/>
            <a:chExt cx="697" cy="287"/>
          </a:xfrm>
        </p:grpSpPr>
        <p:sp>
          <p:nvSpPr>
            <p:cNvPr id="146482" name="Oval 50"/>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83" name="Line 51"/>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84" name="Line 52"/>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46485" name="Oval 53"/>
          <p:cNvSpPr>
            <a:spLocks noChangeAspect="1" noChangeArrowheads="1"/>
          </p:cNvSpPr>
          <p:nvPr/>
        </p:nvSpPr>
        <p:spPr bwMode="auto">
          <a:xfrm>
            <a:off x="1770063" y="6067425"/>
            <a:ext cx="1106487" cy="455613"/>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86" name="Line 54"/>
          <p:cNvSpPr>
            <a:spLocks noChangeAspect="1" noChangeShapeType="1"/>
          </p:cNvSpPr>
          <p:nvPr/>
        </p:nvSpPr>
        <p:spPr bwMode="auto">
          <a:xfrm rot="3829333" flipH="1" flipV="1">
            <a:off x="1938338" y="6199188"/>
            <a:ext cx="12382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87" name="Line 55"/>
          <p:cNvSpPr>
            <a:spLocks noChangeAspect="1" noChangeShapeType="1"/>
          </p:cNvSpPr>
          <p:nvPr/>
        </p:nvSpPr>
        <p:spPr bwMode="auto">
          <a:xfrm rot="3830835">
            <a:off x="2582863" y="6199188"/>
            <a:ext cx="11747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88" name="Line 56"/>
          <p:cNvSpPr>
            <a:spLocks noChangeAspect="1" noChangeShapeType="1"/>
          </p:cNvSpPr>
          <p:nvPr/>
        </p:nvSpPr>
        <p:spPr bwMode="auto">
          <a:xfrm>
            <a:off x="2876550" y="6318250"/>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146489" name="Line 57"/>
          <p:cNvSpPr>
            <a:spLocks noChangeAspect="1" noChangeShapeType="1"/>
          </p:cNvSpPr>
          <p:nvPr/>
        </p:nvSpPr>
        <p:spPr bwMode="auto">
          <a:xfrm>
            <a:off x="4419600" y="6318250"/>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11" name="Group 58"/>
          <p:cNvGrpSpPr>
            <a:grpSpLocks noChangeAspect="1"/>
          </p:cNvGrpSpPr>
          <p:nvPr/>
        </p:nvGrpSpPr>
        <p:grpSpPr bwMode="auto">
          <a:xfrm>
            <a:off x="4856163" y="6067425"/>
            <a:ext cx="1106487" cy="455613"/>
            <a:chOff x="1008" y="1224"/>
            <a:chExt cx="1668" cy="612"/>
          </a:xfrm>
        </p:grpSpPr>
        <p:sp>
          <p:nvSpPr>
            <p:cNvPr id="146491" name="Oval 59"/>
            <p:cNvSpPr>
              <a:spLocks noChangeAspect="1" noChangeArrowheads="1"/>
            </p:cNvSpPr>
            <p:nvPr/>
          </p:nvSpPr>
          <p:spPr bwMode="auto">
            <a:xfrm>
              <a:off x="1008" y="1224"/>
              <a:ext cx="1668" cy="612"/>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146492" name="Line 60"/>
            <p:cNvSpPr>
              <a:spLocks noChangeAspect="1" noChangeShapeType="1"/>
            </p:cNvSpPr>
            <p:nvPr/>
          </p:nvSpPr>
          <p:spPr bwMode="auto">
            <a:xfrm flipH="1" flipV="1">
              <a:off x="1272" y="1332"/>
              <a:ext cx="168" cy="396"/>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46493" name="Line 61"/>
            <p:cNvSpPr>
              <a:spLocks noChangeAspect="1" noChangeShapeType="1"/>
            </p:cNvSpPr>
            <p:nvPr/>
          </p:nvSpPr>
          <p:spPr bwMode="auto">
            <a:xfrm>
              <a:off x="2244" y="1332"/>
              <a:ext cx="156" cy="396"/>
            </a:xfrm>
            <a:prstGeom prst="line">
              <a:avLst/>
            </a:prstGeom>
            <a:noFill/>
            <a:ln w="38100">
              <a:solidFill>
                <a:srgbClr val="FF0000"/>
              </a:solidFill>
              <a:round/>
              <a:headEnd/>
              <a:tailEnd type="triangle" w="med" len="med"/>
            </a:ln>
            <a:effectLst/>
          </p:spPr>
          <p:txBody>
            <a:bodyPr wrap="none" anchor="ctr"/>
            <a:lstStyle/>
            <a:p>
              <a:endParaRPr lang="en-US"/>
            </a:p>
          </p:txBody>
        </p:sp>
      </p:grpSp>
      <p:sp>
        <p:nvSpPr>
          <p:cNvPr id="146494" name="Line 62"/>
          <p:cNvSpPr>
            <a:spLocks noChangeAspect="1" noChangeShapeType="1"/>
          </p:cNvSpPr>
          <p:nvPr/>
        </p:nvSpPr>
        <p:spPr bwMode="auto">
          <a:xfrm>
            <a:off x="5962650" y="6318250"/>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12" name="Group 63"/>
          <p:cNvGrpSpPr>
            <a:grpSpLocks/>
          </p:cNvGrpSpPr>
          <p:nvPr/>
        </p:nvGrpSpPr>
        <p:grpSpPr bwMode="auto">
          <a:xfrm>
            <a:off x="6399213" y="6067425"/>
            <a:ext cx="1106487" cy="455613"/>
            <a:chOff x="4091" y="2720"/>
            <a:chExt cx="697" cy="287"/>
          </a:xfrm>
        </p:grpSpPr>
        <p:sp>
          <p:nvSpPr>
            <p:cNvPr id="146496" name="Oval 64"/>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497" name="Line 65"/>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498" name="Line 66"/>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46499" name="Line 67"/>
          <p:cNvSpPr>
            <a:spLocks noChangeAspect="1" noChangeShapeType="1"/>
          </p:cNvSpPr>
          <p:nvPr/>
        </p:nvSpPr>
        <p:spPr bwMode="auto">
          <a:xfrm>
            <a:off x="7505700" y="6318250"/>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146500" name="Line 68"/>
          <p:cNvSpPr>
            <a:spLocks noChangeAspect="1" noChangeShapeType="1"/>
          </p:cNvSpPr>
          <p:nvPr/>
        </p:nvSpPr>
        <p:spPr bwMode="auto">
          <a:xfrm>
            <a:off x="1333500" y="6318250"/>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13" name="Group 69"/>
          <p:cNvGrpSpPr>
            <a:grpSpLocks noChangeAspect="1"/>
          </p:cNvGrpSpPr>
          <p:nvPr/>
        </p:nvGrpSpPr>
        <p:grpSpPr bwMode="auto">
          <a:xfrm>
            <a:off x="3292475" y="6067425"/>
            <a:ext cx="1276350" cy="466725"/>
            <a:chOff x="2160" y="1056"/>
            <a:chExt cx="835" cy="306"/>
          </a:xfrm>
        </p:grpSpPr>
        <p:sp>
          <p:nvSpPr>
            <p:cNvPr id="146502" name="Oval 70"/>
            <p:cNvSpPr>
              <a:spLocks noChangeAspect="1" noChangeArrowheads="1"/>
            </p:cNvSpPr>
            <p:nvPr/>
          </p:nvSpPr>
          <p:spPr bwMode="auto">
            <a:xfrm>
              <a:off x="2160" y="1056"/>
              <a:ext cx="835" cy="306"/>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146503" name="Line 71"/>
            <p:cNvSpPr>
              <a:spLocks noChangeAspect="1" noChangeShapeType="1"/>
            </p:cNvSpPr>
            <p:nvPr/>
          </p:nvSpPr>
          <p:spPr bwMode="auto">
            <a:xfrm flipH="1" flipV="1">
              <a:off x="2292" y="1110"/>
              <a:ext cx="84" cy="198"/>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46504" name="Line 72"/>
            <p:cNvSpPr>
              <a:spLocks noChangeAspect="1" noChangeShapeType="1"/>
            </p:cNvSpPr>
            <p:nvPr/>
          </p:nvSpPr>
          <p:spPr bwMode="auto">
            <a:xfrm flipH="1" flipV="1">
              <a:off x="2719" y="1098"/>
              <a:ext cx="84" cy="198"/>
            </a:xfrm>
            <a:prstGeom prst="line">
              <a:avLst/>
            </a:prstGeom>
            <a:noFill/>
            <a:ln w="38100">
              <a:solidFill>
                <a:srgbClr val="FF0000"/>
              </a:solidFill>
              <a:round/>
              <a:headEnd/>
              <a:tailEnd type="triangle" w="med" len="med"/>
            </a:ln>
            <a:effectLst/>
          </p:spPr>
          <p:txBody>
            <a:bodyPr wrap="none" anchor="ctr"/>
            <a:lstStyle/>
            <a:p>
              <a:endParaRPr lang="en-US"/>
            </a:p>
          </p:txBody>
        </p:sp>
      </p:grpSp>
      <p:grpSp>
        <p:nvGrpSpPr>
          <p:cNvPr id="14" name="Group 73"/>
          <p:cNvGrpSpPr>
            <a:grpSpLocks/>
          </p:cNvGrpSpPr>
          <p:nvPr/>
        </p:nvGrpSpPr>
        <p:grpSpPr bwMode="auto">
          <a:xfrm>
            <a:off x="7942263" y="6067425"/>
            <a:ext cx="1106487" cy="455613"/>
            <a:chOff x="4091" y="2720"/>
            <a:chExt cx="697" cy="287"/>
          </a:xfrm>
        </p:grpSpPr>
        <p:sp>
          <p:nvSpPr>
            <p:cNvPr id="146506" name="Oval 74"/>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507" name="Line 75"/>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508" name="Line 76"/>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grpSp>
        <p:nvGrpSpPr>
          <p:cNvPr id="15" name="Group 77"/>
          <p:cNvGrpSpPr>
            <a:grpSpLocks/>
          </p:cNvGrpSpPr>
          <p:nvPr/>
        </p:nvGrpSpPr>
        <p:grpSpPr bwMode="auto">
          <a:xfrm>
            <a:off x="227013" y="6067425"/>
            <a:ext cx="1106487" cy="455613"/>
            <a:chOff x="4091" y="2720"/>
            <a:chExt cx="697" cy="287"/>
          </a:xfrm>
        </p:grpSpPr>
        <p:sp>
          <p:nvSpPr>
            <p:cNvPr id="146510" name="Oval 78"/>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46511" name="Line 79"/>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46512" name="Line 80"/>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dissolve">
                                      <p:cBhvr>
                                        <p:cTn id="7" dur="500"/>
                                        <p:tgtEl>
                                          <p:spTgt spid="14643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6476"/>
                                        </p:tgtEl>
                                        <p:attrNameLst>
                                          <p:attrName>style.visibility</p:attrName>
                                        </p:attrNameLst>
                                      </p:cBhvr>
                                      <p:to>
                                        <p:strVal val="visible"/>
                                      </p:to>
                                    </p:set>
                                    <p:animEffect transition="in" filter="dissolve">
                                      <p:cBhvr>
                                        <p:cTn id="10" dur="500"/>
                                        <p:tgtEl>
                                          <p:spTgt spid="1464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6485"/>
                                        </p:tgtEl>
                                        <p:attrNameLst>
                                          <p:attrName>style.visibility</p:attrName>
                                        </p:attrNameLst>
                                      </p:cBhvr>
                                      <p:to>
                                        <p:strVal val="visible"/>
                                      </p:to>
                                    </p:set>
                                    <p:animEffect transition="in" filter="dissolve">
                                      <p:cBhvr>
                                        <p:cTn id="13" dur="500"/>
                                        <p:tgtEl>
                                          <p:spTgt spid="14648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6486"/>
                                        </p:tgtEl>
                                        <p:attrNameLst>
                                          <p:attrName>style.visibility</p:attrName>
                                        </p:attrNameLst>
                                      </p:cBhvr>
                                      <p:to>
                                        <p:strVal val="visible"/>
                                      </p:to>
                                    </p:set>
                                    <p:animEffect transition="in" filter="dissolve">
                                      <p:cBhvr>
                                        <p:cTn id="16" dur="500"/>
                                        <p:tgtEl>
                                          <p:spTgt spid="14648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6487"/>
                                        </p:tgtEl>
                                        <p:attrNameLst>
                                          <p:attrName>style.visibility</p:attrName>
                                        </p:attrNameLst>
                                      </p:cBhvr>
                                      <p:to>
                                        <p:strVal val="visible"/>
                                      </p:to>
                                    </p:set>
                                    <p:animEffect transition="in" filter="dissolve">
                                      <p:cBhvr>
                                        <p:cTn id="19" dur="500"/>
                                        <p:tgtEl>
                                          <p:spTgt spid="14648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6488"/>
                                        </p:tgtEl>
                                        <p:attrNameLst>
                                          <p:attrName>style.visibility</p:attrName>
                                        </p:attrNameLst>
                                      </p:cBhvr>
                                      <p:to>
                                        <p:strVal val="visible"/>
                                      </p:to>
                                    </p:set>
                                    <p:animEffect transition="in" filter="dissolve">
                                      <p:cBhvr>
                                        <p:cTn id="22" dur="500"/>
                                        <p:tgtEl>
                                          <p:spTgt spid="1464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6489"/>
                                        </p:tgtEl>
                                        <p:attrNameLst>
                                          <p:attrName>style.visibility</p:attrName>
                                        </p:attrNameLst>
                                      </p:cBhvr>
                                      <p:to>
                                        <p:strVal val="visible"/>
                                      </p:to>
                                    </p:set>
                                    <p:animEffect transition="in" filter="dissolve">
                                      <p:cBhvr>
                                        <p:cTn id="25" dur="500"/>
                                        <p:tgtEl>
                                          <p:spTgt spid="146489"/>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6494"/>
                                        </p:tgtEl>
                                        <p:attrNameLst>
                                          <p:attrName>style.visibility</p:attrName>
                                        </p:attrNameLst>
                                      </p:cBhvr>
                                      <p:to>
                                        <p:strVal val="visible"/>
                                      </p:to>
                                    </p:set>
                                    <p:animEffect transition="in" filter="dissolve">
                                      <p:cBhvr>
                                        <p:cTn id="31" dur="500"/>
                                        <p:tgtEl>
                                          <p:spTgt spid="146494"/>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46499"/>
                                        </p:tgtEl>
                                        <p:attrNameLst>
                                          <p:attrName>style.visibility</p:attrName>
                                        </p:attrNameLst>
                                      </p:cBhvr>
                                      <p:to>
                                        <p:strVal val="visible"/>
                                      </p:to>
                                    </p:set>
                                    <p:animEffect transition="in" filter="dissolve">
                                      <p:cBhvr>
                                        <p:cTn id="37" dur="500"/>
                                        <p:tgtEl>
                                          <p:spTgt spid="14649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6500"/>
                                        </p:tgtEl>
                                        <p:attrNameLst>
                                          <p:attrName>style.visibility</p:attrName>
                                        </p:attrNameLst>
                                      </p:cBhvr>
                                      <p:to>
                                        <p:strVal val="visible"/>
                                      </p:to>
                                    </p:set>
                                    <p:animEffect transition="in" filter="dissolve">
                                      <p:cBhvr>
                                        <p:cTn id="40" dur="500"/>
                                        <p:tgtEl>
                                          <p:spTgt spid="146500"/>
                                        </p:tgtEl>
                                      </p:cBhvr>
                                    </p:animEffec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par>
                                <p:cTn id="44" presetID="9"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par>
                                <p:cTn id="47" presetID="9"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animBg="1"/>
      <p:bldP spid="146476" grpId="0"/>
      <p:bldP spid="146485" grpId="0" animBg="1"/>
      <p:bldP spid="146486" grpId="0" animBg="1"/>
      <p:bldP spid="146487" grpId="0" animBg="1"/>
      <p:bldP spid="146488" grpId="0" animBg="1"/>
      <p:bldP spid="146489" grpId="0" animBg="1"/>
      <p:bldP spid="146494" grpId="0" animBg="1"/>
      <p:bldP spid="146499" grpId="0" animBg="1"/>
      <p:bldP spid="1465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9.4"/>
</p:tagLst>
</file>

<file path=ppt/tags/tag2.xml><?xml version="1.0" encoding="utf-8"?>
<p:tagLst xmlns:a="http://schemas.openxmlformats.org/drawingml/2006/main" xmlns:r="http://schemas.openxmlformats.org/officeDocument/2006/relationships" xmlns:p="http://schemas.openxmlformats.org/presentationml/2006/main">
  <p:tag name="TIMING" val="|34.2|19.3|10.8"/>
</p:tagLst>
</file>

<file path=ppt/tags/tag3.xml><?xml version="1.0" encoding="utf-8"?>
<p:tagLst xmlns:a="http://schemas.openxmlformats.org/drawingml/2006/main" xmlns:r="http://schemas.openxmlformats.org/officeDocument/2006/relationships" xmlns:p="http://schemas.openxmlformats.org/presentationml/2006/main">
  <p:tag name="TIMING" val="|9.6"/>
</p:tagLst>
</file>

<file path=ppt/tags/tag4.xml><?xml version="1.0" encoding="utf-8"?>
<p:tagLst xmlns:a="http://schemas.openxmlformats.org/drawingml/2006/main" xmlns:r="http://schemas.openxmlformats.org/officeDocument/2006/relationships" xmlns:p="http://schemas.openxmlformats.org/presentationml/2006/main">
  <p:tag name="TIMING" val="|14.2|2.4|2.1|2.2|1.9|1.5|4.1|29.3"/>
</p:tagLst>
</file>

<file path=ppt/tags/tag5.xml><?xml version="1.0" encoding="utf-8"?>
<p:tagLst xmlns:a="http://schemas.openxmlformats.org/drawingml/2006/main" xmlns:r="http://schemas.openxmlformats.org/officeDocument/2006/relationships" xmlns:p="http://schemas.openxmlformats.org/presentationml/2006/main">
  <p:tag name="TIMING" val="|49.7|0.6|0.6|0.7"/>
</p:tagLst>
</file>

<file path=ppt/theme/theme1.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44699</TotalTime>
  <Words>3736</Words>
  <Application>Microsoft PowerPoint</Application>
  <PresentationFormat>On-screen Show (4:3)</PresentationFormat>
  <Paragraphs>331</Paragraphs>
  <Slides>24</Slides>
  <Notes>24</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24</vt:i4>
      </vt:variant>
    </vt:vector>
  </HeadingPairs>
  <TitlesOfParts>
    <vt:vector size="30" baseType="lpstr">
      <vt:lpstr>Contemporary Portrait</vt:lpstr>
      <vt:lpstr>Profile</vt:lpstr>
      <vt:lpstr>Equation</vt:lpstr>
      <vt:lpstr>Photo Editor Photo</vt:lpstr>
      <vt:lpstr>Microsoft Equation 3.0</vt:lpstr>
      <vt:lpstr>MathType 6.0 Equation</vt:lpstr>
      <vt:lpstr>Exploring Quantum Magnetism  through Neutron Scattering</vt:lpstr>
      <vt:lpstr>Magnetism &amp; Quantum Magnetism</vt:lpstr>
      <vt:lpstr>Overview of quantum magnetism</vt:lpstr>
      <vt:lpstr>Probing matter through scattering</vt:lpstr>
      <vt:lpstr>Quasi-particles “live” within solids</vt:lpstr>
      <vt:lpstr>Acknowledgements</vt:lpstr>
      <vt:lpstr>Decoupled spin pairs: singlet ground state</vt:lpstr>
      <vt:lpstr>A mobile triplet exciton </vt:lpstr>
      <vt:lpstr>Slide 9</vt:lpstr>
      <vt:lpstr>Creating two triplets with one neutron</vt:lpstr>
      <vt:lpstr>Strongly Interacting Dimers in PHCC</vt:lpstr>
      <vt:lpstr>Magnon decay in two-magnon continuum </vt:lpstr>
      <vt:lpstr>Neutron Scattering from Spin-1/2 chains</vt:lpstr>
      <vt:lpstr>Spinons on MACS</vt:lpstr>
      <vt:lpstr>Disintegration of a spin flip</vt:lpstr>
      <vt:lpstr>From band-structure to bounded continuum</vt:lpstr>
      <vt:lpstr>Quantum Criticality: T is only energy scale</vt:lpstr>
      <vt:lpstr>Quantum Critical Spin-1/2 chain</vt:lpstr>
      <vt:lpstr>Two &amp; one-particle scattering in spin chains</vt:lpstr>
      <vt:lpstr>Why staggered field yields bound states</vt:lpstr>
      <vt:lpstr>Quantum Magnetism from Frustration</vt:lpstr>
      <vt:lpstr>Frustrating outcomes</vt:lpstr>
      <vt:lpstr>Frustration + Fermions = spin liquid</vt:lpstr>
      <vt:lpstr>Summary</vt:lpstr>
    </vt:vector>
  </TitlesOfParts>
  <Company>Johns Hopkins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Holes in a Quantum Spin Liquid</dc:title>
  <dc:creator>Collin Leslie Broholm</dc:creator>
  <cp:lastModifiedBy>Collin Broholm</cp:lastModifiedBy>
  <cp:revision>192</cp:revision>
  <cp:lastPrinted>2000-04-13T03:24:24Z</cp:lastPrinted>
  <dcterms:created xsi:type="dcterms:W3CDTF">2000-04-12T05:43:10Z</dcterms:created>
  <dcterms:modified xsi:type="dcterms:W3CDTF">2009-05-07T11:55:57Z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80</vt:i4>
  </property>
  <property fmtid="{D5CDD505-2E9C-101B-9397-08002B2CF9AE}" pid="5" name="ScreenSize">
    <vt:i4>1</vt:i4>
  </property>
  <property fmtid="{D5CDD505-2E9C-101B-9397-08002B2CF9AE}" pid="6" name="ScreenUsage">
    <vt:i4>2</vt:i4>
  </property>
  <property fmtid="{D5CDD505-2E9C-101B-9397-08002B2CF9AE}" pid="7" name="MailAddress">
    <vt:lpwstr>broholm@jhu.edu</vt:lpwstr>
  </property>
  <property fmtid="{D5CDD505-2E9C-101B-9397-08002B2CF9AE}" pid="8" name="HomePage">
    <vt:lpwstr>http://www.pha.jhu.edu/people/faculty/broholm.html</vt:lpwstr>
  </property>
  <property fmtid="{D5CDD505-2E9C-101B-9397-08002B2CF9AE}" pid="9" name="Other">
    <vt:lpwstr>viewgraphs for seminar given at JHU 4/26/00</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D:\Broholm</vt:lpwstr>
  </property>
</Properties>
</file>