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367" r:id="rId3"/>
    <p:sldId id="345" r:id="rId4"/>
    <p:sldId id="347" r:id="rId5"/>
    <p:sldId id="348" r:id="rId6"/>
    <p:sldId id="351" r:id="rId7"/>
    <p:sldId id="350" r:id="rId8"/>
    <p:sldId id="349" r:id="rId9"/>
    <p:sldId id="346" r:id="rId10"/>
    <p:sldId id="360" r:id="rId11"/>
    <p:sldId id="361" r:id="rId12"/>
    <p:sldId id="353" r:id="rId13"/>
    <p:sldId id="359" r:id="rId14"/>
    <p:sldId id="354" r:id="rId15"/>
    <p:sldId id="364" r:id="rId16"/>
    <p:sldId id="358" r:id="rId17"/>
    <p:sldId id="357" r:id="rId18"/>
    <p:sldId id="355" r:id="rId19"/>
    <p:sldId id="356" r:id="rId20"/>
    <p:sldId id="362" r:id="rId21"/>
    <p:sldId id="363" r:id="rId22"/>
    <p:sldId id="368" r:id="rId23"/>
    <p:sldId id="373" r:id="rId24"/>
    <p:sldId id="365" r:id="rId25"/>
    <p:sldId id="366" r:id="rId26"/>
    <p:sldId id="371" r:id="rId27"/>
    <p:sldId id="369" r:id="rId28"/>
    <p:sldId id="370" r:id="rId29"/>
    <p:sldId id="372" r:id="rId3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5D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554" autoAdjust="0"/>
    <p:restoredTop sz="67308" autoAdjust="0"/>
  </p:normalViewPr>
  <p:slideViewPr>
    <p:cSldViewPr snapToGrid="0" snapToObjects="1">
      <p:cViewPr varScale="1">
        <p:scale>
          <a:sx n="64" d="100"/>
          <a:sy n="64" d="100"/>
        </p:scale>
        <p:origin x="-88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DA8FC76-6465-4BA6-AD88-AFB1C6096425}" type="datetimeFigureOut">
              <a:rPr lang="en-US" smtClean="0"/>
              <a:pPr/>
              <a:t>12/15/2010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D352D4D-3565-4BA2-BDDF-D131983334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I know many of you but I was surprised to learn of the secret retreats in rural Virginia. Thanks to </a:t>
            </a:r>
            <a:r>
              <a:rPr lang="en-US" i="0" baseline="0" dirty="0" err="1" smtClean="0"/>
              <a:t>Thiyaga</a:t>
            </a:r>
            <a:r>
              <a:rPr lang="en-US" i="0" baseline="0" dirty="0" smtClean="0"/>
              <a:t> for organizing this event and indeed for inviting me to speak bright and early on day 1. </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352D4D-3565-4BA2-BDDF-D1319833346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52D4D-3565-4BA2-BDDF-D1319833346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52D4D-3565-4BA2-BDDF-D1319833346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52D4D-3565-4BA2-BDDF-D1319833346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52D4D-3565-4BA2-BDDF-D1319833346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52D4D-3565-4BA2-BDDF-D1319833346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52D4D-3565-4BA2-BDDF-D1319833346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52D4D-3565-4BA2-BDDF-D1319833346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52D4D-3565-4BA2-BDDF-D1319833346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52D4D-3565-4BA2-BDDF-D1319833346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52D4D-3565-4BA2-BDDF-D1319833346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52D4D-3565-4BA2-BDDF-D1319833346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52D4D-3565-4BA2-BDDF-D1319833346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52D4D-3565-4BA2-BDDF-D1319833346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52D4D-3565-4BA2-BDDF-D1319833346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52D4D-3565-4BA2-BDDF-D1319833346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52D4D-3565-4BA2-BDDF-D1319833346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52D4D-3565-4BA2-BDDF-D1319833346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52D4D-3565-4BA2-BDDF-D1319833346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5ADFC9-3835-432A-8C7A-29B58A107A6F}" type="slidenum">
              <a:rPr lang="en-US"/>
              <a:pPr/>
              <a:t>27</a:t>
            </a:fld>
            <a:endParaRPr lang="en-US"/>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a:t>Here are neutron diffraction data from the high Tc superconductors. Because of the exquisite interaction with light atom oxygen accurate information about these atoms positions can only be achieved through neutron diffractions. </a:t>
            </a:r>
          </a:p>
          <a:p>
            <a:endParaRPr lang="en-US"/>
          </a:p>
          <a:p>
            <a:r>
              <a:rPr lang="en-US"/>
              <a:t>Looking carefully at the figure see that the coordination on oxygen sites that coordinate off plane copper changes from six fold to four fold as the material goes orthorhobic from tetragonal. This effect is essential for understanding the doping mechanism in the material. </a:t>
            </a:r>
          </a:p>
          <a:p>
            <a:endParaRPr lang="en-US"/>
          </a:p>
          <a:p>
            <a:r>
              <a:rPr lang="en-US"/>
              <a:t>The paper was published very shortly after the discovery of YBCO and with more than 1000 citation it is one of the most highly cited powder neutron diffraction papers.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A119B1-8BEB-4F18-B542-A3A98AB828AD}" type="slidenum">
              <a:rPr lang="en-US"/>
              <a:pPr/>
              <a:t>28</a:t>
            </a:fld>
            <a:endParaRPr lang="en-US"/>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52D4D-3565-4BA2-BDDF-D1319833346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would like to make this an overview of our new organization the Johns Hopkins-Princeton Institute for Quantum Matter and some of the science that we have been working on these past 2 year. </a:t>
            </a:r>
          </a:p>
          <a:p>
            <a:endParaRPr lang="en-US" baseline="0" dirty="0" smtClean="0"/>
          </a:p>
          <a:p>
            <a:r>
              <a:rPr lang="en-US" baseline="0" dirty="0" smtClean="0"/>
              <a:t>After an introduction to our goals and techniques there are distinct but linked sections on iron superconductivity and frustrated magnetism.  </a:t>
            </a:r>
          </a:p>
          <a:p>
            <a:endParaRPr lang="en-US" baseline="0" dirty="0" smtClean="0"/>
          </a:p>
          <a:p>
            <a:r>
              <a:rPr lang="en-US" baseline="0" dirty="0" smtClean="0"/>
              <a:t>I shall end with conclusions and some thoughts about the future. </a:t>
            </a:r>
            <a:endParaRPr lang="en-US" dirty="0"/>
          </a:p>
        </p:txBody>
      </p:sp>
      <p:sp>
        <p:nvSpPr>
          <p:cNvPr id="4" name="Slide Number Placeholder 3"/>
          <p:cNvSpPr>
            <a:spLocks noGrp="1"/>
          </p:cNvSpPr>
          <p:nvPr>
            <p:ph type="sldNum" sz="quarter" idx="10"/>
          </p:nvPr>
        </p:nvSpPr>
        <p:spPr/>
        <p:txBody>
          <a:bodyPr/>
          <a:lstStyle/>
          <a:p>
            <a:fld id="{4D352D4D-3565-4BA2-BDDF-D1319833346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2CD6CF-07CC-45F5-AAD6-4FABAB0CE567}" type="slidenum">
              <a:rPr lang="en-US"/>
              <a:pPr/>
              <a:t>4</a:t>
            </a:fld>
            <a:endParaRPr lang="en-US"/>
          </a:p>
        </p:txBody>
      </p:sp>
      <p:sp>
        <p:nvSpPr>
          <p:cNvPr id="492546" name="Rectangle 2"/>
          <p:cNvSpPr>
            <a:spLocks noChangeArrowheads="1" noTextEdit="1"/>
          </p:cNvSpPr>
          <p:nvPr>
            <p:ph type="sldImg"/>
          </p:nvPr>
        </p:nvSpPr>
        <p:spPr>
          <a:ln/>
        </p:spPr>
      </p:sp>
      <p:sp>
        <p:nvSpPr>
          <p:cNvPr id="492547" name="Rectangle 3"/>
          <p:cNvSpPr>
            <a:spLocks noGrp="1" noChangeArrowheads="1"/>
          </p:cNvSpPr>
          <p:nvPr>
            <p:ph type="body" idx="1"/>
          </p:nvPr>
        </p:nvSpPr>
        <p:spPr/>
        <p:txBody>
          <a:bodyPr/>
          <a:lstStyle/>
          <a:p>
            <a:r>
              <a:rPr lang="en-US"/>
              <a:t>Neel who had worked extensively on understanding ferromagnetism and ferrimagnetism within mean field theory in 1935 suggested an analogous description of antiferromagnetism in which magnetization develops in opposite directions on two different sublattice. The small effect in uniform susceptibility measurements resulting in this description from a macroscopic cancellation of the moments on the two sub-lattices. As Neel mentions here in his Nobel lecture, the suggestion was initially not well received by the establishment.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C3C12-1F54-4062-8A19-9B995EA05EFA}" type="slidenum">
              <a:rPr lang="en-US"/>
              <a:pPr/>
              <a:t>5</a:t>
            </a:fld>
            <a:endParaRPr lang="en-US"/>
          </a:p>
        </p:txBody>
      </p:sp>
      <p:sp>
        <p:nvSpPr>
          <p:cNvPr id="493570" name="Rectangle 2"/>
          <p:cNvSpPr>
            <a:spLocks noChangeArrowheads="1" noTextEdit="1"/>
          </p:cNvSpPr>
          <p:nvPr>
            <p:ph type="sldImg"/>
          </p:nvPr>
        </p:nvSpPr>
        <p:spPr>
          <a:ln/>
        </p:spPr>
      </p:sp>
      <p:sp>
        <p:nvSpPr>
          <p:cNvPr id="493571" name="Rectangle 3"/>
          <p:cNvSpPr>
            <a:spLocks noGrp="1" noChangeArrowheads="1"/>
          </p:cNvSpPr>
          <p:nvPr>
            <p:ph type="body" idx="1"/>
          </p:nvPr>
        </p:nvSpPr>
        <p:spPr/>
        <p:txBody>
          <a:bodyPr/>
          <a:lstStyle/>
          <a:p>
            <a:r>
              <a:rPr lang="en-US"/>
              <a:t>Landau had a different understanding of what type of state might result from antiferromagnetically interacting spins. Not well documented in the literature but see that he thought of AF interactions as inducing a quantum paramagnet where spins are fluctuating but in opposition so there is no time averaged magnetization on any site. I illustrate his vision of AFM by fluctuating arrows.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5C5AE7-825A-4E03-BE60-A5272454E493}" type="slidenum">
              <a:rPr lang="en-US"/>
              <a:pPr/>
              <a:t>8</a:t>
            </a:fld>
            <a:endParaRPr lang="en-US"/>
          </a:p>
        </p:txBody>
      </p:sp>
      <p:sp>
        <p:nvSpPr>
          <p:cNvPr id="494594" name="Rectangle 2"/>
          <p:cNvSpPr>
            <a:spLocks noChangeArrowheads="1" noTextEdit="1"/>
          </p:cNvSpPr>
          <p:nvPr>
            <p:ph type="sldImg"/>
          </p:nvPr>
        </p:nvSpPr>
        <p:spPr>
          <a:ln/>
        </p:spPr>
      </p:sp>
      <p:sp>
        <p:nvSpPr>
          <p:cNvPr id="494595" name="Rectangle 3"/>
          <p:cNvSpPr>
            <a:spLocks noGrp="1" noChangeArrowheads="1"/>
          </p:cNvSpPr>
          <p:nvPr>
            <p:ph type="body" idx="1"/>
          </p:nvPr>
        </p:nvSpPr>
        <p:spPr/>
        <p:txBody>
          <a:bodyPr/>
          <a:lstStyle/>
          <a:p>
            <a:r>
              <a:rPr lang="en-US"/>
              <a:t>Neel was vindicated when elastic neutron diffraction experiments by Shull and co-workers showed the reality of sublattice magnetization in insulating antiferromagnets through magnetic neutron diffraction. </a:t>
            </a:r>
          </a:p>
          <a:p>
            <a:endParaRPr lang="en-US"/>
          </a:p>
          <a:p>
            <a:r>
              <a:rPr lang="en-US"/>
              <a:t>The chart shows magnetic powder neutron diffraction data above and below the magnetic ordering temperature that is now called the Neel temperature. The appearance of new peaks in between the nuclear Bragg peaks is indication of doubling of the unit cell as predicted by Neel. The corresponding antiferromagnetic structure is shown in this sketch. In this state there is a time averaged magnetic moment on all sites of the lattice though the spatial average of magnetization cancels at the macroscopic length scale.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352D4D-3565-4BA2-BDDF-D131983334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20505"/>
            <a:ext cx="7772400" cy="1470025"/>
          </a:xfrm>
        </p:spPr>
        <p:txBody>
          <a:bodyPr/>
          <a:lstStyle>
            <a:lvl1pPr>
              <a:defRPr b="1">
                <a:solidFill>
                  <a:srgbClr val="953735"/>
                </a:solidFill>
              </a:defRPr>
            </a:lvl1pPr>
          </a:lstStyle>
          <a:p>
            <a:r>
              <a:rPr lang="en-US" dirty="0" smtClean="0"/>
              <a:t>The Edge of Magnetism</a:t>
            </a:r>
            <a:endParaRPr lang="en-US" dirty="0"/>
          </a:p>
        </p:txBody>
      </p:sp>
      <p:sp>
        <p:nvSpPr>
          <p:cNvPr id="3" name="Subtitle 2"/>
          <p:cNvSpPr>
            <a:spLocks noGrp="1"/>
          </p:cNvSpPr>
          <p:nvPr>
            <p:ph type="subTitle" idx="1" hasCustomPrompt="1"/>
          </p:nvPr>
        </p:nvSpPr>
        <p:spPr>
          <a:xfrm>
            <a:off x="1371601" y="3669570"/>
            <a:ext cx="6400800" cy="788040"/>
          </a:xfrm>
        </p:spPr>
        <p:txBody>
          <a:bodyPr>
            <a:noAutofit/>
          </a:bodyPr>
          <a:lstStyle>
            <a:lvl1pPr marL="0" indent="0" algn="ctr">
              <a:buNone/>
              <a:defRPr sz="24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Collin </a:t>
            </a:r>
            <a:r>
              <a:rPr lang="en-US" dirty="0" err="1" smtClean="0"/>
              <a:t>Broholm</a:t>
            </a:r>
            <a:endParaRPr lang="en-US" dirty="0" smtClean="0"/>
          </a:p>
          <a:p>
            <a:r>
              <a:rPr lang="en-US" dirty="0" smtClean="0"/>
              <a:t>Johns Hopkins University an NIST Center for Neutron Research</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953735"/>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953735"/>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B878169-3184-45BB-9AA9-7AABAA6AD79D}" type="datetimeFigureOut">
              <a:rPr lang="en-US" smtClean="0"/>
              <a:pPr/>
              <a:t>12/15/2010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9356154-8D53-46A6-9174-F3FD3C1060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defRPr sz="4000" b="1">
                <a:solidFill>
                  <a:srgbClr val="953735"/>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953735"/>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95373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solidFill>
                  <a:schemeClr val="accent2">
                    <a:lumMod val="7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953735"/>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accent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953735"/>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953735"/>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953735"/>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95373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95373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953735"/>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95373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rgbClr val="953735"/>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953735"/>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eg"/><Relationship Id="rId7" Type="http://schemas.openxmlformats.org/officeDocument/2006/relationships/image" Target="../media/image52.png"/><Relationship Id="rId12"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51.png"/><Relationship Id="rId11" Type="http://schemas.openxmlformats.org/officeDocument/2006/relationships/image" Target="../media/image56.gif"/><Relationship Id="rId5" Type="http://schemas.openxmlformats.org/officeDocument/2006/relationships/image" Target="../media/image50.pn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66.pn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68.jpeg"/></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76.jpeg"/><Relationship Id="rId5" Type="http://schemas.openxmlformats.org/officeDocument/2006/relationships/image" Target="../media/image75.jpeg"/><Relationship Id="rId10" Type="http://schemas.openxmlformats.org/officeDocument/2006/relationships/image" Target="../media/image80.jpeg"/><Relationship Id="rId4" Type="http://schemas.openxmlformats.org/officeDocument/2006/relationships/image" Target="../media/image74.wmf"/><Relationship Id="rId9" Type="http://schemas.openxmlformats.org/officeDocument/2006/relationships/image" Target="../media/image7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116" y="2105637"/>
            <a:ext cx="8347045" cy="1470025"/>
          </a:xfrm>
        </p:spPr>
        <p:txBody>
          <a:bodyPr>
            <a:normAutofit fontScale="90000"/>
          </a:bodyPr>
          <a:lstStyle/>
          <a:p>
            <a:r>
              <a:rPr lang="en-US" dirty="0" smtClean="0"/>
              <a:t>Five neutron experiments that advanced hard condensed matter</a:t>
            </a:r>
            <a:endParaRPr lang="en-US" dirty="0"/>
          </a:p>
        </p:txBody>
      </p:sp>
      <p:sp>
        <p:nvSpPr>
          <p:cNvPr id="3" name="Subtitle 2"/>
          <p:cNvSpPr>
            <a:spLocks noGrp="1"/>
          </p:cNvSpPr>
          <p:nvPr>
            <p:ph type="subTitle" idx="1"/>
          </p:nvPr>
        </p:nvSpPr>
        <p:spPr>
          <a:xfrm>
            <a:off x="1371601" y="3999538"/>
            <a:ext cx="6400800" cy="788040"/>
          </a:xfrm>
        </p:spPr>
        <p:txBody>
          <a:bodyPr/>
          <a:lstStyle/>
          <a:p>
            <a:r>
              <a:rPr lang="en-US" dirty="0" smtClean="0"/>
              <a:t>Collin </a:t>
            </a:r>
            <a:r>
              <a:rPr lang="en-US" dirty="0" err="1" smtClean="0"/>
              <a:t>Broholm</a:t>
            </a:r>
            <a:endParaRPr lang="en-US" dirty="0" smtClean="0"/>
          </a:p>
          <a:p>
            <a:r>
              <a:rPr lang="en-US" dirty="0" smtClean="0"/>
              <a:t>Johns Hopkins </a:t>
            </a:r>
            <a:r>
              <a:rPr lang="en-US" dirty="0" smtClean="0"/>
              <a:t>University</a:t>
            </a:r>
            <a:endParaRPr lang="en-US" dirty="0" smtClean="0"/>
          </a:p>
        </p:txBody>
      </p:sp>
      <p:pic>
        <p:nvPicPr>
          <p:cNvPr id="4" name="Picture 3" descr="http://www.management.energy.gov/images/New_DOE_Logo_Color_Hi-Res_042808.jpg"/>
          <p:cNvPicPr>
            <a:picLocks noChangeAspect="1" noChangeArrowheads="1"/>
          </p:cNvPicPr>
          <p:nvPr/>
        </p:nvPicPr>
        <p:blipFill>
          <a:blip r:embed="rId3" cstate="print">
            <a:clrChange>
              <a:clrFrom>
                <a:srgbClr val="FFFFFF"/>
              </a:clrFrom>
              <a:clrTo>
                <a:srgbClr val="FFFFFF">
                  <a:alpha val="0"/>
                </a:srgbClr>
              </a:clrTo>
            </a:clrChange>
          </a:blip>
          <a:srcRect r="73603"/>
          <a:stretch>
            <a:fillRect/>
          </a:stretch>
        </p:blipFill>
        <p:spPr bwMode="auto">
          <a:xfrm>
            <a:off x="73570" y="5812220"/>
            <a:ext cx="954991" cy="90914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030"/>
            <a:ext cx="9144000" cy="1143000"/>
          </a:xfrm>
        </p:spPr>
        <p:txBody>
          <a:bodyPr>
            <a:normAutofit/>
          </a:bodyPr>
          <a:lstStyle/>
          <a:p>
            <a:r>
              <a:rPr lang="en-US" sz="4400" dirty="0" smtClean="0"/>
              <a:t>Phonons: concept and/or reality?</a:t>
            </a:r>
            <a:endParaRPr lang="en-US" sz="4400" dirty="0"/>
          </a:p>
        </p:txBody>
      </p:sp>
      <p:pic>
        <p:nvPicPr>
          <p:cNvPr id="279554" name="Picture 2"/>
          <p:cNvPicPr>
            <a:picLocks noChangeAspect="1" noChangeArrowheads="1"/>
          </p:cNvPicPr>
          <p:nvPr/>
        </p:nvPicPr>
        <p:blipFill>
          <a:blip r:embed="rId3"/>
          <a:srcRect b="52436"/>
          <a:stretch>
            <a:fillRect/>
          </a:stretch>
        </p:blipFill>
        <p:spPr bwMode="auto">
          <a:xfrm>
            <a:off x="4986551" y="3937695"/>
            <a:ext cx="4088869" cy="1601374"/>
          </a:xfrm>
          <a:prstGeom prst="rect">
            <a:avLst/>
          </a:prstGeom>
          <a:noFill/>
          <a:ln w="9525">
            <a:noFill/>
            <a:miter lim="800000"/>
            <a:headEnd/>
            <a:tailEnd/>
          </a:ln>
        </p:spPr>
      </p:pic>
      <p:pic>
        <p:nvPicPr>
          <p:cNvPr id="279555" name="Picture 3"/>
          <p:cNvPicPr>
            <a:picLocks noChangeAspect="1" noChangeArrowheads="1"/>
          </p:cNvPicPr>
          <p:nvPr/>
        </p:nvPicPr>
        <p:blipFill>
          <a:blip r:embed="rId4"/>
          <a:srcRect/>
          <a:stretch>
            <a:fillRect/>
          </a:stretch>
        </p:blipFill>
        <p:spPr bwMode="auto">
          <a:xfrm>
            <a:off x="80010" y="3976389"/>
            <a:ext cx="4819558" cy="1498424"/>
          </a:xfrm>
          <a:prstGeom prst="rect">
            <a:avLst/>
          </a:prstGeom>
          <a:noFill/>
          <a:ln w="9525">
            <a:noFill/>
            <a:miter lim="800000"/>
            <a:headEnd/>
            <a:tailEnd/>
          </a:ln>
        </p:spPr>
      </p:pic>
      <p:pic>
        <p:nvPicPr>
          <p:cNvPr id="279559" name="Picture 7" descr="http://upload.wikimedia.org/wikipedia/en/thumb/5/50/Tamm.jpg/180px-Tamm.jpg"/>
          <p:cNvPicPr>
            <a:picLocks noChangeAspect="1" noChangeArrowheads="1"/>
          </p:cNvPicPr>
          <p:nvPr/>
        </p:nvPicPr>
        <p:blipFill>
          <a:blip r:embed="rId5"/>
          <a:srcRect l="14075" t="10166" r="3731" b="10179"/>
          <a:stretch>
            <a:fillRect/>
          </a:stretch>
        </p:blipFill>
        <p:spPr bwMode="auto">
          <a:xfrm>
            <a:off x="1703070" y="902969"/>
            <a:ext cx="1802130" cy="2318921"/>
          </a:xfrm>
          <a:prstGeom prst="rect">
            <a:avLst/>
          </a:prstGeom>
          <a:noFill/>
        </p:spPr>
      </p:pic>
      <p:sp>
        <p:nvSpPr>
          <p:cNvPr id="7" name="TextBox 6"/>
          <p:cNvSpPr txBox="1"/>
          <p:nvPr/>
        </p:nvSpPr>
        <p:spPr>
          <a:xfrm>
            <a:off x="5866764" y="3301900"/>
            <a:ext cx="2482667" cy="800219"/>
          </a:xfrm>
          <a:prstGeom prst="rect">
            <a:avLst/>
          </a:prstGeom>
          <a:noFill/>
        </p:spPr>
        <p:txBody>
          <a:bodyPr wrap="none" rtlCol="0">
            <a:spAutoFit/>
          </a:bodyPr>
          <a:lstStyle/>
          <a:p>
            <a:r>
              <a:rPr lang="en-US" sz="1400" dirty="0" smtClean="0"/>
              <a:t>Y. </a:t>
            </a:r>
            <a:r>
              <a:rPr lang="en-US" sz="1400" dirty="0" err="1" smtClean="0"/>
              <a:t>Frenkel</a:t>
            </a:r>
            <a:r>
              <a:rPr lang="en-US" sz="1400" dirty="0" smtClean="0"/>
              <a:t>, Russian Physicist</a:t>
            </a:r>
          </a:p>
          <a:p>
            <a:r>
              <a:rPr lang="en-US" sz="1400" dirty="0" smtClean="0"/>
              <a:t>1894-1952</a:t>
            </a:r>
          </a:p>
          <a:p>
            <a:r>
              <a:rPr lang="en-US" dirty="0" smtClean="0"/>
              <a:t> </a:t>
            </a:r>
            <a:endParaRPr lang="en-US" dirty="0"/>
          </a:p>
        </p:txBody>
      </p:sp>
      <p:sp>
        <p:nvSpPr>
          <p:cNvPr id="8" name="TextBox 7"/>
          <p:cNvSpPr txBox="1"/>
          <p:nvPr/>
        </p:nvSpPr>
        <p:spPr>
          <a:xfrm>
            <a:off x="1394460" y="3221891"/>
            <a:ext cx="2176558" cy="738664"/>
          </a:xfrm>
          <a:prstGeom prst="rect">
            <a:avLst/>
          </a:prstGeom>
          <a:noFill/>
        </p:spPr>
        <p:txBody>
          <a:bodyPr wrap="none" rtlCol="0">
            <a:spAutoFit/>
          </a:bodyPr>
          <a:lstStyle/>
          <a:p>
            <a:r>
              <a:rPr lang="en-US" sz="1400" dirty="0" smtClean="0"/>
              <a:t>Tamm, Russian Physicist</a:t>
            </a:r>
          </a:p>
          <a:p>
            <a:r>
              <a:rPr lang="en-US" sz="1400" dirty="0" smtClean="0"/>
              <a:t>1895-1971</a:t>
            </a:r>
          </a:p>
          <a:p>
            <a:r>
              <a:rPr lang="en-US" sz="1400" dirty="0" smtClean="0"/>
              <a:t>1958 Nobel </a:t>
            </a:r>
            <a:r>
              <a:rPr lang="en-US" sz="1400" dirty="0" err="1" smtClean="0"/>
              <a:t>Laurate</a:t>
            </a:r>
            <a:endParaRPr lang="en-US" sz="1400" dirty="0"/>
          </a:p>
        </p:txBody>
      </p:sp>
      <p:pic>
        <p:nvPicPr>
          <p:cNvPr id="279561" name="Picture 9" descr="Yakov I. FRENKEL, photo"/>
          <p:cNvPicPr>
            <a:picLocks noChangeAspect="1" noChangeArrowheads="1"/>
          </p:cNvPicPr>
          <p:nvPr/>
        </p:nvPicPr>
        <p:blipFill>
          <a:blip r:embed="rId6"/>
          <a:srcRect/>
          <a:stretch>
            <a:fillRect/>
          </a:stretch>
        </p:blipFill>
        <p:spPr bwMode="auto">
          <a:xfrm>
            <a:off x="6030456" y="879307"/>
            <a:ext cx="1691244" cy="2422593"/>
          </a:xfrm>
          <a:prstGeom prst="rect">
            <a:avLst/>
          </a:prstGeom>
          <a:noFill/>
        </p:spPr>
      </p:pic>
      <p:pic>
        <p:nvPicPr>
          <p:cNvPr id="10" name="Picture 2"/>
          <p:cNvPicPr>
            <a:picLocks noChangeAspect="1" noChangeArrowheads="1"/>
          </p:cNvPicPr>
          <p:nvPr/>
        </p:nvPicPr>
        <p:blipFill>
          <a:blip r:embed="rId3"/>
          <a:srcRect l="6703" t="57452"/>
          <a:stretch>
            <a:fillRect/>
          </a:stretch>
        </p:blipFill>
        <p:spPr bwMode="auto">
          <a:xfrm>
            <a:off x="4986551" y="3960555"/>
            <a:ext cx="4093387" cy="15371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4674" name="Picture 2"/>
          <p:cNvPicPr>
            <a:picLocks noChangeAspect="1" noChangeArrowheads="1"/>
          </p:cNvPicPr>
          <p:nvPr/>
        </p:nvPicPr>
        <p:blipFill>
          <a:blip r:embed="rId3"/>
          <a:srcRect/>
          <a:stretch>
            <a:fillRect/>
          </a:stretch>
        </p:blipFill>
        <p:spPr bwMode="auto">
          <a:xfrm>
            <a:off x="0" y="-1"/>
            <a:ext cx="9144000" cy="2181885"/>
          </a:xfrm>
          <a:prstGeom prst="rect">
            <a:avLst/>
          </a:prstGeom>
          <a:noFill/>
          <a:ln w="9525">
            <a:noFill/>
            <a:miter lim="800000"/>
            <a:headEnd/>
            <a:tailEnd/>
          </a:ln>
        </p:spPr>
      </p:pic>
      <p:pic>
        <p:nvPicPr>
          <p:cNvPr id="284675" name="Picture 3"/>
          <p:cNvPicPr>
            <a:picLocks noChangeAspect="1" noChangeArrowheads="1"/>
          </p:cNvPicPr>
          <p:nvPr/>
        </p:nvPicPr>
        <p:blipFill>
          <a:blip r:embed="rId4"/>
          <a:srcRect/>
          <a:stretch>
            <a:fillRect/>
          </a:stretch>
        </p:blipFill>
        <p:spPr bwMode="auto">
          <a:xfrm>
            <a:off x="154378" y="2486666"/>
            <a:ext cx="4036621" cy="1745342"/>
          </a:xfrm>
          <a:prstGeom prst="rect">
            <a:avLst/>
          </a:prstGeom>
          <a:noFill/>
          <a:ln w="9525">
            <a:noFill/>
            <a:miter lim="800000"/>
            <a:headEnd/>
            <a:tailEnd/>
          </a:ln>
        </p:spPr>
      </p:pic>
      <p:pic>
        <p:nvPicPr>
          <p:cNvPr id="284676" name="Picture 4"/>
          <p:cNvPicPr>
            <a:picLocks noChangeAspect="1" noChangeArrowheads="1"/>
          </p:cNvPicPr>
          <p:nvPr/>
        </p:nvPicPr>
        <p:blipFill>
          <a:blip r:embed="rId5"/>
          <a:srcRect/>
          <a:stretch>
            <a:fillRect/>
          </a:stretch>
        </p:blipFill>
        <p:spPr bwMode="auto">
          <a:xfrm>
            <a:off x="4286500" y="2486666"/>
            <a:ext cx="4762500" cy="3670319"/>
          </a:xfrm>
          <a:prstGeom prst="rect">
            <a:avLst/>
          </a:prstGeom>
          <a:noFill/>
          <a:ln w="9525">
            <a:noFill/>
            <a:miter lim="800000"/>
            <a:headEnd/>
            <a:tailEnd/>
          </a:ln>
        </p:spPr>
      </p:pic>
      <p:sp>
        <p:nvSpPr>
          <p:cNvPr id="6" name="Rectangle 5"/>
          <p:cNvSpPr/>
          <p:nvPr/>
        </p:nvSpPr>
        <p:spPr>
          <a:xfrm>
            <a:off x="154378" y="2509526"/>
            <a:ext cx="1900053" cy="168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4677" name="Picture 5"/>
          <p:cNvPicPr>
            <a:picLocks noChangeAspect="1" noChangeArrowheads="1"/>
          </p:cNvPicPr>
          <p:nvPr/>
        </p:nvPicPr>
        <p:blipFill>
          <a:blip r:embed="rId6"/>
          <a:srcRect/>
          <a:stretch>
            <a:fillRect/>
          </a:stretch>
        </p:blipFill>
        <p:spPr bwMode="auto">
          <a:xfrm>
            <a:off x="154378" y="5218612"/>
            <a:ext cx="4036621" cy="938373"/>
          </a:xfrm>
          <a:prstGeom prst="rect">
            <a:avLst/>
          </a:prstGeom>
          <a:noFill/>
          <a:ln w="9525">
            <a:noFill/>
            <a:miter lim="800000"/>
            <a:headEnd/>
            <a:tailEnd/>
          </a:ln>
        </p:spPr>
      </p:pic>
      <p:pic>
        <p:nvPicPr>
          <p:cNvPr id="284678" name="Picture 6"/>
          <p:cNvPicPr>
            <a:picLocks noChangeAspect="1" noChangeArrowheads="1"/>
          </p:cNvPicPr>
          <p:nvPr/>
        </p:nvPicPr>
        <p:blipFill>
          <a:blip r:embed="rId7"/>
          <a:srcRect/>
          <a:stretch>
            <a:fillRect/>
          </a:stretch>
        </p:blipFill>
        <p:spPr bwMode="auto">
          <a:xfrm>
            <a:off x="154378" y="4299758"/>
            <a:ext cx="4036621" cy="930284"/>
          </a:xfrm>
          <a:prstGeom prst="rect">
            <a:avLst/>
          </a:prstGeom>
          <a:noFill/>
          <a:ln w="9525">
            <a:noFill/>
            <a:miter lim="800000"/>
            <a:headEnd/>
            <a:tailEnd/>
          </a:ln>
        </p:spPr>
      </p:pic>
      <p:sp>
        <p:nvSpPr>
          <p:cNvPr id="10" name="Rectangle 9"/>
          <p:cNvSpPr/>
          <p:nvPr/>
        </p:nvSpPr>
        <p:spPr>
          <a:xfrm>
            <a:off x="3336474" y="5016194"/>
            <a:ext cx="854526" cy="168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
            <a:ext cx="8229600" cy="1143000"/>
          </a:xfrm>
        </p:spPr>
        <p:txBody>
          <a:bodyPr/>
          <a:lstStyle/>
          <a:p>
            <a:r>
              <a:rPr lang="en-US" dirty="0" smtClean="0"/>
              <a:t>Meanwhile at Chalk River</a:t>
            </a:r>
            <a:endParaRPr lang="en-US" dirty="0"/>
          </a:p>
        </p:txBody>
      </p:sp>
      <p:pic>
        <p:nvPicPr>
          <p:cNvPr id="265218" name="Picture 2" descr="http://www.nature.com/nature/journal/v457/n7229/images/457536a-i1.0.jpg"/>
          <p:cNvPicPr>
            <a:picLocks noChangeAspect="1" noChangeArrowheads="1"/>
          </p:cNvPicPr>
          <p:nvPr/>
        </p:nvPicPr>
        <p:blipFill>
          <a:blip r:embed="rId3"/>
          <a:srcRect/>
          <a:stretch>
            <a:fillRect/>
          </a:stretch>
        </p:blipFill>
        <p:spPr bwMode="auto">
          <a:xfrm>
            <a:off x="457200" y="779525"/>
            <a:ext cx="8229600" cy="5575556"/>
          </a:xfrm>
          <a:prstGeom prst="rect">
            <a:avLst/>
          </a:prstGeom>
          <a:noFill/>
        </p:spPr>
      </p:pic>
      <p:sp>
        <p:nvSpPr>
          <p:cNvPr id="5" name="TextBox 4"/>
          <p:cNvSpPr txBox="1"/>
          <p:nvPr/>
        </p:nvSpPr>
        <p:spPr>
          <a:xfrm>
            <a:off x="1491134" y="1583412"/>
            <a:ext cx="1544012" cy="369332"/>
          </a:xfrm>
          <a:prstGeom prst="rect">
            <a:avLst/>
          </a:prstGeom>
          <a:noFill/>
          <a:ln>
            <a:solidFill>
              <a:schemeClr val="bg1"/>
            </a:solidFill>
          </a:ln>
        </p:spPr>
        <p:txBody>
          <a:bodyPr wrap="none" rtlCol="0">
            <a:spAutoFit/>
          </a:bodyPr>
          <a:lstStyle/>
          <a:p>
            <a:r>
              <a:rPr lang="en-US" dirty="0" smtClean="0">
                <a:solidFill>
                  <a:schemeClr val="bg1"/>
                </a:solidFill>
              </a:rPr>
              <a:t>NRX Reactor</a:t>
            </a:r>
            <a:endParaRPr lang="en-US" dirty="0">
              <a:solidFill>
                <a:schemeClr val="bg1"/>
              </a:solidFill>
            </a:endParaRPr>
          </a:p>
        </p:txBody>
      </p:sp>
      <p:cxnSp>
        <p:nvCxnSpPr>
          <p:cNvPr id="7" name="Straight Arrow Connector 6"/>
          <p:cNvCxnSpPr>
            <a:stCxn id="5" idx="2"/>
          </p:cNvCxnSpPr>
          <p:nvPr/>
        </p:nvCxnSpPr>
        <p:spPr>
          <a:xfrm rot="5400000">
            <a:off x="1307842" y="2908042"/>
            <a:ext cx="1910596" cy="158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867530" y="5702022"/>
            <a:ext cx="1544012" cy="369332"/>
          </a:xfrm>
          <a:prstGeom prst="rect">
            <a:avLst/>
          </a:prstGeom>
          <a:noFill/>
          <a:ln>
            <a:solidFill>
              <a:schemeClr val="bg1"/>
            </a:solidFill>
          </a:ln>
        </p:spPr>
        <p:txBody>
          <a:bodyPr wrap="none" rtlCol="0">
            <a:spAutoFit/>
          </a:bodyPr>
          <a:lstStyle/>
          <a:p>
            <a:r>
              <a:rPr lang="en-US" dirty="0" smtClean="0">
                <a:solidFill>
                  <a:schemeClr val="bg1"/>
                </a:solidFill>
              </a:rPr>
              <a:t>NRU Reactor</a:t>
            </a:r>
            <a:endParaRPr lang="en-US" dirty="0">
              <a:solidFill>
                <a:schemeClr val="bg1"/>
              </a:solidFill>
            </a:endParaRPr>
          </a:p>
        </p:txBody>
      </p:sp>
      <p:cxnSp>
        <p:nvCxnSpPr>
          <p:cNvPr id="12" name="Straight Arrow Connector 11"/>
          <p:cNvCxnSpPr/>
          <p:nvPr/>
        </p:nvCxnSpPr>
        <p:spPr>
          <a:xfrm rot="5400000" flipH="1" flipV="1">
            <a:off x="2063888" y="5125581"/>
            <a:ext cx="1152882" cy="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500"/>
            <a:ext cx="9144000" cy="1143000"/>
          </a:xfrm>
        </p:spPr>
        <p:txBody>
          <a:bodyPr>
            <a:normAutofit fontScale="90000"/>
          </a:bodyPr>
          <a:lstStyle/>
          <a:p>
            <a:r>
              <a:rPr lang="en-US" dirty="0" smtClean="0"/>
              <a:t>Invention of the Triple Axis Spectrometer</a:t>
            </a:r>
            <a:endParaRPr lang="en-US" dirty="0"/>
          </a:p>
        </p:txBody>
      </p:sp>
      <p:pic>
        <p:nvPicPr>
          <p:cNvPr id="278530" name="Picture 2"/>
          <p:cNvPicPr>
            <a:picLocks noChangeAspect="1" noChangeArrowheads="1"/>
          </p:cNvPicPr>
          <p:nvPr/>
        </p:nvPicPr>
        <p:blipFill>
          <a:blip r:embed="rId3"/>
          <a:srcRect/>
          <a:stretch>
            <a:fillRect/>
          </a:stretch>
        </p:blipFill>
        <p:spPr bwMode="auto">
          <a:xfrm>
            <a:off x="103909" y="983524"/>
            <a:ext cx="4239491" cy="2519697"/>
          </a:xfrm>
          <a:prstGeom prst="rect">
            <a:avLst/>
          </a:prstGeom>
          <a:noFill/>
          <a:ln w="9525">
            <a:noFill/>
            <a:miter lim="800000"/>
            <a:headEnd/>
            <a:tailEnd/>
          </a:ln>
        </p:spPr>
      </p:pic>
      <p:pic>
        <p:nvPicPr>
          <p:cNvPr id="4" name="Picture 4" descr="Bert Brockhouse at the spectrometer and the Nobel Medal"/>
          <p:cNvPicPr>
            <a:picLocks noChangeAspect="1" noChangeArrowheads="1"/>
          </p:cNvPicPr>
          <p:nvPr/>
        </p:nvPicPr>
        <p:blipFill>
          <a:blip r:embed="rId4"/>
          <a:srcRect l="38753"/>
          <a:stretch>
            <a:fillRect/>
          </a:stretch>
        </p:blipFill>
        <p:spPr bwMode="auto">
          <a:xfrm>
            <a:off x="4414650" y="959774"/>
            <a:ext cx="4643251" cy="5826728"/>
          </a:xfrm>
          <a:prstGeom prst="rect">
            <a:avLst/>
          </a:prstGeom>
          <a:noFill/>
        </p:spPr>
      </p:pic>
      <p:pic>
        <p:nvPicPr>
          <p:cNvPr id="278531" name="Picture 3"/>
          <p:cNvPicPr>
            <a:picLocks noChangeAspect="1" noChangeArrowheads="1"/>
          </p:cNvPicPr>
          <p:nvPr/>
        </p:nvPicPr>
        <p:blipFill>
          <a:blip r:embed="rId5"/>
          <a:srcRect/>
          <a:stretch>
            <a:fillRect/>
          </a:stretch>
        </p:blipFill>
        <p:spPr bwMode="auto">
          <a:xfrm>
            <a:off x="103909" y="3564536"/>
            <a:ext cx="4239491" cy="3257593"/>
          </a:xfrm>
          <a:prstGeom prst="rect">
            <a:avLst/>
          </a:prstGeom>
          <a:noFill/>
          <a:ln w="9525">
            <a:noFill/>
            <a:miter lim="800000"/>
            <a:headEnd/>
            <a:tailEnd/>
          </a:ln>
        </p:spPr>
      </p:pic>
      <p:sp>
        <p:nvSpPr>
          <p:cNvPr id="6" name="TextBox 5"/>
          <p:cNvSpPr txBox="1"/>
          <p:nvPr/>
        </p:nvSpPr>
        <p:spPr>
          <a:xfrm>
            <a:off x="5227674" y="1039827"/>
            <a:ext cx="3350597" cy="830997"/>
          </a:xfrm>
          <a:prstGeom prst="rect">
            <a:avLst/>
          </a:prstGeom>
          <a:noFill/>
        </p:spPr>
        <p:txBody>
          <a:bodyPr wrap="none" rtlCol="0">
            <a:spAutoFit/>
          </a:bodyPr>
          <a:lstStyle/>
          <a:p>
            <a:r>
              <a:rPr lang="en-US" sz="2400" dirty="0" smtClean="0">
                <a:solidFill>
                  <a:schemeClr val="bg1"/>
                </a:solidFill>
              </a:rPr>
              <a:t>B. N. </a:t>
            </a:r>
            <a:r>
              <a:rPr lang="en-US" sz="2400" dirty="0" err="1" smtClean="0">
                <a:solidFill>
                  <a:schemeClr val="bg1"/>
                </a:solidFill>
              </a:rPr>
              <a:t>Brockhouse</a:t>
            </a:r>
            <a:r>
              <a:rPr lang="en-US" sz="2400" dirty="0" smtClean="0">
                <a:solidFill>
                  <a:schemeClr val="bg1"/>
                </a:solidFill>
              </a:rPr>
              <a:t> 1957</a:t>
            </a:r>
          </a:p>
          <a:p>
            <a:r>
              <a:rPr lang="en-US" sz="2400" dirty="0" smtClean="0">
                <a:solidFill>
                  <a:schemeClr val="bg1"/>
                </a:solidFill>
              </a:rPr>
              <a:t>Nobel Prize 1994</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3" name="Picture 5"/>
          <p:cNvPicPr>
            <a:picLocks noChangeAspect="1" noChangeArrowheads="1"/>
          </p:cNvPicPr>
          <p:nvPr/>
        </p:nvPicPr>
        <p:blipFill>
          <a:blip r:embed="rId3"/>
          <a:srcRect t="3539" b="71070"/>
          <a:stretch>
            <a:fillRect/>
          </a:stretch>
        </p:blipFill>
        <p:spPr bwMode="auto">
          <a:xfrm>
            <a:off x="4080510" y="605790"/>
            <a:ext cx="4823460" cy="1441795"/>
          </a:xfrm>
          <a:prstGeom prst="rect">
            <a:avLst/>
          </a:prstGeom>
          <a:noFill/>
          <a:ln w="9525">
            <a:noFill/>
            <a:miter lim="800000"/>
            <a:headEnd/>
            <a:tailEnd/>
          </a:ln>
        </p:spPr>
      </p:pic>
      <p:pic>
        <p:nvPicPr>
          <p:cNvPr id="263174" name="Picture 6"/>
          <p:cNvPicPr>
            <a:picLocks noChangeAspect="1" noChangeArrowheads="1"/>
          </p:cNvPicPr>
          <p:nvPr/>
        </p:nvPicPr>
        <p:blipFill>
          <a:blip r:embed="rId4"/>
          <a:srcRect/>
          <a:stretch>
            <a:fillRect/>
          </a:stretch>
        </p:blipFill>
        <p:spPr bwMode="auto">
          <a:xfrm>
            <a:off x="0" y="800100"/>
            <a:ext cx="3989144" cy="5645016"/>
          </a:xfrm>
          <a:prstGeom prst="rect">
            <a:avLst/>
          </a:prstGeom>
          <a:noFill/>
          <a:ln w="9525">
            <a:noFill/>
            <a:miter lim="800000"/>
            <a:headEnd/>
            <a:tailEnd/>
          </a:ln>
        </p:spPr>
      </p:pic>
      <p:pic>
        <p:nvPicPr>
          <p:cNvPr id="263175" name="Picture 7"/>
          <p:cNvPicPr>
            <a:picLocks noChangeAspect="1" noChangeArrowheads="1"/>
          </p:cNvPicPr>
          <p:nvPr/>
        </p:nvPicPr>
        <p:blipFill>
          <a:blip r:embed="rId5"/>
          <a:srcRect/>
          <a:stretch>
            <a:fillRect/>
          </a:stretch>
        </p:blipFill>
        <p:spPr bwMode="auto">
          <a:xfrm>
            <a:off x="4126230" y="2244761"/>
            <a:ext cx="4855345" cy="418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p:cNvPicPr>
            <a:picLocks noChangeAspect="1" noChangeArrowheads="1"/>
          </p:cNvPicPr>
          <p:nvPr/>
        </p:nvPicPr>
        <p:blipFill>
          <a:blip r:embed="rId3"/>
          <a:srcRect/>
          <a:stretch>
            <a:fillRect/>
          </a:stretch>
        </p:blipFill>
        <p:spPr bwMode="auto">
          <a:xfrm>
            <a:off x="457200" y="1543050"/>
            <a:ext cx="3517280" cy="4789488"/>
          </a:xfrm>
          <a:prstGeom prst="rect">
            <a:avLst/>
          </a:prstGeom>
          <a:noFill/>
          <a:ln w="9525">
            <a:noFill/>
            <a:miter lim="800000"/>
            <a:headEnd/>
            <a:tailEnd/>
          </a:ln>
        </p:spPr>
      </p:pic>
      <p:pic>
        <p:nvPicPr>
          <p:cNvPr id="289795" name="Picture 3"/>
          <p:cNvPicPr>
            <a:picLocks noChangeAspect="1" noChangeArrowheads="1"/>
          </p:cNvPicPr>
          <p:nvPr/>
        </p:nvPicPr>
        <p:blipFill>
          <a:blip r:embed="rId4"/>
          <a:srcRect b="3458"/>
          <a:stretch>
            <a:fillRect/>
          </a:stretch>
        </p:blipFill>
        <p:spPr bwMode="auto">
          <a:xfrm>
            <a:off x="4215765" y="1543050"/>
            <a:ext cx="4733925" cy="3935730"/>
          </a:xfrm>
          <a:prstGeom prst="rect">
            <a:avLst/>
          </a:prstGeom>
          <a:noFill/>
          <a:ln w="9525">
            <a:noFill/>
            <a:miter lim="800000"/>
            <a:headEnd/>
            <a:tailEnd/>
          </a:ln>
        </p:spPr>
      </p:pic>
      <p:pic>
        <p:nvPicPr>
          <p:cNvPr id="289796" name="Picture 4"/>
          <p:cNvPicPr>
            <a:picLocks noChangeAspect="1" noChangeArrowheads="1"/>
          </p:cNvPicPr>
          <p:nvPr/>
        </p:nvPicPr>
        <p:blipFill>
          <a:blip r:embed="rId5"/>
          <a:srcRect/>
          <a:stretch>
            <a:fillRect/>
          </a:stretch>
        </p:blipFill>
        <p:spPr bwMode="auto">
          <a:xfrm>
            <a:off x="10539" y="6511"/>
            <a:ext cx="8939151" cy="1570829"/>
          </a:xfrm>
          <a:prstGeom prst="rect">
            <a:avLst/>
          </a:prstGeom>
          <a:noFill/>
          <a:ln w="9525">
            <a:noFill/>
            <a:miter lim="800000"/>
            <a:headEnd/>
            <a:tailEnd/>
          </a:ln>
        </p:spPr>
      </p:pic>
      <p:pic>
        <p:nvPicPr>
          <p:cNvPr id="289797" name="Picture 5"/>
          <p:cNvPicPr>
            <a:picLocks noChangeAspect="1" noChangeArrowheads="1"/>
          </p:cNvPicPr>
          <p:nvPr/>
        </p:nvPicPr>
        <p:blipFill>
          <a:blip r:embed="rId6"/>
          <a:srcRect/>
          <a:stretch>
            <a:fillRect/>
          </a:stretch>
        </p:blipFill>
        <p:spPr bwMode="auto">
          <a:xfrm>
            <a:off x="4537710" y="5554180"/>
            <a:ext cx="4057650" cy="1280959"/>
          </a:xfrm>
          <a:prstGeom prst="rect">
            <a:avLst/>
          </a:prstGeom>
          <a:noFill/>
          <a:ln w="9525">
            <a:noFill/>
            <a:miter lim="800000"/>
            <a:headEnd/>
            <a:tailEnd/>
          </a:ln>
        </p:spPr>
      </p:pic>
      <p:cxnSp>
        <p:nvCxnSpPr>
          <p:cNvPr id="9" name="Straight Connector 8"/>
          <p:cNvCxnSpPr/>
          <p:nvPr/>
        </p:nvCxnSpPr>
        <p:spPr>
          <a:xfrm>
            <a:off x="7863840" y="6617970"/>
            <a:ext cx="685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549140" y="6812279"/>
            <a:ext cx="401193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1"/>
          <p:cNvPicPr>
            <a:picLocks noChangeAspect="1" noChangeArrowheads="1"/>
          </p:cNvPicPr>
          <p:nvPr/>
        </p:nvPicPr>
        <p:blipFill>
          <a:blip r:embed="rId3"/>
          <a:srcRect/>
          <a:stretch>
            <a:fillRect/>
          </a:stretch>
        </p:blipFill>
        <p:spPr bwMode="auto">
          <a:xfrm>
            <a:off x="641266" y="1554061"/>
            <a:ext cx="7800113" cy="5256439"/>
          </a:xfrm>
          <a:prstGeom prst="rect">
            <a:avLst/>
          </a:prstGeom>
          <a:ln>
            <a:noFill/>
          </a:ln>
          <a:effectLst/>
        </p:spPr>
      </p:pic>
      <p:pic>
        <p:nvPicPr>
          <p:cNvPr id="283650" name="Picture 2"/>
          <p:cNvPicPr>
            <a:picLocks noChangeAspect="1" noChangeArrowheads="1"/>
          </p:cNvPicPr>
          <p:nvPr/>
        </p:nvPicPr>
        <p:blipFill>
          <a:blip r:embed="rId4"/>
          <a:srcRect b="5909"/>
          <a:stretch>
            <a:fillRect/>
          </a:stretch>
        </p:blipFill>
        <p:spPr bwMode="auto">
          <a:xfrm>
            <a:off x="11875" y="1351"/>
            <a:ext cx="8787740" cy="15883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
            <a:ext cx="8229600" cy="1143000"/>
          </a:xfrm>
        </p:spPr>
        <p:txBody>
          <a:bodyPr/>
          <a:lstStyle/>
          <a:p>
            <a:r>
              <a:rPr lang="en-US" dirty="0" smtClean="0"/>
              <a:t>Reactors built for scattering</a:t>
            </a:r>
            <a:endParaRPr lang="en-US" dirty="0"/>
          </a:p>
        </p:txBody>
      </p:sp>
      <p:pic>
        <p:nvPicPr>
          <p:cNvPr id="256002" name="Picture 2"/>
          <p:cNvPicPr>
            <a:picLocks noChangeAspect="1" noChangeArrowheads="1"/>
          </p:cNvPicPr>
          <p:nvPr/>
        </p:nvPicPr>
        <p:blipFill>
          <a:blip r:embed="rId3"/>
          <a:srcRect b="4402"/>
          <a:stretch>
            <a:fillRect/>
          </a:stretch>
        </p:blipFill>
        <p:spPr bwMode="auto">
          <a:xfrm>
            <a:off x="45720" y="830580"/>
            <a:ext cx="9032933" cy="5650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48"/>
            <a:ext cx="9144000" cy="1143000"/>
          </a:xfrm>
        </p:spPr>
        <p:txBody>
          <a:bodyPr>
            <a:normAutofit/>
          </a:bodyPr>
          <a:lstStyle/>
          <a:p>
            <a:r>
              <a:rPr lang="en-US" dirty="0" smtClean="0"/>
              <a:t>A next Generation of Neutron Source</a:t>
            </a:r>
            <a:endParaRPr lang="en-US" dirty="0"/>
          </a:p>
        </p:txBody>
      </p:sp>
      <p:pic>
        <p:nvPicPr>
          <p:cNvPr id="261127" name="Picture 7" descr="http://www.bnl.gov/bnlweb/pubaf/pr/photos/2008/01/D0240907_HFBR-300.jpg"/>
          <p:cNvPicPr>
            <a:picLocks noChangeAspect="1" noChangeArrowheads="1"/>
          </p:cNvPicPr>
          <p:nvPr/>
        </p:nvPicPr>
        <p:blipFill>
          <a:blip r:embed="rId3"/>
          <a:srcRect t="4250" b="20635"/>
          <a:stretch>
            <a:fillRect/>
          </a:stretch>
        </p:blipFill>
        <p:spPr bwMode="auto">
          <a:xfrm>
            <a:off x="1" y="-10522"/>
            <a:ext cx="9143999" cy="6868522"/>
          </a:xfrm>
          <a:prstGeom prst="rect">
            <a:avLst/>
          </a:prstGeom>
          <a:noFill/>
        </p:spPr>
      </p:pic>
      <p:sp>
        <p:nvSpPr>
          <p:cNvPr id="7" name="TextBox 6"/>
          <p:cNvSpPr txBox="1"/>
          <p:nvPr/>
        </p:nvSpPr>
        <p:spPr>
          <a:xfrm>
            <a:off x="225633" y="0"/>
            <a:ext cx="8657242" cy="646331"/>
          </a:xfrm>
          <a:prstGeom prst="rect">
            <a:avLst/>
          </a:prstGeom>
          <a:noFill/>
        </p:spPr>
        <p:txBody>
          <a:bodyPr wrap="none" rtlCol="0">
            <a:spAutoFit/>
          </a:bodyPr>
          <a:lstStyle/>
          <a:p>
            <a:r>
              <a:rPr lang="en-US" sz="3600" dirty="0" smtClean="0">
                <a:solidFill>
                  <a:schemeClr val="bg1"/>
                </a:solidFill>
              </a:rPr>
              <a:t>High Flux Beam Reactor, BNL 1965-1996</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Critical Phenomena burst onto the stage</a:t>
            </a:r>
            <a:endParaRPr lang="en-US" dirty="0"/>
          </a:p>
        </p:txBody>
      </p:sp>
      <p:pic>
        <p:nvPicPr>
          <p:cNvPr id="259073" name="Picture 1"/>
          <p:cNvPicPr>
            <a:picLocks noChangeAspect="1" noChangeArrowheads="1"/>
          </p:cNvPicPr>
          <p:nvPr/>
        </p:nvPicPr>
        <p:blipFill>
          <a:blip r:embed="rId3"/>
          <a:srcRect l="12121" t="31723" r="18355" b="13558"/>
          <a:stretch>
            <a:fillRect/>
          </a:stretch>
        </p:blipFill>
        <p:spPr bwMode="auto">
          <a:xfrm>
            <a:off x="485254" y="1143000"/>
            <a:ext cx="8212975" cy="4040007"/>
          </a:xfrm>
          <a:prstGeom prst="rect">
            <a:avLst/>
          </a:prstGeom>
          <a:noFill/>
          <a:ln w="9525">
            <a:noFill/>
            <a:miter lim="800000"/>
            <a:headEnd/>
            <a:tailEnd/>
          </a:ln>
        </p:spPr>
      </p:pic>
      <p:sp>
        <p:nvSpPr>
          <p:cNvPr id="6" name="TextBox 5"/>
          <p:cNvSpPr txBox="1"/>
          <p:nvPr/>
        </p:nvSpPr>
        <p:spPr>
          <a:xfrm>
            <a:off x="3256851" y="1404104"/>
            <a:ext cx="4583306" cy="369332"/>
          </a:xfrm>
          <a:prstGeom prst="rect">
            <a:avLst/>
          </a:prstGeom>
          <a:noFill/>
        </p:spPr>
        <p:txBody>
          <a:bodyPr wrap="none" rtlCol="0">
            <a:spAutoFit/>
          </a:bodyPr>
          <a:lstStyle/>
          <a:p>
            <a:r>
              <a:rPr lang="en-US" dirty="0" smtClean="0">
                <a:solidFill>
                  <a:schemeClr val="bg1"/>
                </a:solidFill>
              </a:rPr>
              <a:t>Citations to papers on “critical phenomena”</a:t>
            </a:r>
            <a:endParaRPr lang="en-US" dirty="0">
              <a:solidFill>
                <a:schemeClr val="bg1"/>
              </a:solidFill>
            </a:endParaRPr>
          </a:p>
        </p:txBody>
      </p:sp>
      <p:sp>
        <p:nvSpPr>
          <p:cNvPr id="7" name="TextBox 6"/>
          <p:cNvSpPr txBox="1"/>
          <p:nvPr/>
        </p:nvSpPr>
        <p:spPr>
          <a:xfrm>
            <a:off x="485254" y="5326380"/>
            <a:ext cx="8658746" cy="830997"/>
          </a:xfrm>
          <a:prstGeom prst="rect">
            <a:avLst/>
          </a:prstGeom>
          <a:noFill/>
        </p:spPr>
        <p:txBody>
          <a:bodyPr wrap="square" rtlCol="0">
            <a:spAutoFit/>
          </a:bodyPr>
          <a:lstStyle/>
          <a:p>
            <a:r>
              <a:rPr lang="en-US" sz="2400" dirty="0" smtClean="0">
                <a:solidFill>
                  <a:schemeClr val="bg1"/>
                </a:solidFill>
              </a:rPr>
              <a:t>Sixties: 		Scaling theory L. P. </a:t>
            </a:r>
            <a:r>
              <a:rPr lang="en-US" sz="2400" dirty="0" err="1" smtClean="0">
                <a:solidFill>
                  <a:schemeClr val="bg1"/>
                </a:solidFill>
              </a:rPr>
              <a:t>Kadanoff</a:t>
            </a:r>
            <a:r>
              <a:rPr lang="en-US" sz="2400" dirty="0" smtClean="0">
                <a:solidFill>
                  <a:schemeClr val="bg1"/>
                </a:solidFill>
              </a:rPr>
              <a:t> and M. E. Fisher</a:t>
            </a:r>
          </a:p>
          <a:p>
            <a:r>
              <a:rPr lang="en-US" sz="2400" dirty="0" smtClean="0">
                <a:solidFill>
                  <a:schemeClr val="bg1"/>
                </a:solidFill>
              </a:rPr>
              <a:t>Seventies: 	Renormalization group by K. G. Wilson.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Caveats !!!</a:t>
            </a:r>
            <a:endParaRPr lang="en-US" dirty="0"/>
          </a:p>
        </p:txBody>
      </p:sp>
      <p:sp>
        <p:nvSpPr>
          <p:cNvPr id="5" name="Content Placeholder 4"/>
          <p:cNvSpPr>
            <a:spLocks noGrp="1"/>
          </p:cNvSpPr>
          <p:nvPr>
            <p:ph idx="1"/>
          </p:nvPr>
        </p:nvSpPr>
        <p:spPr/>
        <p:txBody>
          <a:bodyPr>
            <a:normAutofit lnSpcReduction="10000"/>
          </a:bodyPr>
          <a:lstStyle/>
          <a:p>
            <a:r>
              <a:rPr lang="en-US" dirty="0" smtClean="0"/>
              <a:t>Not authoritative, representative, or balanced</a:t>
            </a:r>
          </a:p>
          <a:p>
            <a:r>
              <a:rPr lang="en-US" dirty="0" smtClean="0"/>
              <a:t>Based on things I know &amp; like</a:t>
            </a:r>
          </a:p>
          <a:p>
            <a:r>
              <a:rPr lang="en-US" dirty="0" smtClean="0"/>
              <a:t>Conducive to concluding remarks</a:t>
            </a:r>
          </a:p>
          <a:p>
            <a:r>
              <a:rPr lang="en-US" dirty="0" smtClean="0"/>
              <a:t>To make the list</a:t>
            </a:r>
          </a:p>
          <a:p>
            <a:pPr lvl="1"/>
            <a:r>
              <a:rPr lang="en-US" dirty="0" smtClean="0"/>
              <a:t>Introduce or confirm a new paradigm</a:t>
            </a:r>
          </a:p>
          <a:p>
            <a:pPr lvl="1"/>
            <a:r>
              <a:rPr lang="en-US" dirty="0" smtClean="0"/>
              <a:t>E</a:t>
            </a:r>
            <a:r>
              <a:rPr lang="en-US" dirty="0" smtClean="0"/>
              <a:t>nabled by instrumental innovation</a:t>
            </a:r>
          </a:p>
          <a:p>
            <a:pPr lvl="1"/>
            <a:r>
              <a:rPr lang="en-US" dirty="0" smtClean="0"/>
              <a:t>Author should preferably not be at this meeting</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Soft Modes &amp; Phase Transitions</a:t>
            </a:r>
            <a:endParaRPr lang="en-US" dirty="0"/>
          </a:p>
        </p:txBody>
      </p:sp>
      <p:pic>
        <p:nvPicPr>
          <p:cNvPr id="287747" name="Picture 3"/>
          <p:cNvPicPr>
            <a:picLocks noChangeAspect="1" noChangeArrowheads="1"/>
          </p:cNvPicPr>
          <p:nvPr/>
        </p:nvPicPr>
        <p:blipFill>
          <a:blip r:embed="rId3"/>
          <a:srcRect/>
          <a:stretch>
            <a:fillRect/>
          </a:stretch>
        </p:blipFill>
        <p:spPr bwMode="auto">
          <a:xfrm>
            <a:off x="138026" y="2477849"/>
            <a:ext cx="4705350" cy="3952875"/>
          </a:xfrm>
          <a:prstGeom prst="rect">
            <a:avLst/>
          </a:prstGeom>
          <a:noFill/>
          <a:ln w="9525">
            <a:noFill/>
            <a:miter lim="800000"/>
            <a:headEnd/>
            <a:tailEnd/>
          </a:ln>
        </p:spPr>
      </p:pic>
      <p:pic>
        <p:nvPicPr>
          <p:cNvPr id="287748" name="Picture 4"/>
          <p:cNvPicPr>
            <a:picLocks noChangeAspect="1" noChangeArrowheads="1"/>
          </p:cNvPicPr>
          <p:nvPr/>
        </p:nvPicPr>
        <p:blipFill>
          <a:blip r:embed="rId4"/>
          <a:srcRect/>
          <a:stretch>
            <a:fillRect/>
          </a:stretch>
        </p:blipFill>
        <p:spPr bwMode="auto">
          <a:xfrm>
            <a:off x="0" y="0"/>
            <a:ext cx="9144000" cy="2112135"/>
          </a:xfrm>
          <a:prstGeom prst="rect">
            <a:avLst/>
          </a:prstGeom>
          <a:noFill/>
          <a:ln w="9525">
            <a:noFill/>
            <a:miter lim="800000"/>
            <a:headEnd/>
            <a:tailEnd/>
          </a:ln>
        </p:spPr>
      </p:pic>
      <p:pic>
        <p:nvPicPr>
          <p:cNvPr id="287749" name="Picture 5"/>
          <p:cNvPicPr>
            <a:picLocks noChangeAspect="1" noChangeArrowheads="1"/>
          </p:cNvPicPr>
          <p:nvPr/>
        </p:nvPicPr>
        <p:blipFill>
          <a:blip r:embed="rId5"/>
          <a:srcRect/>
          <a:stretch>
            <a:fillRect/>
          </a:stretch>
        </p:blipFill>
        <p:spPr bwMode="auto">
          <a:xfrm>
            <a:off x="5390055" y="2477849"/>
            <a:ext cx="3302682" cy="3952875"/>
          </a:xfrm>
          <a:prstGeom prst="rect">
            <a:avLst/>
          </a:prstGeom>
          <a:noFill/>
          <a:ln w="9525">
            <a:noFill/>
            <a:miter lim="800000"/>
            <a:headEnd/>
            <a:tailEnd/>
          </a:ln>
        </p:spPr>
      </p:pic>
      <p:pic>
        <p:nvPicPr>
          <p:cNvPr id="4" name="Picture 3" descr="http://www.bnl.gov/GenShirane/images/GenShirane_LowRes.jpg"/>
          <p:cNvPicPr>
            <a:picLocks noChangeAspect="1" noChangeArrowheads="1"/>
          </p:cNvPicPr>
          <p:nvPr/>
        </p:nvPicPr>
        <p:blipFill>
          <a:blip r:embed="rId6"/>
          <a:srcRect/>
          <a:stretch>
            <a:fillRect/>
          </a:stretch>
        </p:blipFill>
        <p:spPr bwMode="auto">
          <a:xfrm>
            <a:off x="0" y="0"/>
            <a:ext cx="2434442" cy="2328780"/>
          </a:xfrm>
          <a:prstGeom prst="rect">
            <a:avLst/>
          </a:prstGeom>
          <a:noFill/>
        </p:spPr>
      </p:pic>
      <p:pic>
        <p:nvPicPr>
          <p:cNvPr id="287750" name="Picture 6"/>
          <p:cNvPicPr>
            <a:picLocks noChangeAspect="1" noChangeArrowheads="1"/>
          </p:cNvPicPr>
          <p:nvPr/>
        </p:nvPicPr>
        <p:blipFill>
          <a:blip r:embed="rId7"/>
          <a:srcRect/>
          <a:stretch>
            <a:fillRect/>
          </a:stretch>
        </p:blipFill>
        <p:spPr bwMode="auto">
          <a:xfrm>
            <a:off x="5047042" y="2477849"/>
            <a:ext cx="3925233" cy="3952875"/>
          </a:xfrm>
          <a:prstGeom prst="rect">
            <a:avLst/>
          </a:prstGeom>
          <a:noFill/>
          <a:ln w="9525">
            <a:noFill/>
            <a:miter lim="800000"/>
            <a:headEnd/>
            <a:tailEnd/>
          </a:ln>
        </p:spPr>
      </p:pic>
      <p:sp>
        <p:nvSpPr>
          <p:cNvPr id="11" name="TextBox 10"/>
          <p:cNvSpPr txBox="1"/>
          <p:nvPr/>
        </p:nvSpPr>
        <p:spPr>
          <a:xfrm>
            <a:off x="0" y="1950329"/>
            <a:ext cx="2430474" cy="338554"/>
          </a:xfrm>
          <a:prstGeom prst="rect">
            <a:avLst/>
          </a:prstGeom>
          <a:noFill/>
        </p:spPr>
        <p:txBody>
          <a:bodyPr wrap="none" rtlCol="0">
            <a:spAutoFit/>
          </a:bodyPr>
          <a:lstStyle/>
          <a:p>
            <a:r>
              <a:rPr lang="en-US" sz="1600" dirty="0" smtClean="0">
                <a:solidFill>
                  <a:schemeClr val="bg1"/>
                </a:solidFill>
              </a:rPr>
              <a:t>Gen </a:t>
            </a:r>
            <a:r>
              <a:rPr lang="en-US" sz="1600" dirty="0" err="1" smtClean="0">
                <a:solidFill>
                  <a:schemeClr val="bg1"/>
                </a:solidFill>
              </a:rPr>
              <a:t>Shirane</a:t>
            </a:r>
            <a:r>
              <a:rPr lang="en-US" sz="1600" dirty="0" smtClean="0">
                <a:solidFill>
                  <a:schemeClr val="bg1"/>
                </a:solidFill>
              </a:rPr>
              <a:t> 1924-2005 </a:t>
            </a:r>
            <a:endParaRPr 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7750"/>
                                        </p:tgtEl>
                                        <p:attrNameLst>
                                          <p:attrName>style.visibility</p:attrName>
                                        </p:attrNameLst>
                                      </p:cBhvr>
                                      <p:to>
                                        <p:strVal val="visible"/>
                                      </p:to>
                                    </p:set>
                                    <p:animEffect transition="in" filter="dissolve">
                                      <p:cBhvr>
                                        <p:cTn id="7" dur="500"/>
                                        <p:tgtEl>
                                          <p:spTgt spid="2877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131"/>
          <p:cNvSpPr/>
          <p:nvPr/>
        </p:nvSpPr>
        <p:spPr>
          <a:xfrm>
            <a:off x="0" y="6263640"/>
            <a:ext cx="9144000" cy="59436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a:off x="3159063" y="4834890"/>
            <a:ext cx="5881477" cy="83191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25730"/>
            <a:ext cx="9144000" cy="1143000"/>
          </a:xfrm>
        </p:spPr>
        <p:txBody>
          <a:bodyPr>
            <a:normAutofit/>
          </a:bodyPr>
          <a:lstStyle/>
          <a:p>
            <a:r>
              <a:rPr lang="en-US" sz="4800" dirty="0" smtClean="0"/>
              <a:t>Low D Quantum Magnetism</a:t>
            </a:r>
            <a:endParaRPr lang="en-US" sz="4800" dirty="0"/>
          </a:p>
        </p:txBody>
      </p:sp>
      <p:pic>
        <p:nvPicPr>
          <p:cNvPr id="296962" name="Picture 2" descr="http://www.princeton.edu/physics/people/faculty/duncan-haldane/haldane_duncan.jpg"/>
          <p:cNvPicPr>
            <a:picLocks noChangeAspect="1" noChangeArrowheads="1"/>
          </p:cNvPicPr>
          <p:nvPr/>
        </p:nvPicPr>
        <p:blipFill>
          <a:blip r:embed="rId3"/>
          <a:srcRect/>
          <a:stretch>
            <a:fillRect/>
          </a:stretch>
        </p:blipFill>
        <p:spPr bwMode="auto">
          <a:xfrm>
            <a:off x="944245" y="4131597"/>
            <a:ext cx="1847850" cy="1857376"/>
          </a:xfrm>
          <a:prstGeom prst="rect">
            <a:avLst/>
          </a:prstGeom>
          <a:noFill/>
        </p:spPr>
      </p:pic>
      <p:sp>
        <p:nvSpPr>
          <p:cNvPr id="118" name="TextBox 117"/>
          <p:cNvSpPr txBox="1"/>
          <p:nvPr/>
        </p:nvSpPr>
        <p:spPr>
          <a:xfrm>
            <a:off x="115445" y="2854324"/>
            <a:ext cx="4083349" cy="1277273"/>
          </a:xfrm>
          <a:prstGeom prst="rect">
            <a:avLst/>
          </a:prstGeom>
          <a:noFill/>
        </p:spPr>
        <p:txBody>
          <a:bodyPr wrap="square" rtlCol="0">
            <a:spAutoFit/>
          </a:bodyPr>
          <a:lstStyle/>
          <a:p>
            <a:pPr>
              <a:spcBef>
                <a:spcPts val="600"/>
              </a:spcBef>
              <a:buFont typeface="Wingdings" pitchFamily="2" charset="2"/>
              <a:buChar char="v"/>
            </a:pPr>
            <a:r>
              <a:rPr lang="en-US" dirty="0" smtClean="0"/>
              <a:t> “What is the spin of a spin wave?” 	</a:t>
            </a:r>
            <a:r>
              <a:rPr lang="en-US" dirty="0" err="1" smtClean="0"/>
              <a:t>Faddeev</a:t>
            </a:r>
            <a:r>
              <a:rPr lang="en-US" dirty="0" smtClean="0"/>
              <a:t> and </a:t>
            </a:r>
            <a:r>
              <a:rPr lang="en-US" dirty="0" err="1" smtClean="0"/>
              <a:t>Takhtajan</a:t>
            </a:r>
            <a:r>
              <a:rPr lang="en-US" dirty="0" smtClean="0"/>
              <a:t> (1981)</a:t>
            </a:r>
          </a:p>
          <a:p>
            <a:pPr>
              <a:spcBef>
                <a:spcPts val="600"/>
              </a:spcBef>
              <a:buFont typeface="Wingdings" pitchFamily="2" charset="2"/>
              <a:buChar char="v"/>
            </a:pPr>
            <a:r>
              <a:rPr lang="en-US" dirty="0" smtClean="0"/>
              <a:t>“The RVB</a:t>
            </a:r>
            <a:r>
              <a:rPr lang="en-US" dirty="0" smtClean="0"/>
              <a:t> </a:t>
            </a:r>
            <a:r>
              <a:rPr lang="en-US" dirty="0" smtClean="0"/>
              <a:t>State in LaCu</a:t>
            </a:r>
            <a:r>
              <a:rPr lang="en-US" baseline="-25000" dirty="0" smtClean="0"/>
              <a:t>2</a:t>
            </a:r>
            <a:r>
              <a:rPr lang="en-US" dirty="0" smtClean="0"/>
              <a:t>O</a:t>
            </a:r>
            <a:r>
              <a:rPr lang="en-US" baseline="-25000" dirty="0" smtClean="0"/>
              <a:t>4</a:t>
            </a:r>
            <a:r>
              <a:rPr lang="en-US" dirty="0" smtClean="0"/>
              <a:t> &amp;	</a:t>
            </a:r>
            <a:r>
              <a:rPr lang="en-US" dirty="0" err="1" smtClean="0"/>
              <a:t>Supercond</a:t>
            </a:r>
            <a:r>
              <a:rPr lang="en-US" dirty="0" smtClean="0"/>
              <a:t>.” Anderson (1987)</a:t>
            </a:r>
          </a:p>
        </p:txBody>
      </p:sp>
      <p:pic>
        <p:nvPicPr>
          <p:cNvPr id="296966" name="Picture 6" descr="http://www.homodiscens.com/home/areas/disciplines_gardner/emergence/anderson.jpg"/>
          <p:cNvPicPr>
            <a:picLocks noChangeAspect="1" noChangeArrowheads="1"/>
          </p:cNvPicPr>
          <p:nvPr/>
        </p:nvPicPr>
        <p:blipFill>
          <a:blip r:embed="rId4"/>
          <a:srcRect/>
          <a:stretch>
            <a:fillRect/>
          </a:stretch>
        </p:blipFill>
        <p:spPr bwMode="auto">
          <a:xfrm>
            <a:off x="944245" y="937259"/>
            <a:ext cx="1997379" cy="1882775"/>
          </a:xfrm>
          <a:prstGeom prst="rect">
            <a:avLst/>
          </a:prstGeom>
          <a:noFill/>
        </p:spPr>
      </p:pic>
      <p:pic>
        <p:nvPicPr>
          <p:cNvPr id="296967" name="Picture 7"/>
          <p:cNvPicPr>
            <a:picLocks noChangeAspect="1" noChangeArrowheads="1"/>
          </p:cNvPicPr>
          <p:nvPr/>
        </p:nvPicPr>
        <p:blipFill>
          <a:blip r:embed="rId5"/>
          <a:srcRect/>
          <a:stretch>
            <a:fillRect/>
          </a:stretch>
        </p:blipFill>
        <p:spPr bwMode="auto">
          <a:xfrm>
            <a:off x="4606841" y="1107481"/>
            <a:ext cx="4363421" cy="2911148"/>
          </a:xfrm>
          <a:prstGeom prst="rect">
            <a:avLst/>
          </a:prstGeom>
          <a:noFill/>
          <a:ln w="9525">
            <a:noFill/>
            <a:miter lim="800000"/>
            <a:headEnd/>
            <a:tailEnd/>
          </a:ln>
        </p:spPr>
      </p:pic>
      <p:pic>
        <p:nvPicPr>
          <p:cNvPr id="296968" name="Picture 8"/>
          <p:cNvPicPr>
            <a:picLocks noChangeAspect="1" noChangeArrowheads="1"/>
          </p:cNvPicPr>
          <p:nvPr/>
        </p:nvPicPr>
        <p:blipFill>
          <a:blip r:embed="rId6"/>
          <a:srcRect/>
          <a:stretch>
            <a:fillRect/>
          </a:stretch>
        </p:blipFill>
        <p:spPr bwMode="auto">
          <a:xfrm>
            <a:off x="4595411" y="1109199"/>
            <a:ext cx="4350286" cy="2898000"/>
          </a:xfrm>
          <a:prstGeom prst="rect">
            <a:avLst/>
          </a:prstGeom>
          <a:noFill/>
          <a:ln w="9525">
            <a:noFill/>
            <a:miter lim="800000"/>
            <a:headEnd/>
            <a:tailEnd/>
          </a:ln>
        </p:spPr>
      </p:pic>
      <p:pic>
        <p:nvPicPr>
          <p:cNvPr id="296969" name="Picture 9"/>
          <p:cNvPicPr>
            <a:picLocks noChangeAspect="1" noChangeArrowheads="1"/>
          </p:cNvPicPr>
          <p:nvPr/>
        </p:nvPicPr>
        <p:blipFill>
          <a:blip r:embed="rId7"/>
          <a:srcRect/>
          <a:stretch>
            <a:fillRect/>
          </a:stretch>
        </p:blipFill>
        <p:spPr bwMode="auto">
          <a:xfrm>
            <a:off x="4679119" y="1298337"/>
            <a:ext cx="4291143" cy="2674572"/>
          </a:xfrm>
          <a:prstGeom prst="rect">
            <a:avLst/>
          </a:prstGeom>
          <a:noFill/>
          <a:ln w="9525">
            <a:noFill/>
            <a:miter lim="800000"/>
            <a:headEnd/>
            <a:tailEnd/>
          </a:ln>
        </p:spPr>
      </p:pic>
      <p:pic>
        <p:nvPicPr>
          <p:cNvPr id="296970" name="Picture 10"/>
          <p:cNvPicPr>
            <a:picLocks noChangeAspect="1" noChangeArrowheads="1"/>
          </p:cNvPicPr>
          <p:nvPr/>
        </p:nvPicPr>
        <p:blipFill>
          <a:blip r:embed="rId8"/>
          <a:srcRect/>
          <a:stretch>
            <a:fillRect/>
          </a:stretch>
        </p:blipFill>
        <p:spPr bwMode="auto">
          <a:xfrm>
            <a:off x="4595411" y="1258909"/>
            <a:ext cx="4389714" cy="2714000"/>
          </a:xfrm>
          <a:prstGeom prst="rect">
            <a:avLst/>
          </a:prstGeom>
          <a:noFill/>
          <a:ln w="9525">
            <a:noFill/>
            <a:miter lim="800000"/>
            <a:headEnd/>
            <a:tailEnd/>
          </a:ln>
        </p:spPr>
      </p:pic>
      <p:pic>
        <p:nvPicPr>
          <p:cNvPr id="296971" name="Picture 11"/>
          <p:cNvPicPr>
            <a:picLocks noChangeAspect="1" noChangeArrowheads="1"/>
          </p:cNvPicPr>
          <p:nvPr/>
        </p:nvPicPr>
        <p:blipFill>
          <a:blip r:embed="rId9"/>
          <a:srcRect/>
          <a:stretch>
            <a:fillRect/>
          </a:stretch>
        </p:blipFill>
        <p:spPr bwMode="auto">
          <a:xfrm>
            <a:off x="4527976" y="1252338"/>
            <a:ext cx="4442286" cy="2720571"/>
          </a:xfrm>
          <a:prstGeom prst="rect">
            <a:avLst/>
          </a:prstGeom>
          <a:noFill/>
          <a:ln w="9525">
            <a:noFill/>
            <a:miter lim="800000"/>
            <a:headEnd/>
            <a:tailEnd/>
          </a:ln>
        </p:spPr>
      </p:pic>
      <p:pic>
        <p:nvPicPr>
          <p:cNvPr id="296963" name="Picture 3"/>
          <p:cNvPicPr>
            <a:picLocks noChangeAspect="1" noChangeArrowheads="1"/>
          </p:cNvPicPr>
          <p:nvPr/>
        </p:nvPicPr>
        <p:blipFill>
          <a:blip r:embed="rId10"/>
          <a:srcRect/>
          <a:stretch>
            <a:fillRect/>
          </a:stretch>
        </p:blipFill>
        <p:spPr bwMode="auto">
          <a:xfrm>
            <a:off x="4290234" y="1087940"/>
            <a:ext cx="4694891" cy="3088619"/>
          </a:xfrm>
          <a:prstGeom prst="rect">
            <a:avLst/>
          </a:prstGeom>
          <a:noFill/>
          <a:ln w="9525">
            <a:noFill/>
            <a:miter lim="800000"/>
            <a:headEnd/>
            <a:tailEnd/>
          </a:ln>
          <a:effectLst/>
        </p:spPr>
      </p:pic>
      <p:pic>
        <p:nvPicPr>
          <p:cNvPr id="296972" name="Picture 12"/>
          <p:cNvPicPr>
            <a:picLocks noChangeAspect="1" noChangeArrowheads="1"/>
          </p:cNvPicPr>
          <p:nvPr/>
        </p:nvPicPr>
        <p:blipFill>
          <a:blip r:embed="rId11"/>
          <a:srcRect/>
          <a:stretch>
            <a:fillRect/>
          </a:stretch>
        </p:blipFill>
        <p:spPr bwMode="auto">
          <a:xfrm>
            <a:off x="3159653" y="5151784"/>
            <a:ext cx="5881477" cy="365057"/>
          </a:xfrm>
          <a:prstGeom prst="rect">
            <a:avLst/>
          </a:prstGeom>
          <a:solidFill>
            <a:schemeClr val="bg1"/>
          </a:solidFill>
          <a:ln w="9525">
            <a:noFill/>
            <a:miter lim="800000"/>
            <a:headEnd/>
            <a:tailEnd/>
          </a:ln>
          <a:effectLst/>
        </p:spPr>
      </p:pic>
      <p:pic>
        <p:nvPicPr>
          <p:cNvPr id="296973" name="Picture 13"/>
          <p:cNvPicPr>
            <a:picLocks noChangeAspect="1" noChangeArrowheads="1"/>
          </p:cNvPicPr>
          <p:nvPr/>
        </p:nvPicPr>
        <p:blipFill>
          <a:blip r:embed="rId12"/>
          <a:srcRect/>
          <a:stretch>
            <a:fillRect/>
          </a:stretch>
        </p:blipFill>
        <p:spPr bwMode="auto">
          <a:xfrm>
            <a:off x="3160243" y="4932539"/>
            <a:ext cx="5880887" cy="584302"/>
          </a:xfrm>
          <a:prstGeom prst="rect">
            <a:avLst/>
          </a:prstGeom>
          <a:noFill/>
          <a:ln w="9525">
            <a:noFill/>
            <a:miter lim="800000"/>
            <a:headEnd/>
            <a:tailEnd/>
          </a:ln>
          <a:effectLst/>
        </p:spPr>
      </p:pic>
      <p:pic>
        <p:nvPicPr>
          <p:cNvPr id="128" name="Picture 13"/>
          <p:cNvPicPr>
            <a:picLocks noChangeAspect="1" noChangeArrowheads="1"/>
          </p:cNvPicPr>
          <p:nvPr/>
        </p:nvPicPr>
        <p:blipFill>
          <a:blip r:embed="rId12"/>
          <a:srcRect l="9752" r="41334"/>
          <a:stretch>
            <a:fillRect/>
          </a:stretch>
        </p:blipFill>
        <p:spPr bwMode="auto">
          <a:xfrm>
            <a:off x="5509260" y="4936349"/>
            <a:ext cx="2876501" cy="584302"/>
          </a:xfrm>
          <a:prstGeom prst="rect">
            <a:avLst/>
          </a:prstGeom>
          <a:noFill/>
          <a:ln w="9525">
            <a:noFill/>
            <a:miter lim="800000"/>
            <a:headEnd/>
            <a:tailEnd/>
          </a:ln>
          <a:effectLst/>
        </p:spPr>
      </p:pic>
      <p:sp>
        <p:nvSpPr>
          <p:cNvPr id="131" name="TextBox 130"/>
          <p:cNvSpPr txBox="1"/>
          <p:nvPr/>
        </p:nvSpPr>
        <p:spPr>
          <a:xfrm>
            <a:off x="115445" y="5988973"/>
            <a:ext cx="3916457" cy="923330"/>
          </a:xfrm>
          <a:prstGeom prst="rect">
            <a:avLst/>
          </a:prstGeom>
          <a:noFill/>
        </p:spPr>
        <p:txBody>
          <a:bodyPr wrap="none" rtlCol="0">
            <a:spAutoFit/>
          </a:bodyPr>
          <a:lstStyle/>
          <a:p>
            <a:pPr>
              <a:buFont typeface="Wingdings" pitchFamily="2" charset="2"/>
              <a:buChar char="v"/>
            </a:pPr>
            <a:r>
              <a:rPr lang="en-US" dirty="0" smtClean="0"/>
              <a:t>“Inter Spin chains &amp; the </a:t>
            </a:r>
          </a:p>
          <a:p>
            <a:r>
              <a:rPr lang="en-US" dirty="0" smtClean="0"/>
              <a:t>	</a:t>
            </a:r>
            <a:r>
              <a:rPr lang="en-US" dirty="0" smtClean="0"/>
              <a:t>O(3</a:t>
            </a:r>
            <a:r>
              <a:rPr lang="en-US" dirty="0" smtClean="0"/>
              <a:t>) </a:t>
            </a:r>
            <a:r>
              <a:rPr lang="en-US" dirty="0" smtClean="0"/>
              <a:t>Non Linear Sigma Model”, </a:t>
            </a:r>
          </a:p>
          <a:p>
            <a:r>
              <a:rPr lang="en-US" dirty="0" smtClean="0"/>
              <a:t>	</a:t>
            </a:r>
            <a:r>
              <a:rPr lang="en-US" dirty="0" smtClean="0"/>
              <a:t>Haldane (1983)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6968"/>
                                        </p:tgtEl>
                                        <p:attrNameLst>
                                          <p:attrName>style.visibility</p:attrName>
                                        </p:attrNameLst>
                                      </p:cBhvr>
                                      <p:to>
                                        <p:strVal val="visible"/>
                                      </p:to>
                                    </p:set>
                                    <p:animEffect transition="in" filter="dissolve">
                                      <p:cBhvr>
                                        <p:cTn id="7" dur="500"/>
                                        <p:tgtEl>
                                          <p:spTgt spid="29696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6969"/>
                                        </p:tgtEl>
                                        <p:attrNameLst>
                                          <p:attrName>style.visibility</p:attrName>
                                        </p:attrNameLst>
                                      </p:cBhvr>
                                      <p:to>
                                        <p:strVal val="visible"/>
                                      </p:to>
                                    </p:set>
                                    <p:animEffect transition="in" filter="dissolve">
                                      <p:cBhvr>
                                        <p:cTn id="12" dur="500"/>
                                        <p:tgtEl>
                                          <p:spTgt spid="29696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6970"/>
                                        </p:tgtEl>
                                        <p:attrNameLst>
                                          <p:attrName>style.visibility</p:attrName>
                                        </p:attrNameLst>
                                      </p:cBhvr>
                                      <p:to>
                                        <p:strVal val="visible"/>
                                      </p:to>
                                    </p:set>
                                    <p:animEffect transition="in" filter="dissolve">
                                      <p:cBhvr>
                                        <p:cTn id="17" dur="500"/>
                                        <p:tgtEl>
                                          <p:spTgt spid="29697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6971"/>
                                        </p:tgtEl>
                                        <p:attrNameLst>
                                          <p:attrName>style.visibility</p:attrName>
                                        </p:attrNameLst>
                                      </p:cBhvr>
                                      <p:to>
                                        <p:strVal val="visible"/>
                                      </p:to>
                                    </p:set>
                                    <p:animEffect transition="in" filter="dissolve">
                                      <p:cBhvr>
                                        <p:cTn id="22" dur="500"/>
                                        <p:tgtEl>
                                          <p:spTgt spid="29697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96963"/>
                                        </p:tgtEl>
                                        <p:attrNameLst>
                                          <p:attrName>style.visibility</p:attrName>
                                        </p:attrNameLst>
                                      </p:cBhvr>
                                      <p:to>
                                        <p:strVal val="visible"/>
                                      </p:to>
                                    </p:set>
                                    <p:animEffect transition="in" filter="dissolve">
                                      <p:cBhvr>
                                        <p:cTn id="27" dur="500"/>
                                        <p:tgtEl>
                                          <p:spTgt spid="29696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96973"/>
                                        </p:tgtEl>
                                        <p:attrNameLst>
                                          <p:attrName>style.visibility</p:attrName>
                                        </p:attrNameLst>
                                      </p:cBhvr>
                                      <p:to>
                                        <p:strVal val="visible"/>
                                      </p:to>
                                    </p:set>
                                    <p:animEffect transition="in" filter="dissolve">
                                      <p:cBhvr>
                                        <p:cTn id="32" dur="500"/>
                                        <p:tgtEl>
                                          <p:spTgt spid="29697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28"/>
                                        </p:tgtEl>
                                        <p:attrNameLst>
                                          <p:attrName>style.visibility</p:attrName>
                                        </p:attrNameLst>
                                      </p:cBhvr>
                                      <p:to>
                                        <p:strVal val="visible"/>
                                      </p:to>
                                    </p:set>
                                    <p:animEffect transition="in" filter="dissolve">
                                      <p:cBhvr>
                                        <p:cTn id="37"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lstStyle/>
          <a:p>
            <a:r>
              <a:rPr lang="en-US" dirty="0" smtClean="0"/>
              <a:t>Quasi-one-dimensional materials</a:t>
            </a:r>
            <a:endParaRPr lang="en-US" dirty="0"/>
          </a:p>
        </p:txBody>
      </p:sp>
      <p:pic>
        <p:nvPicPr>
          <p:cNvPr id="3" name="Picture 8" descr="kcuf3"/>
          <p:cNvPicPr>
            <a:picLocks noChangeAspect="1" noChangeArrowheads="1"/>
          </p:cNvPicPr>
          <p:nvPr/>
        </p:nvPicPr>
        <p:blipFill>
          <a:blip r:embed="rId3"/>
          <a:srcRect/>
          <a:stretch>
            <a:fillRect/>
          </a:stretch>
        </p:blipFill>
        <p:spPr bwMode="auto">
          <a:xfrm>
            <a:off x="670560" y="1219200"/>
            <a:ext cx="3721100" cy="5029200"/>
          </a:xfrm>
          <a:prstGeom prst="rect">
            <a:avLst/>
          </a:prstGeom>
          <a:ln>
            <a:noFill/>
          </a:ln>
          <a:effectLst>
            <a:outerShdw blurRad="292100" dist="139700" dir="2700000" algn="tl" rotWithShape="0">
              <a:srgbClr val="333333">
                <a:alpha val="65000"/>
              </a:srgbClr>
            </a:outerShdw>
          </a:effectLst>
        </p:spPr>
      </p:pic>
      <p:pic>
        <p:nvPicPr>
          <p:cNvPr id="4" name="Picture 3" descr="jz1253.jpg"/>
          <p:cNvPicPr>
            <a:picLocks noChangeAspect="1"/>
          </p:cNvPicPr>
          <p:nvPr/>
        </p:nvPicPr>
        <p:blipFill>
          <a:blip r:embed="rId4">
            <a:clrChange>
              <a:clrFrom>
                <a:srgbClr val="FFFFFF"/>
              </a:clrFrom>
              <a:clrTo>
                <a:srgbClr val="FFFFFF">
                  <a:alpha val="0"/>
                </a:srgbClr>
              </a:clrTo>
            </a:clrChange>
          </a:blip>
          <a:srcRect t="25167" b="17500"/>
          <a:stretch>
            <a:fillRect/>
          </a:stretch>
        </p:blipFill>
        <p:spPr>
          <a:xfrm rot="5400000">
            <a:off x="4076380" y="2183752"/>
            <a:ext cx="6226180" cy="33147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257550" y="5783580"/>
            <a:ext cx="1085554" cy="461665"/>
          </a:xfrm>
          <a:prstGeom prst="rect">
            <a:avLst/>
          </a:prstGeom>
          <a:noFill/>
        </p:spPr>
        <p:txBody>
          <a:bodyPr wrap="none" rtlCol="0">
            <a:spAutoFit/>
          </a:bodyPr>
          <a:lstStyle/>
          <a:p>
            <a:r>
              <a:rPr lang="en-US" sz="2400" dirty="0" smtClean="0"/>
              <a:t>KCuF</a:t>
            </a:r>
            <a:r>
              <a:rPr lang="en-US" sz="2400" baseline="-25000" dirty="0" smtClean="0"/>
              <a:t>3</a:t>
            </a:r>
            <a:endParaRPr lang="en-US" sz="2400" baseline="-25000" dirty="0"/>
          </a:p>
        </p:txBody>
      </p:sp>
      <p:sp>
        <p:nvSpPr>
          <p:cNvPr id="6" name="TextBox 5"/>
          <p:cNvSpPr txBox="1"/>
          <p:nvPr/>
        </p:nvSpPr>
        <p:spPr>
          <a:xfrm>
            <a:off x="7588142" y="5783580"/>
            <a:ext cx="1258678" cy="461665"/>
          </a:xfrm>
          <a:prstGeom prst="rect">
            <a:avLst/>
          </a:prstGeom>
          <a:noFill/>
        </p:spPr>
        <p:txBody>
          <a:bodyPr wrap="none" rtlCol="0">
            <a:spAutoFit/>
          </a:bodyPr>
          <a:lstStyle/>
          <a:p>
            <a:r>
              <a:rPr lang="en-US" sz="2400" dirty="0" smtClean="0"/>
              <a:t>CsNiCl</a:t>
            </a:r>
            <a:r>
              <a:rPr lang="en-US" sz="2400" baseline="-25000" dirty="0" smtClean="0"/>
              <a:t>3</a:t>
            </a:r>
            <a:endParaRPr lang="en-US" sz="2400" baseline="-25000" dirty="0"/>
          </a:p>
        </p:txBody>
      </p:sp>
      <p:sp>
        <p:nvSpPr>
          <p:cNvPr id="7" name="TextBox 6"/>
          <p:cNvSpPr txBox="1"/>
          <p:nvPr/>
        </p:nvSpPr>
        <p:spPr>
          <a:xfrm>
            <a:off x="1803241" y="664989"/>
            <a:ext cx="1646669" cy="369332"/>
          </a:xfrm>
          <a:prstGeom prst="rect">
            <a:avLst/>
          </a:prstGeom>
          <a:noFill/>
        </p:spPr>
        <p:txBody>
          <a:bodyPr wrap="none" rtlCol="0">
            <a:spAutoFit/>
          </a:bodyPr>
          <a:lstStyle/>
          <a:p>
            <a:r>
              <a:rPr lang="en-US" dirty="0" smtClean="0"/>
              <a:t>Spin-1/2 AFM </a:t>
            </a:r>
            <a:endParaRPr lang="en-US" dirty="0"/>
          </a:p>
        </p:txBody>
      </p:sp>
      <p:sp>
        <p:nvSpPr>
          <p:cNvPr id="8" name="TextBox 7"/>
          <p:cNvSpPr txBox="1"/>
          <p:nvPr/>
        </p:nvSpPr>
        <p:spPr>
          <a:xfrm>
            <a:off x="6620407" y="728012"/>
            <a:ext cx="1454309" cy="369332"/>
          </a:xfrm>
          <a:prstGeom prst="rect">
            <a:avLst/>
          </a:prstGeom>
          <a:noFill/>
        </p:spPr>
        <p:txBody>
          <a:bodyPr wrap="none" rtlCol="0">
            <a:spAutoFit/>
          </a:bodyPr>
          <a:lstStyle/>
          <a:p>
            <a:r>
              <a:rPr lang="en-US" dirty="0" smtClean="0"/>
              <a:t>Spin-1 AFM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152"/>
            <a:ext cx="9144000" cy="1143000"/>
          </a:xfrm>
        </p:spPr>
        <p:txBody>
          <a:bodyPr>
            <a:normAutofit/>
          </a:bodyPr>
          <a:lstStyle/>
          <a:p>
            <a:r>
              <a:rPr lang="en-US" sz="3200" dirty="0" smtClean="0"/>
              <a:t>Time of flight inelastic magnetic scattering</a:t>
            </a:r>
            <a:endParaRPr lang="en-US" sz="3200" dirty="0"/>
          </a:p>
        </p:txBody>
      </p:sp>
      <p:pic>
        <p:nvPicPr>
          <p:cNvPr id="309250" name="Picture 2" descr="http://www.isis.stfc.ac.uk/instruments/mari/mari-picture7948.gif"/>
          <p:cNvPicPr>
            <a:picLocks noChangeAspect="1" noChangeArrowheads="1"/>
          </p:cNvPicPr>
          <p:nvPr/>
        </p:nvPicPr>
        <p:blipFill>
          <a:blip r:embed="rId3"/>
          <a:srcRect/>
          <a:stretch>
            <a:fillRect/>
          </a:stretch>
        </p:blipFill>
        <p:spPr bwMode="auto">
          <a:xfrm>
            <a:off x="764499" y="1008627"/>
            <a:ext cx="7714365" cy="5334032"/>
          </a:xfrm>
          <a:prstGeom prst="rect">
            <a:avLst/>
          </a:prstGeom>
          <a:noFill/>
        </p:spPr>
      </p:pic>
      <p:sp>
        <p:nvSpPr>
          <p:cNvPr id="4" name="TextBox 3"/>
          <p:cNvSpPr txBox="1"/>
          <p:nvPr/>
        </p:nvSpPr>
        <p:spPr>
          <a:xfrm>
            <a:off x="4636145" y="5600341"/>
            <a:ext cx="3842719" cy="461665"/>
          </a:xfrm>
          <a:prstGeom prst="rect">
            <a:avLst/>
          </a:prstGeom>
          <a:noFill/>
        </p:spPr>
        <p:txBody>
          <a:bodyPr wrap="none" rtlCol="0">
            <a:spAutoFit/>
          </a:bodyPr>
          <a:lstStyle/>
          <a:p>
            <a:r>
              <a:rPr lang="en-US" sz="2400" dirty="0" smtClean="0">
                <a:solidFill>
                  <a:schemeClr val="bg1"/>
                </a:solidFill>
              </a:rPr>
              <a:t>MARI spectrometer at ISIS</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p:cNvPicPr>
            <a:picLocks noChangeAspect="1" noChangeArrowheads="1"/>
          </p:cNvPicPr>
          <p:nvPr/>
        </p:nvPicPr>
        <p:blipFill>
          <a:blip r:embed="rId3"/>
          <a:srcRect/>
          <a:stretch>
            <a:fillRect/>
          </a:stretch>
        </p:blipFill>
        <p:spPr bwMode="auto">
          <a:xfrm>
            <a:off x="388620" y="0"/>
            <a:ext cx="8559515" cy="2194560"/>
          </a:xfrm>
          <a:prstGeom prst="rect">
            <a:avLst/>
          </a:prstGeom>
          <a:noFill/>
          <a:ln w="9525">
            <a:noFill/>
            <a:miter lim="800000"/>
            <a:headEnd/>
            <a:tailEnd/>
          </a:ln>
        </p:spPr>
      </p:pic>
      <p:pic>
        <p:nvPicPr>
          <p:cNvPr id="290819" name="Picture 3"/>
          <p:cNvPicPr>
            <a:picLocks noChangeAspect="1" noChangeArrowheads="1"/>
          </p:cNvPicPr>
          <p:nvPr/>
        </p:nvPicPr>
        <p:blipFill>
          <a:blip r:embed="rId4"/>
          <a:srcRect/>
          <a:stretch>
            <a:fillRect/>
          </a:stretch>
        </p:blipFill>
        <p:spPr bwMode="auto">
          <a:xfrm>
            <a:off x="343556" y="2000250"/>
            <a:ext cx="3062452" cy="4800600"/>
          </a:xfrm>
          <a:prstGeom prst="rect">
            <a:avLst/>
          </a:prstGeom>
          <a:ln>
            <a:noFill/>
          </a:ln>
          <a:effectLst>
            <a:outerShdw blurRad="292100" dist="139700" dir="2700000" algn="tl" rotWithShape="0">
              <a:srgbClr val="333333">
                <a:alpha val="65000"/>
              </a:srgbClr>
            </a:outerShdw>
          </a:effectLst>
        </p:spPr>
      </p:pic>
      <p:pic>
        <p:nvPicPr>
          <p:cNvPr id="290820" name="Picture 4"/>
          <p:cNvPicPr>
            <a:picLocks noChangeAspect="1" noChangeArrowheads="1"/>
          </p:cNvPicPr>
          <p:nvPr/>
        </p:nvPicPr>
        <p:blipFill>
          <a:blip r:embed="rId5"/>
          <a:srcRect/>
          <a:stretch>
            <a:fillRect/>
          </a:stretch>
        </p:blipFill>
        <p:spPr bwMode="auto">
          <a:xfrm>
            <a:off x="4057650" y="2306689"/>
            <a:ext cx="4890485" cy="44713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p:cNvPicPr>
            <a:picLocks noChangeAspect="1" noChangeArrowheads="1"/>
          </p:cNvPicPr>
          <p:nvPr/>
        </p:nvPicPr>
        <p:blipFill>
          <a:blip r:embed="rId3"/>
          <a:srcRect/>
          <a:stretch>
            <a:fillRect/>
          </a:stretch>
        </p:blipFill>
        <p:spPr bwMode="auto">
          <a:xfrm>
            <a:off x="0" y="0"/>
            <a:ext cx="9144000" cy="2001636"/>
          </a:xfrm>
          <a:prstGeom prst="rect">
            <a:avLst/>
          </a:prstGeom>
          <a:noFill/>
          <a:ln w="9525">
            <a:noFill/>
            <a:miter lim="800000"/>
            <a:headEnd/>
            <a:tailEnd/>
          </a:ln>
        </p:spPr>
      </p:pic>
      <p:pic>
        <p:nvPicPr>
          <p:cNvPr id="291843" name="Picture 3"/>
          <p:cNvPicPr>
            <a:picLocks noChangeAspect="1" noChangeArrowheads="1"/>
          </p:cNvPicPr>
          <p:nvPr/>
        </p:nvPicPr>
        <p:blipFill>
          <a:blip r:embed="rId4"/>
          <a:srcRect/>
          <a:stretch>
            <a:fillRect/>
          </a:stretch>
        </p:blipFill>
        <p:spPr bwMode="auto">
          <a:xfrm>
            <a:off x="199073" y="2093076"/>
            <a:ext cx="5133975" cy="4648200"/>
          </a:xfrm>
          <a:prstGeom prst="rect">
            <a:avLst/>
          </a:prstGeom>
          <a:ln>
            <a:noFill/>
          </a:ln>
          <a:effectLst>
            <a:outerShdw blurRad="292100" dist="139700" dir="2700000" algn="tl" rotWithShape="0">
              <a:srgbClr val="333333">
                <a:alpha val="65000"/>
              </a:srgbClr>
            </a:outerShdw>
          </a:effectLst>
        </p:spPr>
      </p:pic>
      <p:pic>
        <p:nvPicPr>
          <p:cNvPr id="291844" name="Picture 4"/>
          <p:cNvPicPr>
            <a:picLocks noChangeAspect="1" noChangeArrowheads="1"/>
          </p:cNvPicPr>
          <p:nvPr/>
        </p:nvPicPr>
        <p:blipFill>
          <a:blip r:embed="rId5"/>
          <a:srcRect r="48000"/>
          <a:stretch>
            <a:fillRect/>
          </a:stretch>
        </p:blipFill>
        <p:spPr bwMode="auto">
          <a:xfrm>
            <a:off x="5966461" y="2091663"/>
            <a:ext cx="3028950" cy="4649614"/>
          </a:xfrm>
          <a:prstGeom prst="rect">
            <a:avLst/>
          </a:prstGeom>
          <a:ln>
            <a:noFill/>
          </a:ln>
          <a:effectLst>
            <a:outerShdw blurRad="292100" dist="139700" dir="2700000" algn="tl" rotWithShape="0">
              <a:srgbClr val="333333">
                <a:alpha val="65000"/>
              </a:srgbClr>
            </a:outerShdw>
          </a:effectLst>
        </p:spPr>
      </p:pic>
      <p:pic>
        <p:nvPicPr>
          <p:cNvPr id="6" name="Picture 4"/>
          <p:cNvPicPr>
            <a:picLocks noChangeAspect="1" noChangeArrowheads="1"/>
          </p:cNvPicPr>
          <p:nvPr/>
        </p:nvPicPr>
        <p:blipFill>
          <a:blip r:embed="rId5"/>
          <a:srcRect l="41558" t="89822" r="20425" b="3260"/>
          <a:stretch>
            <a:fillRect/>
          </a:stretch>
        </p:blipFill>
        <p:spPr bwMode="auto">
          <a:xfrm>
            <a:off x="6949440" y="6330748"/>
            <a:ext cx="2045971" cy="2971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Time of Flight Powder Diffraction</a:t>
            </a:r>
            <a:endParaRPr lang="en-US" dirty="0"/>
          </a:p>
        </p:txBody>
      </p:sp>
      <p:pic>
        <p:nvPicPr>
          <p:cNvPr id="303106" name="Picture 2" descr="http://t1.gstatic.com/images?q=tbn:1WkpI3TLI3iq-M:http://www.msd.anl.gov/groups/nxrs/images/jorgensen.jpg&amp;t=1"/>
          <p:cNvPicPr>
            <a:picLocks noChangeAspect="1" noChangeArrowheads="1"/>
          </p:cNvPicPr>
          <p:nvPr/>
        </p:nvPicPr>
        <p:blipFill>
          <a:blip r:embed="rId3"/>
          <a:srcRect/>
          <a:stretch>
            <a:fillRect/>
          </a:stretch>
        </p:blipFill>
        <p:spPr bwMode="auto">
          <a:xfrm>
            <a:off x="5211439" y="1451610"/>
            <a:ext cx="3212472" cy="4212273"/>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657209" y="5758934"/>
            <a:ext cx="2428870" cy="369332"/>
          </a:xfrm>
          <a:prstGeom prst="rect">
            <a:avLst/>
          </a:prstGeom>
          <a:noFill/>
        </p:spPr>
        <p:txBody>
          <a:bodyPr wrap="none" rtlCol="0">
            <a:spAutoFit/>
          </a:bodyPr>
          <a:lstStyle/>
          <a:p>
            <a:r>
              <a:rPr lang="en-US" dirty="0" smtClean="0"/>
              <a:t>Jorgensen 1948-2006</a:t>
            </a:r>
            <a:endParaRPr lang="en-US" dirty="0"/>
          </a:p>
        </p:txBody>
      </p:sp>
      <p:pic>
        <p:nvPicPr>
          <p:cNvPr id="303108" name="Picture 4" descr="An overhead view of the IPNS floor."/>
          <p:cNvPicPr>
            <a:picLocks noChangeAspect="1" noChangeArrowheads="1"/>
          </p:cNvPicPr>
          <p:nvPr/>
        </p:nvPicPr>
        <p:blipFill>
          <a:blip r:embed="rId4"/>
          <a:srcRect/>
          <a:stretch>
            <a:fillRect/>
          </a:stretch>
        </p:blipFill>
        <p:spPr bwMode="auto">
          <a:xfrm>
            <a:off x="594360" y="1451611"/>
            <a:ext cx="3262500" cy="49720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a:xfrm>
            <a:off x="574675" y="152400"/>
            <a:ext cx="8416925" cy="685800"/>
          </a:xfrm>
        </p:spPr>
        <p:txBody>
          <a:bodyPr/>
          <a:lstStyle/>
          <a:p>
            <a:r>
              <a:rPr lang="en-US" sz="3400"/>
              <a:t>Structure of High T</a:t>
            </a:r>
            <a:r>
              <a:rPr lang="en-US" sz="3400" baseline="-25000"/>
              <a:t>C</a:t>
            </a:r>
            <a:r>
              <a:rPr lang="en-US" sz="3400"/>
              <a:t> Superconductors</a:t>
            </a:r>
          </a:p>
        </p:txBody>
      </p:sp>
      <p:pic>
        <p:nvPicPr>
          <p:cNvPr id="107525" name="Picture 5"/>
          <p:cNvPicPr>
            <a:picLocks noChangeAspect="1" noChangeArrowheads="1"/>
          </p:cNvPicPr>
          <p:nvPr/>
        </p:nvPicPr>
        <p:blipFill>
          <a:blip r:embed="rId3"/>
          <a:srcRect/>
          <a:stretch>
            <a:fillRect/>
          </a:stretch>
        </p:blipFill>
        <p:spPr bwMode="auto">
          <a:xfrm>
            <a:off x="72390" y="1066800"/>
            <a:ext cx="3490913" cy="4876800"/>
          </a:xfrm>
          <a:prstGeom prst="rect">
            <a:avLst/>
          </a:prstGeom>
          <a:ln>
            <a:noFill/>
          </a:ln>
          <a:effectLst>
            <a:outerShdw blurRad="292100" dist="139700" dir="2700000" algn="tl" rotWithShape="0">
              <a:srgbClr val="333333">
                <a:alpha val="65000"/>
              </a:srgbClr>
            </a:outerShdw>
          </a:effectLst>
        </p:spPr>
      </p:pic>
      <p:pic>
        <p:nvPicPr>
          <p:cNvPr id="107526" name="Picture 6"/>
          <p:cNvPicPr>
            <a:picLocks noChangeAspect="1" noChangeArrowheads="1"/>
          </p:cNvPicPr>
          <p:nvPr/>
        </p:nvPicPr>
        <p:blipFill>
          <a:blip r:embed="rId4"/>
          <a:srcRect/>
          <a:stretch>
            <a:fillRect/>
          </a:stretch>
        </p:blipFill>
        <p:spPr bwMode="auto">
          <a:xfrm>
            <a:off x="3668713" y="1143000"/>
            <a:ext cx="2046287" cy="4800600"/>
          </a:xfrm>
          <a:prstGeom prst="rect">
            <a:avLst/>
          </a:prstGeom>
          <a:ln>
            <a:noFill/>
          </a:ln>
          <a:effectLst>
            <a:outerShdw blurRad="292100" dist="139700" dir="2700000" algn="tl" rotWithShape="0">
              <a:srgbClr val="333333">
                <a:alpha val="65000"/>
              </a:srgbClr>
            </a:outerShdw>
          </a:effectLst>
        </p:spPr>
      </p:pic>
      <p:pic>
        <p:nvPicPr>
          <p:cNvPr id="107527" name="Picture 7"/>
          <p:cNvPicPr>
            <a:picLocks noChangeAspect="1" noChangeArrowheads="1"/>
          </p:cNvPicPr>
          <p:nvPr/>
        </p:nvPicPr>
        <p:blipFill>
          <a:blip r:embed="rId5"/>
          <a:srcRect/>
          <a:stretch>
            <a:fillRect/>
          </a:stretch>
        </p:blipFill>
        <p:spPr bwMode="auto">
          <a:xfrm>
            <a:off x="5798820" y="2587625"/>
            <a:ext cx="3200400" cy="3108325"/>
          </a:xfrm>
          <a:prstGeom prst="rect">
            <a:avLst/>
          </a:prstGeom>
          <a:noFill/>
          <a:ln w="9525">
            <a:noFill/>
            <a:miter lim="800000"/>
            <a:headEnd/>
            <a:tailEnd/>
          </a:ln>
          <a:effectLst>
            <a:outerShdw dist="107763" dir="2700000" algn="ctr" rotWithShape="0">
              <a:schemeClr val="bg2">
                <a:alpha val="50000"/>
              </a:schemeClr>
            </a:outerShdw>
          </a:effectLst>
        </p:spPr>
      </p:pic>
      <p:pic>
        <p:nvPicPr>
          <p:cNvPr id="107528" name="Picture 8"/>
          <p:cNvPicPr>
            <a:picLocks noChangeAspect="1" noChangeArrowheads="1"/>
          </p:cNvPicPr>
          <p:nvPr/>
        </p:nvPicPr>
        <p:blipFill>
          <a:blip r:embed="rId6"/>
          <a:srcRect/>
          <a:stretch>
            <a:fillRect/>
          </a:stretch>
        </p:blipFill>
        <p:spPr bwMode="auto">
          <a:xfrm>
            <a:off x="5798820" y="2605088"/>
            <a:ext cx="3263900" cy="3319462"/>
          </a:xfrm>
          <a:prstGeom prst="rect">
            <a:avLst/>
          </a:prstGeom>
          <a:ln>
            <a:noFill/>
          </a:ln>
          <a:effectLst>
            <a:outerShdw blurRad="292100" dist="139700" dir="2700000" algn="tl" rotWithShape="0">
              <a:srgbClr val="333333">
                <a:alpha val="65000"/>
              </a:srgbClr>
            </a:outerShdw>
          </a:effectLst>
        </p:spPr>
      </p:pic>
      <p:sp>
        <p:nvSpPr>
          <p:cNvPr id="107529" name="Text Box 9"/>
          <p:cNvSpPr txBox="1">
            <a:spLocks noChangeArrowheads="1"/>
          </p:cNvSpPr>
          <p:nvPr/>
        </p:nvSpPr>
        <p:spPr bwMode="auto">
          <a:xfrm>
            <a:off x="6191250" y="1581150"/>
            <a:ext cx="2603598" cy="830997"/>
          </a:xfrm>
          <a:prstGeom prst="rect">
            <a:avLst/>
          </a:prstGeom>
          <a:noFill/>
          <a:ln w="9525">
            <a:noFill/>
            <a:miter lim="800000"/>
            <a:headEnd/>
            <a:tailEnd/>
          </a:ln>
          <a:effectLst/>
        </p:spPr>
        <p:txBody>
          <a:bodyPr wrap="none">
            <a:spAutoFit/>
          </a:bodyPr>
          <a:lstStyle/>
          <a:p>
            <a:r>
              <a:rPr lang="en-US" sz="1600" i="1" dirty="0">
                <a:solidFill>
                  <a:schemeClr val="accent2"/>
                </a:solidFill>
              </a:rPr>
              <a:t>J. D. Jorgensen et al PRB </a:t>
            </a:r>
          </a:p>
          <a:p>
            <a:r>
              <a:rPr lang="en-US" sz="1600" i="1" dirty="0">
                <a:solidFill>
                  <a:schemeClr val="accent2"/>
                </a:solidFill>
              </a:rPr>
              <a:t>Received June 1987</a:t>
            </a:r>
          </a:p>
          <a:p>
            <a:r>
              <a:rPr lang="en-US" sz="1600" i="1" dirty="0">
                <a:solidFill>
                  <a:schemeClr val="accent2"/>
                </a:solidFill>
              </a:rPr>
              <a:t>&gt;1000 citations</a:t>
            </a:r>
          </a:p>
        </p:txBody>
      </p:sp>
      <p:sp>
        <p:nvSpPr>
          <p:cNvPr id="107531" name="Text Box 11"/>
          <p:cNvSpPr txBox="1">
            <a:spLocks noChangeArrowheads="1"/>
          </p:cNvSpPr>
          <p:nvPr/>
        </p:nvSpPr>
        <p:spPr bwMode="auto">
          <a:xfrm>
            <a:off x="2113915" y="1250950"/>
            <a:ext cx="1284288" cy="366713"/>
          </a:xfrm>
          <a:prstGeom prst="rect">
            <a:avLst/>
          </a:prstGeom>
          <a:noFill/>
          <a:ln w="9525">
            <a:noFill/>
            <a:miter lim="800000"/>
            <a:headEnd/>
            <a:tailEnd/>
          </a:ln>
          <a:effectLst/>
        </p:spPr>
        <p:txBody>
          <a:bodyPr wrap="none">
            <a:spAutoFit/>
          </a:bodyPr>
          <a:lstStyle/>
          <a:p>
            <a:r>
              <a:rPr lang="en-US"/>
              <a:t>T=623 </a:t>
            </a:r>
            <a:r>
              <a:rPr lang="en-US" baseline="30000"/>
              <a:t>o</a:t>
            </a:r>
            <a:r>
              <a:rPr lang="en-US"/>
              <a:t>C</a:t>
            </a:r>
            <a:endParaRPr lang="en-US" baseline="30000"/>
          </a:p>
        </p:txBody>
      </p:sp>
      <p:sp>
        <p:nvSpPr>
          <p:cNvPr id="107532" name="Text Box 12"/>
          <p:cNvSpPr txBox="1">
            <a:spLocks noChangeArrowheads="1"/>
          </p:cNvSpPr>
          <p:nvPr/>
        </p:nvSpPr>
        <p:spPr bwMode="auto">
          <a:xfrm>
            <a:off x="2129790" y="3733800"/>
            <a:ext cx="1284288" cy="366713"/>
          </a:xfrm>
          <a:prstGeom prst="rect">
            <a:avLst/>
          </a:prstGeom>
          <a:noFill/>
          <a:ln w="9525">
            <a:noFill/>
            <a:miter lim="800000"/>
            <a:headEnd/>
            <a:tailEnd/>
          </a:ln>
          <a:effectLst/>
        </p:spPr>
        <p:txBody>
          <a:bodyPr wrap="none">
            <a:spAutoFit/>
          </a:bodyPr>
          <a:lstStyle/>
          <a:p>
            <a:r>
              <a:rPr lang="en-US"/>
              <a:t>T=818 </a:t>
            </a:r>
            <a:r>
              <a:rPr lang="en-US" baseline="30000"/>
              <a:t>o</a:t>
            </a:r>
            <a:r>
              <a:rPr lang="en-US"/>
              <a:t>C</a:t>
            </a:r>
            <a:endParaRPr lang="en-US" baseline="30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7528"/>
                                        </p:tgtEl>
                                        <p:attrNameLst>
                                          <p:attrName>style.visibility</p:attrName>
                                        </p:attrNameLst>
                                      </p:cBhvr>
                                      <p:to>
                                        <p:strVal val="visible"/>
                                      </p:to>
                                    </p:set>
                                    <p:animEffect transition="in" filter="dissolve">
                                      <p:cBhvr>
                                        <p:cTn id="7" dur="500"/>
                                        <p:tgtEl>
                                          <p:spTgt spid="107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76" name="Picture 16"/>
          <p:cNvPicPr>
            <a:picLocks noChangeAspect="1" noChangeArrowheads="1"/>
          </p:cNvPicPr>
          <p:nvPr/>
        </p:nvPicPr>
        <p:blipFill>
          <a:blip r:embed="rId3"/>
          <a:srcRect b="82950"/>
          <a:stretch>
            <a:fillRect/>
          </a:stretch>
        </p:blipFill>
        <p:spPr bwMode="auto">
          <a:xfrm>
            <a:off x="5562600" y="5572125"/>
            <a:ext cx="2047875" cy="704850"/>
          </a:xfrm>
          <a:prstGeom prst="rect">
            <a:avLst/>
          </a:prstGeom>
          <a:ln>
            <a:noFill/>
          </a:ln>
          <a:effectLst>
            <a:outerShdw blurRad="292100" dist="139700" dir="2700000" algn="tl" rotWithShape="0">
              <a:srgbClr val="333333">
                <a:alpha val="65000"/>
              </a:srgbClr>
            </a:outerShdw>
          </a:effectLst>
        </p:spPr>
      </p:pic>
      <p:sp>
        <p:nvSpPr>
          <p:cNvPr id="117764" name="Rectangle 4"/>
          <p:cNvSpPr>
            <a:spLocks noGrp="1" noChangeArrowheads="1"/>
          </p:cNvSpPr>
          <p:nvPr>
            <p:ph type="title"/>
          </p:nvPr>
        </p:nvSpPr>
        <p:spPr>
          <a:xfrm>
            <a:off x="574675" y="152400"/>
            <a:ext cx="8188325" cy="685800"/>
          </a:xfrm>
        </p:spPr>
        <p:txBody>
          <a:bodyPr/>
          <a:lstStyle/>
          <a:p>
            <a:r>
              <a:rPr lang="en-US" sz="3400"/>
              <a:t>Stripes in High T</a:t>
            </a:r>
            <a:r>
              <a:rPr lang="en-US" sz="3400" baseline="-25000"/>
              <a:t>C </a:t>
            </a:r>
            <a:r>
              <a:rPr lang="en-US" sz="3400"/>
              <a:t>Superconductors</a:t>
            </a:r>
          </a:p>
        </p:txBody>
      </p:sp>
      <p:pic>
        <p:nvPicPr>
          <p:cNvPr id="117766" name="Picture 6"/>
          <p:cNvPicPr>
            <a:picLocks noChangeAspect="1" noChangeArrowheads="1"/>
          </p:cNvPicPr>
          <p:nvPr/>
        </p:nvPicPr>
        <p:blipFill>
          <a:blip r:embed="rId4"/>
          <a:srcRect/>
          <a:stretch>
            <a:fillRect/>
          </a:stretch>
        </p:blipFill>
        <p:spPr bwMode="auto">
          <a:xfrm>
            <a:off x="609600" y="1314450"/>
            <a:ext cx="3924300" cy="4953000"/>
          </a:xfrm>
          <a:prstGeom prst="rect">
            <a:avLst/>
          </a:prstGeom>
          <a:ln>
            <a:noFill/>
          </a:ln>
          <a:effectLst>
            <a:outerShdw blurRad="292100" dist="139700" dir="2700000" algn="tl" rotWithShape="0">
              <a:srgbClr val="333333">
                <a:alpha val="65000"/>
              </a:srgbClr>
            </a:outerShdw>
          </a:effectLst>
        </p:spPr>
      </p:pic>
      <p:pic>
        <p:nvPicPr>
          <p:cNvPr id="117768" name="Picture 8"/>
          <p:cNvPicPr>
            <a:picLocks noChangeAspect="1" noChangeArrowheads="1"/>
          </p:cNvPicPr>
          <p:nvPr/>
        </p:nvPicPr>
        <p:blipFill>
          <a:blip r:embed="rId5"/>
          <a:srcRect/>
          <a:stretch>
            <a:fillRect/>
          </a:stretch>
        </p:blipFill>
        <p:spPr bwMode="auto">
          <a:xfrm>
            <a:off x="5562600" y="1466850"/>
            <a:ext cx="2047875" cy="4133850"/>
          </a:xfrm>
          <a:prstGeom prst="rect">
            <a:avLst/>
          </a:prstGeom>
          <a:ln>
            <a:noFill/>
          </a:ln>
          <a:effectLst>
            <a:outerShdw blurRad="292100" dist="139700" dir="2700000" algn="tl" rotWithShape="0">
              <a:srgbClr val="333333">
                <a:alpha val="65000"/>
              </a:srgbClr>
            </a:outerShdw>
          </a:effectLst>
        </p:spPr>
      </p:pic>
      <p:pic>
        <p:nvPicPr>
          <p:cNvPr id="117769" name="Picture 9"/>
          <p:cNvPicPr>
            <a:picLocks noChangeAspect="1" noChangeArrowheads="1"/>
          </p:cNvPicPr>
          <p:nvPr/>
        </p:nvPicPr>
        <p:blipFill>
          <a:blip r:embed="rId6"/>
          <a:srcRect/>
          <a:stretch>
            <a:fillRect/>
          </a:stretch>
        </p:blipFill>
        <p:spPr bwMode="auto">
          <a:xfrm>
            <a:off x="5562600" y="1466850"/>
            <a:ext cx="2047875" cy="4133850"/>
          </a:xfrm>
          <a:prstGeom prst="rect">
            <a:avLst/>
          </a:prstGeom>
          <a:ln>
            <a:noFill/>
          </a:ln>
          <a:effectLst>
            <a:outerShdw blurRad="292100" dist="139700" dir="2700000" algn="tl" rotWithShape="0">
              <a:srgbClr val="333333">
                <a:alpha val="65000"/>
              </a:srgbClr>
            </a:outerShdw>
          </a:effectLst>
        </p:spPr>
      </p:pic>
      <p:pic>
        <p:nvPicPr>
          <p:cNvPr id="117770" name="Picture 10"/>
          <p:cNvPicPr>
            <a:picLocks noChangeAspect="1" noChangeArrowheads="1"/>
          </p:cNvPicPr>
          <p:nvPr/>
        </p:nvPicPr>
        <p:blipFill>
          <a:blip r:embed="rId7"/>
          <a:srcRect/>
          <a:stretch>
            <a:fillRect/>
          </a:stretch>
        </p:blipFill>
        <p:spPr bwMode="auto">
          <a:xfrm>
            <a:off x="5562600" y="1466850"/>
            <a:ext cx="2047875" cy="4133850"/>
          </a:xfrm>
          <a:prstGeom prst="rect">
            <a:avLst/>
          </a:prstGeom>
          <a:ln>
            <a:noFill/>
          </a:ln>
          <a:effectLst>
            <a:outerShdw blurRad="292100" dist="139700" dir="2700000" algn="tl" rotWithShape="0">
              <a:srgbClr val="333333">
                <a:alpha val="65000"/>
              </a:srgbClr>
            </a:outerShdw>
          </a:effectLst>
        </p:spPr>
      </p:pic>
      <p:pic>
        <p:nvPicPr>
          <p:cNvPr id="117771" name="Picture 11"/>
          <p:cNvPicPr>
            <a:picLocks noChangeAspect="1" noChangeArrowheads="1"/>
          </p:cNvPicPr>
          <p:nvPr/>
        </p:nvPicPr>
        <p:blipFill>
          <a:blip r:embed="rId8"/>
          <a:srcRect/>
          <a:stretch>
            <a:fillRect/>
          </a:stretch>
        </p:blipFill>
        <p:spPr bwMode="auto">
          <a:xfrm>
            <a:off x="5562600" y="1466850"/>
            <a:ext cx="2047875" cy="4133850"/>
          </a:xfrm>
          <a:prstGeom prst="rect">
            <a:avLst/>
          </a:prstGeom>
          <a:ln>
            <a:noFill/>
          </a:ln>
          <a:effectLst>
            <a:outerShdw blurRad="292100" dist="139700" dir="2700000" algn="tl" rotWithShape="0">
              <a:srgbClr val="333333">
                <a:alpha val="65000"/>
              </a:srgbClr>
            </a:outerShdw>
          </a:effectLst>
        </p:spPr>
      </p:pic>
      <p:pic>
        <p:nvPicPr>
          <p:cNvPr id="117772" name="Picture 12"/>
          <p:cNvPicPr>
            <a:picLocks noChangeAspect="1" noChangeArrowheads="1"/>
          </p:cNvPicPr>
          <p:nvPr/>
        </p:nvPicPr>
        <p:blipFill>
          <a:blip r:embed="rId9"/>
          <a:srcRect/>
          <a:stretch>
            <a:fillRect/>
          </a:stretch>
        </p:blipFill>
        <p:spPr bwMode="auto">
          <a:xfrm>
            <a:off x="5562600" y="1466850"/>
            <a:ext cx="2047875" cy="4133850"/>
          </a:xfrm>
          <a:prstGeom prst="rect">
            <a:avLst/>
          </a:prstGeom>
          <a:ln>
            <a:noFill/>
          </a:ln>
          <a:effectLst>
            <a:outerShdw blurRad="292100" dist="139700" dir="2700000" algn="tl" rotWithShape="0">
              <a:srgbClr val="333333">
                <a:alpha val="65000"/>
              </a:srgbClr>
            </a:outerShdw>
          </a:effectLst>
        </p:spPr>
      </p:pic>
      <p:pic>
        <p:nvPicPr>
          <p:cNvPr id="117774" name="Picture 14"/>
          <p:cNvPicPr>
            <a:picLocks noChangeAspect="1" noChangeArrowheads="1"/>
          </p:cNvPicPr>
          <p:nvPr/>
        </p:nvPicPr>
        <p:blipFill>
          <a:blip r:embed="rId10"/>
          <a:srcRect/>
          <a:stretch>
            <a:fillRect/>
          </a:stretch>
        </p:blipFill>
        <p:spPr bwMode="auto">
          <a:xfrm>
            <a:off x="5562600" y="1466850"/>
            <a:ext cx="2047875" cy="4803775"/>
          </a:xfrm>
          <a:prstGeom prst="rect">
            <a:avLst/>
          </a:prstGeom>
          <a:ln>
            <a:noFill/>
          </a:ln>
          <a:effectLst>
            <a:outerShdw blurRad="292100" dist="139700" dir="2700000" algn="tl" rotWithShape="0">
              <a:srgbClr val="333333">
                <a:alpha val="65000"/>
              </a:srgbClr>
            </a:outerShdw>
          </a:effectLst>
        </p:spPr>
      </p:pic>
      <p:sp>
        <p:nvSpPr>
          <p:cNvPr id="117777" name="Text Box 17"/>
          <p:cNvSpPr txBox="1">
            <a:spLocks noChangeArrowheads="1"/>
          </p:cNvSpPr>
          <p:nvPr/>
        </p:nvSpPr>
        <p:spPr bwMode="auto">
          <a:xfrm>
            <a:off x="4091940" y="917575"/>
            <a:ext cx="5257800" cy="336550"/>
          </a:xfrm>
          <a:prstGeom prst="rect">
            <a:avLst/>
          </a:prstGeom>
          <a:noFill/>
          <a:ln w="9525">
            <a:noFill/>
            <a:miter lim="800000"/>
            <a:headEnd/>
            <a:tailEnd/>
          </a:ln>
          <a:effectLst/>
        </p:spPr>
        <p:txBody>
          <a:bodyPr>
            <a:spAutoFit/>
          </a:bodyPr>
          <a:lstStyle/>
          <a:p>
            <a:r>
              <a:rPr lang="en-US" sz="1600" i="1" dirty="0" err="1">
                <a:solidFill>
                  <a:schemeClr val="accent2"/>
                </a:solidFill>
              </a:rPr>
              <a:t>Tranquada</a:t>
            </a:r>
            <a:r>
              <a:rPr lang="en-US" sz="1600" i="1" dirty="0">
                <a:solidFill>
                  <a:schemeClr val="accent2"/>
                </a:solidFill>
              </a:rPr>
              <a:t> et al. Nature (1995) &gt;1000 citations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77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77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177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177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17774"/>
                                        </p:tgtEl>
                                        <p:attrNameLst>
                                          <p:attrName>style.visibility</p:attrName>
                                        </p:attrNameLst>
                                      </p:cBhvr>
                                      <p:to>
                                        <p:strVal val="visible"/>
                                      </p:to>
                                    </p:set>
                                    <p:animEffect transition="in" filter="dissolve">
                                      <p:cBhvr>
                                        <p:cTn id="23" dur="500"/>
                                        <p:tgtEl>
                                          <p:spTgt spid="117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smtClean="0"/>
              <a:t>Summary</a:t>
            </a:r>
            <a:endParaRPr lang="en-US" sz="4800" dirty="0"/>
          </a:p>
        </p:txBody>
      </p:sp>
      <p:sp>
        <p:nvSpPr>
          <p:cNvPr id="4" name="Content Placeholder 3"/>
          <p:cNvSpPr>
            <a:spLocks noGrp="1"/>
          </p:cNvSpPr>
          <p:nvPr>
            <p:ph idx="1"/>
          </p:nvPr>
        </p:nvSpPr>
        <p:spPr>
          <a:xfrm>
            <a:off x="254833" y="1417638"/>
            <a:ext cx="8889167" cy="4525963"/>
          </a:xfrm>
        </p:spPr>
        <p:txBody>
          <a:bodyPr>
            <a:normAutofit/>
          </a:bodyPr>
          <a:lstStyle/>
          <a:p>
            <a:r>
              <a:rPr lang="en-US" dirty="0" smtClean="0"/>
              <a:t>Major impacts from neutrons often associated with </a:t>
            </a:r>
          </a:p>
          <a:p>
            <a:pPr lvl="1"/>
            <a:r>
              <a:rPr lang="en-US" dirty="0" smtClean="0"/>
              <a:t>Theoretical maturity of subject</a:t>
            </a:r>
          </a:p>
          <a:p>
            <a:pPr lvl="1"/>
            <a:r>
              <a:rPr lang="en-US" dirty="0" smtClean="0"/>
              <a:t>Chemistry, new materials</a:t>
            </a:r>
          </a:p>
          <a:p>
            <a:pPr lvl="1"/>
            <a:r>
              <a:rPr lang="en-US" dirty="0" smtClean="0"/>
              <a:t>Advances in instrumentation</a:t>
            </a:r>
          </a:p>
          <a:p>
            <a:r>
              <a:rPr lang="en-US" dirty="0" smtClean="0"/>
              <a:t>New instrumentation at SNS</a:t>
            </a:r>
          </a:p>
          <a:p>
            <a:pPr lvl="1"/>
            <a:r>
              <a:rPr lang="en-US" dirty="0" smtClean="0"/>
              <a:t>Orders of magnitude increase in performance</a:t>
            </a:r>
          </a:p>
          <a:p>
            <a:pPr lvl="1"/>
            <a:endParaRPr lang="en-US" dirty="0" smtClean="0"/>
          </a:p>
          <a:p>
            <a:endParaRPr lang="en-US" dirty="0"/>
          </a:p>
        </p:txBody>
      </p:sp>
      <p:sp>
        <p:nvSpPr>
          <p:cNvPr id="5" name="TextBox 4"/>
          <p:cNvSpPr txBox="1"/>
          <p:nvPr/>
        </p:nvSpPr>
        <p:spPr>
          <a:xfrm>
            <a:off x="343365" y="5432978"/>
            <a:ext cx="8613255" cy="1231106"/>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pPr algn="ctr"/>
            <a:r>
              <a:rPr lang="en-US" sz="2800" dirty="0" smtClean="0">
                <a:solidFill>
                  <a:srgbClr val="FFFF00"/>
                </a:solidFill>
              </a:rPr>
              <a:t>Our Challenge: Can we identify and exploit </a:t>
            </a:r>
            <a:endParaRPr lang="en-US" sz="2800" dirty="0" smtClean="0">
              <a:solidFill>
                <a:srgbClr val="FFFF00"/>
              </a:solidFill>
            </a:endParaRPr>
          </a:p>
          <a:p>
            <a:pPr algn="ctr"/>
            <a:r>
              <a:rPr lang="en-US" sz="2800" dirty="0" smtClean="0">
                <a:solidFill>
                  <a:srgbClr val="FFFF00"/>
                </a:solidFill>
              </a:rPr>
              <a:t>new </a:t>
            </a:r>
            <a:r>
              <a:rPr lang="en-US" sz="2800" dirty="0" smtClean="0">
                <a:solidFill>
                  <a:srgbClr val="FFFF00"/>
                </a:solidFill>
              </a:rPr>
              <a:t>areas of science ripe for impact from </a:t>
            </a:r>
            <a:r>
              <a:rPr lang="en-US" sz="2800" dirty="0" smtClean="0">
                <a:solidFill>
                  <a:srgbClr val="FFFF00"/>
                </a:solidFill>
              </a:rPr>
              <a:t>scattering?</a:t>
            </a:r>
            <a:r>
              <a:rPr lang="en-US" dirty="0" smtClean="0">
                <a:solidFill>
                  <a:srgbClr val="FFFF00"/>
                </a:solidFill>
              </a:rPr>
              <a:t> </a:t>
            </a:r>
            <a:endParaRPr lang="en-US" dirty="0" smtClean="0">
              <a:solidFill>
                <a:srgbClr val="FFFF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Overview</a:t>
            </a:r>
            <a:endParaRPr lang="en-US" dirty="0"/>
          </a:p>
        </p:txBody>
      </p:sp>
      <p:sp>
        <p:nvSpPr>
          <p:cNvPr id="3" name="Content Placeholder 2"/>
          <p:cNvSpPr>
            <a:spLocks noGrp="1"/>
          </p:cNvSpPr>
          <p:nvPr>
            <p:ph idx="1"/>
          </p:nvPr>
        </p:nvSpPr>
        <p:spPr>
          <a:xfrm>
            <a:off x="685800" y="1143000"/>
            <a:ext cx="8229600" cy="4924380"/>
          </a:xfrm>
        </p:spPr>
        <p:txBody>
          <a:bodyPr>
            <a:normAutofit/>
          </a:bodyPr>
          <a:lstStyle/>
          <a:p>
            <a:pPr marL="514350" indent="-514350">
              <a:buFont typeface="Wingdings" pitchFamily="2" charset="2"/>
              <a:buChar char="v"/>
            </a:pPr>
            <a:r>
              <a:rPr lang="en-US" dirty="0" smtClean="0"/>
              <a:t>Introduction</a:t>
            </a:r>
          </a:p>
          <a:p>
            <a:pPr marL="514350" indent="-514350">
              <a:buFont typeface="Wingdings" pitchFamily="2" charset="2"/>
              <a:buChar char="v"/>
            </a:pPr>
            <a:r>
              <a:rPr lang="en-US" dirty="0" smtClean="0"/>
              <a:t>Five great experiments</a:t>
            </a:r>
          </a:p>
          <a:p>
            <a:pPr marL="914400" lvl="1" indent="-514350">
              <a:buFont typeface="+mj-lt"/>
              <a:buAutoNum type="arabicPeriod"/>
            </a:pPr>
            <a:r>
              <a:rPr lang="en-US" dirty="0" smtClean="0"/>
              <a:t>Neel </a:t>
            </a:r>
            <a:r>
              <a:rPr lang="en-US" dirty="0" smtClean="0"/>
              <a:t>Order</a:t>
            </a:r>
          </a:p>
          <a:p>
            <a:pPr marL="914400" lvl="1" indent="-514350">
              <a:buFont typeface="+mj-lt"/>
              <a:buAutoNum type="arabicPeriod"/>
            </a:pPr>
            <a:r>
              <a:rPr lang="en-US" dirty="0" smtClean="0"/>
              <a:t>Phonons</a:t>
            </a:r>
            <a:endParaRPr lang="en-US" dirty="0" smtClean="0"/>
          </a:p>
          <a:p>
            <a:pPr marL="914400" lvl="1" indent="-514350">
              <a:spcBef>
                <a:spcPts val="1500"/>
              </a:spcBef>
              <a:buFont typeface="+mj-lt"/>
              <a:buAutoNum type="arabicPeriod"/>
            </a:pPr>
            <a:r>
              <a:rPr lang="en-US" dirty="0" smtClean="0"/>
              <a:t>Soft modes</a:t>
            </a:r>
            <a:endParaRPr lang="en-US" dirty="0" smtClean="0"/>
          </a:p>
          <a:p>
            <a:pPr marL="914400" lvl="1" indent="-514350">
              <a:spcBef>
                <a:spcPts val="1500"/>
              </a:spcBef>
              <a:buFont typeface="+mj-lt"/>
              <a:buAutoNum type="arabicPeriod"/>
            </a:pPr>
            <a:r>
              <a:rPr lang="en-US" dirty="0" smtClean="0"/>
              <a:t>Quantum Magnetism</a:t>
            </a:r>
          </a:p>
          <a:p>
            <a:pPr marL="914400" lvl="1" indent="-514350">
              <a:spcBef>
                <a:spcPts val="1500"/>
              </a:spcBef>
              <a:buFont typeface="+mj-lt"/>
              <a:buAutoNum type="arabicPeriod"/>
            </a:pPr>
            <a:r>
              <a:rPr lang="en-US" dirty="0" smtClean="0"/>
              <a:t>Structure of Oxides</a:t>
            </a:r>
          </a:p>
          <a:p>
            <a:pPr marL="514350" indent="-514350">
              <a:spcBef>
                <a:spcPts val="1500"/>
              </a:spcBef>
              <a:buFont typeface="Wingdings" pitchFamily="2" charset="2"/>
              <a:buChar char="v"/>
            </a:pPr>
            <a:r>
              <a:rPr lang="en-US" dirty="0" smtClean="0"/>
              <a:t>Lessons learned</a:t>
            </a:r>
            <a:endParaRPr lang="en-US" dirty="0" smtClean="0"/>
          </a:p>
          <a:p>
            <a:pPr marL="514350" indent="-514350">
              <a:spcBef>
                <a:spcPts val="1500"/>
              </a:spcBef>
              <a:buFont typeface="+mj-lt"/>
              <a:buAutoNum type="arabicPeriod"/>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457200" y="-182880"/>
            <a:ext cx="8229600" cy="1143000"/>
          </a:xfrm>
        </p:spPr>
        <p:txBody>
          <a:bodyPr>
            <a:normAutofit fontScale="90000"/>
          </a:bodyPr>
          <a:lstStyle/>
          <a:p>
            <a:r>
              <a:rPr lang="en-US" dirty="0"/>
              <a:t>A brief story of </a:t>
            </a:r>
            <a:r>
              <a:rPr lang="en-US" dirty="0" err="1"/>
              <a:t>Antiferromangetism</a:t>
            </a:r>
            <a:endParaRPr lang="en-US" dirty="0"/>
          </a:p>
        </p:txBody>
      </p:sp>
      <p:pic>
        <p:nvPicPr>
          <p:cNvPr id="429060" name="Picture 4" descr="Neel picture"/>
          <p:cNvPicPr>
            <a:picLocks noChangeAspect="1" noChangeArrowheads="1"/>
          </p:cNvPicPr>
          <p:nvPr/>
        </p:nvPicPr>
        <p:blipFill>
          <a:blip r:embed="rId4"/>
          <a:srcRect/>
          <a:stretch>
            <a:fillRect/>
          </a:stretch>
        </p:blipFill>
        <p:spPr bwMode="auto">
          <a:xfrm>
            <a:off x="3062288" y="1209675"/>
            <a:ext cx="2586037" cy="2425700"/>
          </a:xfrm>
          <a:prstGeom prst="rect">
            <a:avLst/>
          </a:prstGeom>
          <a:ln>
            <a:noFill/>
          </a:ln>
          <a:effectLst>
            <a:outerShdw blurRad="292100" dist="139700" dir="2700000" algn="tl" rotWithShape="0">
              <a:srgbClr val="333333">
                <a:alpha val="65000"/>
              </a:srgbClr>
            </a:outerShdw>
          </a:effectLst>
        </p:spPr>
      </p:pic>
      <p:pic>
        <p:nvPicPr>
          <p:cNvPr id="429062" name="Picture 6"/>
          <p:cNvPicPr>
            <a:picLocks noChangeAspect="1" noChangeArrowheads="1"/>
          </p:cNvPicPr>
          <p:nvPr/>
        </p:nvPicPr>
        <p:blipFill>
          <a:blip r:embed="rId5"/>
          <a:srcRect/>
          <a:stretch>
            <a:fillRect/>
          </a:stretch>
        </p:blipFill>
        <p:spPr bwMode="auto">
          <a:xfrm>
            <a:off x="1219200" y="3998913"/>
            <a:ext cx="7124700" cy="2244725"/>
          </a:xfrm>
          <a:prstGeom prst="rect">
            <a:avLst/>
          </a:prstGeom>
          <a:ln>
            <a:noFill/>
          </a:ln>
          <a:effectLst>
            <a:outerShdw blurRad="292100" dist="139700" dir="2700000" algn="tl" rotWithShape="0">
              <a:srgbClr val="333333">
                <a:alpha val="65000"/>
              </a:srgbClr>
            </a:outerShdw>
          </a:effectLst>
        </p:spPr>
      </p:pic>
      <p:sp>
        <p:nvSpPr>
          <p:cNvPr id="429064" name="Text Box 8"/>
          <p:cNvSpPr txBox="1">
            <a:spLocks noChangeArrowheads="1"/>
          </p:cNvSpPr>
          <p:nvPr/>
        </p:nvSpPr>
        <p:spPr bwMode="auto">
          <a:xfrm>
            <a:off x="5751513" y="1236663"/>
            <a:ext cx="3465512" cy="641350"/>
          </a:xfrm>
          <a:prstGeom prst="rect">
            <a:avLst/>
          </a:prstGeom>
          <a:noFill/>
          <a:ln w="9525">
            <a:noFill/>
            <a:miter lim="800000"/>
            <a:headEnd/>
            <a:tailEnd/>
          </a:ln>
          <a:effectLst/>
        </p:spPr>
        <p:txBody>
          <a:bodyPr wrap="none">
            <a:spAutoFit/>
          </a:bodyPr>
          <a:lstStyle/>
          <a:p>
            <a:r>
              <a:rPr lang="en-US" sz="1800">
                <a:latin typeface="Comic Sans MS" pitchFamily="66" charset="0"/>
              </a:rPr>
              <a:t>1970 Nobel Prize in Physics to </a:t>
            </a:r>
          </a:p>
          <a:p>
            <a:r>
              <a:rPr lang="en-US" sz="1800">
                <a:latin typeface="Comic Sans MS" pitchFamily="66" charset="0"/>
              </a:rPr>
              <a:t>Hannes Alfvén and  Louis Néel</a:t>
            </a:r>
          </a:p>
        </p:txBody>
      </p:sp>
      <p:sp>
        <p:nvSpPr>
          <p:cNvPr id="429065" name="Line 9"/>
          <p:cNvSpPr>
            <a:spLocks noChangeShapeType="1"/>
          </p:cNvSpPr>
          <p:nvPr/>
        </p:nvSpPr>
        <p:spPr bwMode="auto">
          <a:xfrm flipV="1">
            <a:off x="685800" y="1911350"/>
            <a:ext cx="0" cy="1082675"/>
          </a:xfrm>
          <a:prstGeom prst="line">
            <a:avLst/>
          </a:prstGeom>
          <a:noFill/>
          <a:ln w="76200">
            <a:solidFill>
              <a:srgbClr val="000099"/>
            </a:solidFill>
            <a:round/>
            <a:headEnd/>
            <a:tailEnd type="triangle" w="med" len="med"/>
          </a:ln>
          <a:effectLst>
            <a:outerShdw dist="107763" dir="2700000" algn="ctr" rotWithShape="0">
              <a:schemeClr val="bg2">
                <a:alpha val="50000"/>
              </a:schemeClr>
            </a:outerShdw>
          </a:effectLst>
        </p:spPr>
        <p:txBody>
          <a:bodyPr/>
          <a:lstStyle/>
          <a:p>
            <a:endParaRPr lang="en-US"/>
          </a:p>
        </p:txBody>
      </p:sp>
      <p:sp>
        <p:nvSpPr>
          <p:cNvPr id="429067" name="Line 11"/>
          <p:cNvSpPr>
            <a:spLocks noChangeShapeType="1"/>
          </p:cNvSpPr>
          <p:nvPr/>
        </p:nvSpPr>
        <p:spPr bwMode="auto">
          <a:xfrm>
            <a:off x="1219200" y="1987550"/>
            <a:ext cx="0" cy="1082675"/>
          </a:xfrm>
          <a:prstGeom prst="line">
            <a:avLst/>
          </a:prstGeom>
          <a:noFill/>
          <a:ln w="76200">
            <a:solidFill>
              <a:srgbClr val="FF0000"/>
            </a:solidFill>
            <a:round/>
            <a:headEnd/>
            <a:tailEnd type="triangle" w="med" len="med"/>
          </a:ln>
          <a:effectLst>
            <a:outerShdw dist="107763" dir="2700000" algn="ctr" rotWithShape="0">
              <a:schemeClr val="bg2">
                <a:alpha val="50000"/>
              </a:schemeClr>
            </a:outerShdw>
          </a:effectLst>
        </p:spPr>
        <p:txBody>
          <a:bodyPr/>
          <a:lstStyle/>
          <a:p>
            <a:endParaRPr lang="en-US"/>
          </a:p>
        </p:txBody>
      </p:sp>
      <p:sp>
        <p:nvSpPr>
          <p:cNvPr id="429068" name="Line 12"/>
          <p:cNvSpPr>
            <a:spLocks noChangeShapeType="1"/>
          </p:cNvSpPr>
          <p:nvPr/>
        </p:nvSpPr>
        <p:spPr bwMode="auto">
          <a:xfrm flipV="1">
            <a:off x="1866900" y="1930400"/>
            <a:ext cx="0" cy="1082675"/>
          </a:xfrm>
          <a:prstGeom prst="line">
            <a:avLst/>
          </a:prstGeom>
          <a:noFill/>
          <a:ln w="76200">
            <a:solidFill>
              <a:srgbClr val="000099"/>
            </a:solidFill>
            <a:round/>
            <a:headEnd/>
            <a:tailEnd type="triangle" w="med" len="med"/>
          </a:ln>
          <a:effectLst>
            <a:outerShdw dist="107763" dir="2700000" algn="ctr" rotWithShape="0">
              <a:schemeClr val="bg2">
                <a:alpha val="50000"/>
              </a:schemeClr>
            </a:outerShdw>
          </a:effectLst>
        </p:spPr>
        <p:txBody>
          <a:bodyPr/>
          <a:lstStyle/>
          <a:p>
            <a:endParaRPr lang="en-US"/>
          </a:p>
        </p:txBody>
      </p:sp>
      <p:sp>
        <p:nvSpPr>
          <p:cNvPr id="429069" name="Line 13"/>
          <p:cNvSpPr>
            <a:spLocks noChangeShapeType="1"/>
          </p:cNvSpPr>
          <p:nvPr/>
        </p:nvSpPr>
        <p:spPr bwMode="auto">
          <a:xfrm>
            <a:off x="2400300" y="2006600"/>
            <a:ext cx="0" cy="1082675"/>
          </a:xfrm>
          <a:prstGeom prst="line">
            <a:avLst/>
          </a:prstGeom>
          <a:noFill/>
          <a:ln w="76200">
            <a:solidFill>
              <a:srgbClr val="FF0000"/>
            </a:solidFill>
            <a:round/>
            <a:headEnd/>
            <a:tailEnd type="triangle" w="med" len="med"/>
          </a:ln>
          <a:effectLst>
            <a:outerShdw dist="107763" dir="2700000" algn="ctr" rotWithShape="0">
              <a:schemeClr val="bg2">
                <a:alpha val="50000"/>
              </a:schemeClr>
            </a:outerShdw>
          </a:effectLst>
        </p:spPr>
        <p:txBody>
          <a:bodyPr/>
          <a:lstStyle/>
          <a:p>
            <a:endParaRPr lang="en-US"/>
          </a:p>
        </p:txBody>
      </p:sp>
      <p:sp>
        <p:nvSpPr>
          <p:cNvPr id="429070" name="Text Box 14"/>
          <p:cNvSpPr txBox="1">
            <a:spLocks noChangeArrowheads="1"/>
          </p:cNvSpPr>
          <p:nvPr/>
        </p:nvSpPr>
        <p:spPr bwMode="auto">
          <a:xfrm>
            <a:off x="6288807" y="5905084"/>
            <a:ext cx="2250937" cy="338554"/>
          </a:xfrm>
          <a:prstGeom prst="rect">
            <a:avLst/>
          </a:prstGeom>
          <a:noFill/>
          <a:ln w="9525">
            <a:noFill/>
            <a:miter lim="800000"/>
            <a:headEnd/>
            <a:tailEnd/>
          </a:ln>
          <a:effectLst/>
        </p:spPr>
        <p:txBody>
          <a:bodyPr wrap="none">
            <a:spAutoFit/>
          </a:bodyPr>
          <a:lstStyle/>
          <a:p>
            <a:r>
              <a:rPr lang="en-US" sz="1600" b="1" i="1" dirty="0" smtClean="0"/>
              <a:t>Nobel </a:t>
            </a:r>
            <a:r>
              <a:rPr lang="en-US" sz="1600" b="1" i="1" dirty="0"/>
              <a:t>lecture (1970). </a:t>
            </a:r>
          </a:p>
        </p:txBody>
      </p:sp>
      <p:sp>
        <p:nvSpPr>
          <p:cNvPr id="429071" name="Text Box 15"/>
          <p:cNvSpPr txBox="1">
            <a:spLocks noChangeArrowheads="1"/>
          </p:cNvSpPr>
          <p:nvPr/>
        </p:nvSpPr>
        <p:spPr bwMode="auto">
          <a:xfrm>
            <a:off x="3194050" y="3654425"/>
            <a:ext cx="2081213" cy="396875"/>
          </a:xfrm>
          <a:prstGeom prst="rect">
            <a:avLst/>
          </a:prstGeom>
          <a:noFill/>
          <a:ln w="9525">
            <a:noFill/>
            <a:miter lim="800000"/>
            <a:headEnd/>
            <a:tailEnd/>
          </a:ln>
          <a:effectLst/>
        </p:spPr>
        <p:txBody>
          <a:bodyPr wrap="none">
            <a:spAutoFit/>
          </a:bodyPr>
          <a:lstStyle/>
          <a:p>
            <a:r>
              <a:rPr lang="en-US" i="1"/>
              <a:t>L. Néel 1904-2000</a:t>
            </a:r>
          </a:p>
        </p:txBody>
      </p:sp>
      <p:sp>
        <p:nvSpPr>
          <p:cNvPr id="429072" name="Line 16"/>
          <p:cNvSpPr>
            <a:spLocks noChangeShapeType="1"/>
          </p:cNvSpPr>
          <p:nvPr/>
        </p:nvSpPr>
        <p:spPr bwMode="auto">
          <a:xfrm>
            <a:off x="1581150" y="5105400"/>
            <a:ext cx="6038850" cy="0"/>
          </a:xfrm>
          <a:prstGeom prst="line">
            <a:avLst/>
          </a:prstGeom>
          <a:noFill/>
          <a:ln w="38100">
            <a:solidFill>
              <a:srgbClr val="FF0000"/>
            </a:solidFill>
            <a:round/>
            <a:headEnd/>
            <a:tailEnd/>
          </a:ln>
          <a:effectLst/>
        </p:spPr>
        <p:txBody>
          <a:bodyPr/>
          <a:lstStyle/>
          <a:p>
            <a:endParaRPr lang="en-US"/>
          </a:p>
        </p:txBody>
      </p:sp>
    </p:spTree>
    <p:custDataLst>
      <p:tags r:id="rId1"/>
    </p:custDataLst>
  </p:cSld>
  <p:clrMapOvr>
    <a:masterClrMapping/>
  </p:clrMapOvr>
  <p:transition advTm="6646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9072"/>
                                        </p:tgtEl>
                                        <p:attrNameLst>
                                          <p:attrName>style.visibility</p:attrName>
                                        </p:attrNameLst>
                                      </p:cBhvr>
                                      <p:to>
                                        <p:strVal val="visible"/>
                                      </p:to>
                                    </p:set>
                                    <p:animEffect transition="in" filter="dissolve">
                                      <p:cBhvr>
                                        <p:cTn id="7" dur="500"/>
                                        <p:tgtEl>
                                          <p:spTgt spid="429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6" name="Rectangle 4"/>
          <p:cNvSpPr>
            <a:spLocks noGrp="1" noChangeArrowheads="1"/>
          </p:cNvSpPr>
          <p:nvPr>
            <p:ph type="title"/>
          </p:nvPr>
        </p:nvSpPr>
        <p:spPr>
          <a:xfrm>
            <a:off x="457200" y="0"/>
            <a:ext cx="8229600" cy="1143000"/>
          </a:xfrm>
        </p:spPr>
        <p:txBody>
          <a:bodyPr>
            <a:normAutofit fontScale="90000"/>
          </a:bodyPr>
          <a:lstStyle/>
          <a:p>
            <a:r>
              <a:rPr lang="en-US" dirty="0">
                <a:latin typeface="Arial Unicode MS" pitchFamily="34" charset="-128"/>
              </a:rPr>
              <a:t>Staggered magnetization or QM singlet</a:t>
            </a:r>
          </a:p>
        </p:txBody>
      </p:sp>
      <p:pic>
        <p:nvPicPr>
          <p:cNvPr id="433157" name="Picture 5" descr="landau"/>
          <p:cNvPicPr>
            <a:picLocks noChangeAspect="1" noChangeArrowheads="1"/>
          </p:cNvPicPr>
          <p:nvPr/>
        </p:nvPicPr>
        <p:blipFill>
          <a:blip r:embed="rId5"/>
          <a:srcRect/>
          <a:stretch>
            <a:fillRect/>
          </a:stretch>
        </p:blipFill>
        <p:spPr bwMode="auto">
          <a:xfrm>
            <a:off x="3390900" y="1162050"/>
            <a:ext cx="1943100" cy="2747963"/>
          </a:xfrm>
          <a:prstGeom prst="rect">
            <a:avLst/>
          </a:prstGeom>
          <a:ln>
            <a:noFill/>
          </a:ln>
          <a:effectLst>
            <a:outerShdw blurRad="292100" dist="139700" dir="2700000" algn="tl" rotWithShape="0">
              <a:srgbClr val="333333">
                <a:alpha val="65000"/>
              </a:srgbClr>
            </a:outerShdw>
          </a:effectLst>
        </p:spPr>
      </p:pic>
      <p:sp>
        <p:nvSpPr>
          <p:cNvPr id="433158" name="Text Box 6"/>
          <p:cNvSpPr txBox="1">
            <a:spLocks noChangeArrowheads="1"/>
          </p:cNvSpPr>
          <p:nvPr/>
        </p:nvSpPr>
        <p:spPr bwMode="auto">
          <a:xfrm>
            <a:off x="5670550" y="1365250"/>
            <a:ext cx="3432175" cy="396875"/>
          </a:xfrm>
          <a:prstGeom prst="rect">
            <a:avLst/>
          </a:prstGeom>
          <a:noFill/>
          <a:ln w="9525">
            <a:noFill/>
            <a:miter lim="800000"/>
            <a:headEnd/>
            <a:tailEnd/>
          </a:ln>
          <a:effectLst/>
        </p:spPr>
        <p:txBody>
          <a:bodyPr wrap="none">
            <a:spAutoFit/>
          </a:bodyPr>
          <a:lstStyle/>
          <a:p>
            <a:r>
              <a:rPr lang="en-US">
                <a:latin typeface="Comic Sans MS" pitchFamily="66" charset="0"/>
              </a:rPr>
              <a:t>1962 Nobel Prize in Physics</a:t>
            </a:r>
          </a:p>
        </p:txBody>
      </p:sp>
      <p:pic>
        <p:nvPicPr>
          <p:cNvPr id="433159" name="Picture 7"/>
          <p:cNvPicPr>
            <a:picLocks noChangeAspect="1" noChangeArrowheads="1"/>
          </p:cNvPicPr>
          <p:nvPr/>
        </p:nvPicPr>
        <p:blipFill>
          <a:blip r:embed="rId6"/>
          <a:srcRect/>
          <a:stretch>
            <a:fillRect/>
          </a:stretch>
        </p:blipFill>
        <p:spPr bwMode="auto">
          <a:xfrm>
            <a:off x="1295400" y="4338638"/>
            <a:ext cx="6275388" cy="2081212"/>
          </a:xfrm>
          <a:prstGeom prst="rect">
            <a:avLst/>
          </a:prstGeom>
          <a:ln>
            <a:noFill/>
          </a:ln>
          <a:effectLst>
            <a:outerShdw blurRad="292100" dist="139700" dir="2700000" algn="tl" rotWithShape="0">
              <a:srgbClr val="333333">
                <a:alpha val="65000"/>
              </a:srgbClr>
            </a:outerShdw>
          </a:effectLst>
        </p:spPr>
      </p:pic>
      <p:grpSp>
        <p:nvGrpSpPr>
          <p:cNvPr id="2" name="Group 17"/>
          <p:cNvGrpSpPr>
            <a:grpSpLocks/>
          </p:cNvGrpSpPr>
          <p:nvPr/>
        </p:nvGrpSpPr>
        <p:grpSpPr bwMode="auto">
          <a:xfrm>
            <a:off x="685800" y="1741488"/>
            <a:ext cx="1714500" cy="1177925"/>
            <a:chOff x="432" y="1204"/>
            <a:chExt cx="1080" cy="742"/>
          </a:xfrm>
        </p:grpSpPr>
        <p:sp>
          <p:nvSpPr>
            <p:cNvPr id="433160" name="Line 8"/>
            <p:cNvSpPr>
              <a:spLocks noChangeShapeType="1"/>
            </p:cNvSpPr>
            <p:nvPr/>
          </p:nvSpPr>
          <p:spPr bwMode="auto">
            <a:xfrm flipV="1">
              <a:off x="432" y="1204"/>
              <a:ext cx="0" cy="682"/>
            </a:xfrm>
            <a:prstGeom prst="line">
              <a:avLst/>
            </a:prstGeom>
            <a:noFill/>
            <a:ln w="76200">
              <a:solidFill>
                <a:srgbClr val="000099"/>
              </a:solidFill>
              <a:round/>
              <a:headEnd/>
              <a:tailEnd type="triangle" w="med" len="med"/>
            </a:ln>
            <a:effectLst>
              <a:outerShdw dist="107763" dir="2700000" algn="ctr" rotWithShape="0">
                <a:schemeClr val="bg2">
                  <a:alpha val="50000"/>
                </a:schemeClr>
              </a:outerShdw>
            </a:effectLst>
          </p:spPr>
          <p:txBody>
            <a:bodyPr/>
            <a:lstStyle/>
            <a:p>
              <a:endParaRPr lang="en-US"/>
            </a:p>
          </p:txBody>
        </p:sp>
        <p:sp>
          <p:nvSpPr>
            <p:cNvPr id="433161" name="Line 9"/>
            <p:cNvSpPr>
              <a:spLocks noChangeShapeType="1"/>
            </p:cNvSpPr>
            <p:nvPr/>
          </p:nvSpPr>
          <p:spPr bwMode="auto">
            <a:xfrm>
              <a:off x="768" y="1252"/>
              <a:ext cx="0" cy="682"/>
            </a:xfrm>
            <a:prstGeom prst="line">
              <a:avLst/>
            </a:prstGeom>
            <a:noFill/>
            <a:ln w="76200">
              <a:solidFill>
                <a:srgbClr val="FF0000"/>
              </a:solidFill>
              <a:round/>
              <a:headEnd/>
              <a:tailEnd type="triangle" w="med" len="med"/>
            </a:ln>
            <a:effectLst>
              <a:outerShdw dist="107763" dir="2700000" algn="ctr" rotWithShape="0">
                <a:schemeClr val="bg2">
                  <a:alpha val="50000"/>
                </a:schemeClr>
              </a:outerShdw>
            </a:effectLst>
          </p:spPr>
          <p:txBody>
            <a:bodyPr/>
            <a:lstStyle/>
            <a:p>
              <a:endParaRPr lang="en-US"/>
            </a:p>
          </p:txBody>
        </p:sp>
        <p:sp>
          <p:nvSpPr>
            <p:cNvPr id="433162" name="Line 10"/>
            <p:cNvSpPr>
              <a:spLocks noChangeShapeType="1"/>
            </p:cNvSpPr>
            <p:nvPr/>
          </p:nvSpPr>
          <p:spPr bwMode="auto">
            <a:xfrm flipV="1">
              <a:off x="1176" y="1216"/>
              <a:ext cx="0" cy="682"/>
            </a:xfrm>
            <a:prstGeom prst="line">
              <a:avLst/>
            </a:prstGeom>
            <a:noFill/>
            <a:ln w="76200">
              <a:solidFill>
                <a:srgbClr val="000099"/>
              </a:solidFill>
              <a:round/>
              <a:headEnd/>
              <a:tailEnd type="triangle" w="med" len="med"/>
            </a:ln>
            <a:effectLst>
              <a:outerShdw dist="107763" dir="2700000" algn="ctr" rotWithShape="0">
                <a:schemeClr val="bg2">
                  <a:alpha val="50000"/>
                </a:schemeClr>
              </a:outerShdw>
            </a:effectLst>
          </p:spPr>
          <p:txBody>
            <a:bodyPr/>
            <a:lstStyle/>
            <a:p>
              <a:endParaRPr lang="en-US"/>
            </a:p>
          </p:txBody>
        </p:sp>
        <p:sp>
          <p:nvSpPr>
            <p:cNvPr id="433163" name="Line 11"/>
            <p:cNvSpPr>
              <a:spLocks noChangeShapeType="1"/>
            </p:cNvSpPr>
            <p:nvPr/>
          </p:nvSpPr>
          <p:spPr bwMode="auto">
            <a:xfrm>
              <a:off x="1512" y="1264"/>
              <a:ext cx="0" cy="682"/>
            </a:xfrm>
            <a:prstGeom prst="line">
              <a:avLst/>
            </a:prstGeom>
            <a:noFill/>
            <a:ln w="76200">
              <a:solidFill>
                <a:srgbClr val="FF0000"/>
              </a:solidFill>
              <a:round/>
              <a:headEnd/>
              <a:tailEnd type="triangle" w="med" len="med"/>
            </a:ln>
            <a:effectLst>
              <a:outerShdw dist="107763" dir="2700000" algn="ctr" rotWithShape="0">
                <a:schemeClr val="bg2">
                  <a:alpha val="50000"/>
                </a:schemeClr>
              </a:outerShdw>
            </a:effectLst>
          </p:spPr>
          <p:txBody>
            <a:bodyPr/>
            <a:lstStyle/>
            <a:p>
              <a:endParaRPr lang="en-US"/>
            </a:p>
          </p:txBody>
        </p:sp>
      </p:grpSp>
      <p:grpSp>
        <p:nvGrpSpPr>
          <p:cNvPr id="3" name="Group 16"/>
          <p:cNvGrpSpPr>
            <a:grpSpLocks/>
          </p:cNvGrpSpPr>
          <p:nvPr/>
        </p:nvGrpSpPr>
        <p:grpSpPr bwMode="auto">
          <a:xfrm>
            <a:off x="685800" y="1739900"/>
            <a:ext cx="1714500" cy="1177925"/>
            <a:chOff x="516" y="1300"/>
            <a:chExt cx="1080" cy="742"/>
          </a:xfrm>
        </p:grpSpPr>
        <p:sp>
          <p:nvSpPr>
            <p:cNvPr id="433164" name="Line 12"/>
            <p:cNvSpPr>
              <a:spLocks noChangeShapeType="1"/>
            </p:cNvSpPr>
            <p:nvPr/>
          </p:nvSpPr>
          <p:spPr bwMode="auto">
            <a:xfrm>
              <a:off x="516" y="1300"/>
              <a:ext cx="0" cy="682"/>
            </a:xfrm>
            <a:prstGeom prst="line">
              <a:avLst/>
            </a:prstGeom>
            <a:noFill/>
            <a:ln w="76200">
              <a:solidFill>
                <a:srgbClr val="000099"/>
              </a:solidFill>
              <a:round/>
              <a:headEnd/>
              <a:tailEnd type="triangle" w="med" len="med"/>
            </a:ln>
            <a:effectLst>
              <a:outerShdw dist="107763" dir="2700000" algn="ctr" rotWithShape="0">
                <a:schemeClr val="bg2">
                  <a:alpha val="50000"/>
                </a:schemeClr>
              </a:outerShdw>
            </a:effectLst>
          </p:spPr>
          <p:txBody>
            <a:bodyPr/>
            <a:lstStyle/>
            <a:p>
              <a:endParaRPr lang="en-US"/>
            </a:p>
          </p:txBody>
        </p:sp>
        <p:sp>
          <p:nvSpPr>
            <p:cNvPr id="433165" name="Line 13"/>
            <p:cNvSpPr>
              <a:spLocks noChangeShapeType="1"/>
            </p:cNvSpPr>
            <p:nvPr/>
          </p:nvSpPr>
          <p:spPr bwMode="auto">
            <a:xfrm flipV="1">
              <a:off x="852" y="1348"/>
              <a:ext cx="0" cy="682"/>
            </a:xfrm>
            <a:prstGeom prst="line">
              <a:avLst/>
            </a:prstGeom>
            <a:noFill/>
            <a:ln w="76200">
              <a:solidFill>
                <a:srgbClr val="FF0000"/>
              </a:solidFill>
              <a:round/>
              <a:headEnd/>
              <a:tailEnd type="triangle" w="med" len="med"/>
            </a:ln>
            <a:effectLst>
              <a:outerShdw dist="107763" dir="2700000" algn="ctr" rotWithShape="0">
                <a:schemeClr val="bg2">
                  <a:alpha val="50000"/>
                </a:schemeClr>
              </a:outerShdw>
            </a:effectLst>
          </p:spPr>
          <p:txBody>
            <a:bodyPr/>
            <a:lstStyle/>
            <a:p>
              <a:endParaRPr lang="en-US"/>
            </a:p>
          </p:txBody>
        </p:sp>
        <p:sp>
          <p:nvSpPr>
            <p:cNvPr id="433166" name="Line 14"/>
            <p:cNvSpPr>
              <a:spLocks noChangeShapeType="1"/>
            </p:cNvSpPr>
            <p:nvPr/>
          </p:nvSpPr>
          <p:spPr bwMode="auto">
            <a:xfrm>
              <a:off x="1260" y="1312"/>
              <a:ext cx="0" cy="682"/>
            </a:xfrm>
            <a:prstGeom prst="line">
              <a:avLst/>
            </a:prstGeom>
            <a:noFill/>
            <a:ln w="76200">
              <a:solidFill>
                <a:srgbClr val="000099"/>
              </a:solidFill>
              <a:round/>
              <a:headEnd/>
              <a:tailEnd type="triangle" w="med" len="med"/>
            </a:ln>
            <a:effectLst>
              <a:outerShdw dist="107763" dir="2700000" algn="ctr" rotWithShape="0">
                <a:schemeClr val="bg2">
                  <a:alpha val="50000"/>
                </a:schemeClr>
              </a:outerShdw>
            </a:effectLst>
          </p:spPr>
          <p:txBody>
            <a:bodyPr/>
            <a:lstStyle/>
            <a:p>
              <a:endParaRPr lang="en-US"/>
            </a:p>
          </p:txBody>
        </p:sp>
        <p:sp>
          <p:nvSpPr>
            <p:cNvPr id="433167" name="Line 15"/>
            <p:cNvSpPr>
              <a:spLocks noChangeShapeType="1"/>
            </p:cNvSpPr>
            <p:nvPr/>
          </p:nvSpPr>
          <p:spPr bwMode="auto">
            <a:xfrm flipV="1">
              <a:off x="1596" y="1360"/>
              <a:ext cx="0" cy="682"/>
            </a:xfrm>
            <a:prstGeom prst="line">
              <a:avLst/>
            </a:prstGeom>
            <a:noFill/>
            <a:ln w="76200">
              <a:solidFill>
                <a:srgbClr val="FF0000"/>
              </a:solidFill>
              <a:round/>
              <a:headEnd/>
              <a:tailEnd type="triangle" w="med" len="med"/>
            </a:ln>
            <a:effectLst>
              <a:outerShdw dist="107763" dir="2700000" algn="ctr" rotWithShape="0">
                <a:schemeClr val="bg2">
                  <a:alpha val="50000"/>
                </a:schemeClr>
              </a:outerShdw>
            </a:effectLst>
          </p:spPr>
          <p:txBody>
            <a:bodyPr/>
            <a:lstStyle/>
            <a:p>
              <a:endParaRPr lang="en-US"/>
            </a:p>
          </p:txBody>
        </p:sp>
      </p:grpSp>
      <p:graphicFrame>
        <p:nvGraphicFramePr>
          <p:cNvPr id="433170" name="Object 18"/>
          <p:cNvGraphicFramePr>
            <a:graphicFrameLocks noChangeAspect="1"/>
          </p:cNvGraphicFramePr>
          <p:nvPr/>
        </p:nvGraphicFramePr>
        <p:xfrm>
          <a:off x="457200" y="3207783"/>
          <a:ext cx="2324100" cy="902256"/>
        </p:xfrm>
        <a:graphic>
          <a:graphicData uri="http://schemas.openxmlformats.org/presentationml/2006/ole">
            <p:oleObj spid="_x0000_s254978" name="Equation" r:id="rId7" imgW="1079280" imgH="419040" progId="Equation.DSMT4">
              <p:embed/>
            </p:oleObj>
          </a:graphicData>
        </a:graphic>
      </p:graphicFrame>
      <p:sp>
        <p:nvSpPr>
          <p:cNvPr id="433171" name="Line 19"/>
          <p:cNvSpPr>
            <a:spLocks noChangeShapeType="1"/>
          </p:cNvSpPr>
          <p:nvPr/>
        </p:nvSpPr>
        <p:spPr bwMode="auto">
          <a:xfrm flipV="1">
            <a:off x="1219200" y="6096000"/>
            <a:ext cx="4651375" cy="76200"/>
          </a:xfrm>
          <a:prstGeom prst="line">
            <a:avLst/>
          </a:prstGeom>
          <a:noFill/>
          <a:ln w="38100">
            <a:solidFill>
              <a:srgbClr val="FF0000"/>
            </a:solidFill>
            <a:round/>
            <a:headEnd/>
            <a:tailEnd/>
          </a:ln>
          <a:effectLst/>
        </p:spPr>
        <p:txBody>
          <a:bodyPr/>
          <a:lstStyle/>
          <a:p>
            <a:endParaRPr lang="en-US"/>
          </a:p>
        </p:txBody>
      </p:sp>
      <p:sp>
        <p:nvSpPr>
          <p:cNvPr id="433172" name="Line 20"/>
          <p:cNvSpPr>
            <a:spLocks noChangeShapeType="1"/>
          </p:cNvSpPr>
          <p:nvPr/>
        </p:nvSpPr>
        <p:spPr bwMode="auto">
          <a:xfrm flipV="1">
            <a:off x="3962400" y="5314950"/>
            <a:ext cx="3608388" cy="38100"/>
          </a:xfrm>
          <a:prstGeom prst="line">
            <a:avLst/>
          </a:prstGeom>
          <a:noFill/>
          <a:ln w="38100">
            <a:solidFill>
              <a:srgbClr val="FF0000"/>
            </a:solidFill>
            <a:round/>
            <a:headEnd/>
            <a:tailEnd/>
          </a:ln>
          <a:effectLst/>
        </p:spPr>
        <p:txBody>
          <a:bodyPr/>
          <a:lstStyle/>
          <a:p>
            <a:endParaRPr lang="en-US"/>
          </a:p>
        </p:txBody>
      </p:sp>
      <p:sp>
        <p:nvSpPr>
          <p:cNvPr id="433173" name="Line 21"/>
          <p:cNvSpPr>
            <a:spLocks noChangeShapeType="1"/>
          </p:cNvSpPr>
          <p:nvPr/>
        </p:nvSpPr>
        <p:spPr bwMode="auto">
          <a:xfrm flipV="1">
            <a:off x="1295400" y="5638800"/>
            <a:ext cx="571500" cy="19050"/>
          </a:xfrm>
          <a:prstGeom prst="line">
            <a:avLst/>
          </a:prstGeom>
          <a:noFill/>
          <a:ln w="38100">
            <a:solidFill>
              <a:srgbClr val="FF0000"/>
            </a:solidFill>
            <a:round/>
            <a:headEnd/>
            <a:tailEnd/>
          </a:ln>
          <a:effectLst/>
        </p:spPr>
        <p:txBody>
          <a:bodyPr/>
          <a:lstStyle/>
          <a:p>
            <a:endParaRPr lang="en-US"/>
          </a:p>
        </p:txBody>
      </p:sp>
      <p:sp>
        <p:nvSpPr>
          <p:cNvPr id="433174" name="Text Box 22"/>
          <p:cNvSpPr txBox="1">
            <a:spLocks noChangeArrowheads="1"/>
          </p:cNvSpPr>
          <p:nvPr/>
        </p:nvSpPr>
        <p:spPr bwMode="auto">
          <a:xfrm>
            <a:off x="4235782" y="6479977"/>
            <a:ext cx="2196435" cy="307777"/>
          </a:xfrm>
          <a:prstGeom prst="rect">
            <a:avLst/>
          </a:prstGeom>
          <a:noFill/>
          <a:ln w="9525">
            <a:noFill/>
            <a:miter lim="800000"/>
            <a:headEnd/>
            <a:tailEnd/>
          </a:ln>
          <a:effectLst/>
        </p:spPr>
        <p:txBody>
          <a:bodyPr wrap="none">
            <a:spAutoFit/>
          </a:bodyPr>
          <a:lstStyle/>
          <a:p>
            <a:r>
              <a:rPr lang="en-US" sz="1400" i="1" dirty="0" smtClean="0"/>
              <a:t>Phys. Zs. </a:t>
            </a:r>
            <a:r>
              <a:rPr lang="en-US" sz="1400" i="1" dirty="0" err="1" smtClean="0"/>
              <a:t>UdSSR</a:t>
            </a:r>
            <a:r>
              <a:rPr lang="en-US" sz="1400" i="1" dirty="0" smtClean="0"/>
              <a:t> (</a:t>
            </a:r>
            <a:r>
              <a:rPr lang="en-US" sz="1400" i="1" dirty="0"/>
              <a:t>1933).</a:t>
            </a:r>
          </a:p>
        </p:txBody>
      </p:sp>
      <p:sp>
        <p:nvSpPr>
          <p:cNvPr id="433175" name="Text Box 23"/>
          <p:cNvSpPr txBox="1">
            <a:spLocks noChangeArrowheads="1"/>
          </p:cNvSpPr>
          <p:nvPr/>
        </p:nvSpPr>
        <p:spPr bwMode="auto">
          <a:xfrm>
            <a:off x="2909888" y="3894138"/>
            <a:ext cx="2944812" cy="396875"/>
          </a:xfrm>
          <a:prstGeom prst="rect">
            <a:avLst/>
          </a:prstGeom>
          <a:noFill/>
          <a:ln w="9525">
            <a:noFill/>
            <a:miter lim="800000"/>
            <a:headEnd/>
            <a:tailEnd/>
          </a:ln>
          <a:effectLst/>
        </p:spPr>
        <p:txBody>
          <a:bodyPr wrap="none">
            <a:spAutoFit/>
          </a:bodyPr>
          <a:lstStyle/>
          <a:p>
            <a:r>
              <a:rPr lang="en-US" i="1">
                <a:latin typeface="Comic Sans MS" pitchFamily="66" charset="0"/>
              </a:rPr>
              <a:t>L. D. Landau 1908-1968</a:t>
            </a:r>
          </a:p>
        </p:txBody>
      </p:sp>
    </p:spTree>
    <p:custDataLst>
      <p:tags r:id="rId2"/>
    </p:custDataLst>
  </p:cSld>
  <p:clrMapOvr>
    <a:masterClrMapping/>
  </p:clrMapOvr>
  <p:transition advTm="988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repeatCount="indefinite"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par>
                                <p:cTn id="8" presetID="9" presetClass="exit" presetSubtype="0" repeatCount="indefinite" fill="hold" nodeType="withEffect">
                                  <p:stCondLst>
                                    <p:cond delay="0"/>
                                  </p:stCondLst>
                                  <p:childTnLst>
                                    <p:animEffect transition="out" filter="dissolve">
                                      <p:cBhvr>
                                        <p:cTn id="9" dur="2000"/>
                                        <p:tgtEl>
                                          <p:spTgt spid="3"/>
                                        </p:tgtEl>
                                      </p:cBhvr>
                                    </p:animEffect>
                                    <p:set>
                                      <p:cBhvr>
                                        <p:cTn id="10" dur="1" fill="hold">
                                          <p:stCondLst>
                                            <p:cond delay="19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33172"/>
                                        </p:tgtEl>
                                        <p:attrNameLst>
                                          <p:attrName>style.visibility</p:attrName>
                                        </p:attrNameLst>
                                      </p:cBhvr>
                                      <p:to>
                                        <p:strVal val="visible"/>
                                      </p:to>
                                    </p:set>
                                    <p:animEffect transition="in" filter="dissolve">
                                      <p:cBhvr>
                                        <p:cTn id="15" dur="500"/>
                                        <p:tgtEl>
                                          <p:spTgt spid="43317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33171"/>
                                        </p:tgtEl>
                                        <p:attrNameLst>
                                          <p:attrName>style.visibility</p:attrName>
                                        </p:attrNameLst>
                                      </p:cBhvr>
                                      <p:to>
                                        <p:strVal val="visible"/>
                                      </p:to>
                                    </p:set>
                                    <p:animEffect transition="in" filter="dissolve">
                                      <p:cBhvr>
                                        <p:cTn id="18" dur="500"/>
                                        <p:tgtEl>
                                          <p:spTgt spid="43317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33173"/>
                                        </p:tgtEl>
                                        <p:attrNameLst>
                                          <p:attrName>style.visibility</p:attrName>
                                        </p:attrNameLst>
                                      </p:cBhvr>
                                      <p:to>
                                        <p:strVal val="visible"/>
                                      </p:to>
                                    </p:set>
                                    <p:animEffect transition="in" filter="dissolve">
                                      <p:cBhvr>
                                        <p:cTn id="21" dur="500"/>
                                        <p:tgtEl>
                                          <p:spTgt spid="433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71" grpId="0" animBg="1"/>
      <p:bldP spid="433172" grpId="0" animBg="1"/>
      <p:bldP spid="4331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a:xfrm>
            <a:off x="-41910" y="-155575"/>
            <a:ext cx="9244780" cy="1143000"/>
          </a:xfrm>
        </p:spPr>
        <p:txBody>
          <a:bodyPr>
            <a:normAutofit/>
          </a:bodyPr>
          <a:lstStyle/>
          <a:p>
            <a:r>
              <a:rPr lang="en-US" dirty="0"/>
              <a:t>Early Graphite Reactor </a:t>
            </a:r>
            <a:r>
              <a:rPr lang="en-US" dirty="0" smtClean="0"/>
              <a:t>Days at ORNL</a:t>
            </a:r>
            <a:endParaRPr lang="en-US" dirty="0"/>
          </a:p>
        </p:txBody>
      </p:sp>
      <p:sp>
        <p:nvSpPr>
          <p:cNvPr id="730115" name="Rectangle 3"/>
          <p:cNvSpPr>
            <a:spLocks noGrp="1" noChangeArrowheads="1"/>
          </p:cNvSpPr>
          <p:nvPr>
            <p:ph type="body" idx="1"/>
          </p:nvPr>
        </p:nvSpPr>
        <p:spPr>
          <a:xfrm>
            <a:off x="22860" y="987425"/>
            <a:ext cx="4819650" cy="1949450"/>
          </a:xfrm>
        </p:spPr>
        <p:txBody>
          <a:bodyPr/>
          <a:lstStyle/>
          <a:p>
            <a:pPr>
              <a:lnSpc>
                <a:spcPct val="70000"/>
              </a:lnSpc>
              <a:buFont typeface="Wingdings" pitchFamily="2" charset="2"/>
              <a:buChar char="v"/>
            </a:pPr>
            <a:r>
              <a:rPr lang="en-US" sz="1600" dirty="0" err="1"/>
              <a:t>Wollan</a:t>
            </a:r>
            <a:r>
              <a:rPr lang="en-US" sz="1600" dirty="0"/>
              <a:t> set up double crystal spectrometer in November 1945</a:t>
            </a:r>
          </a:p>
          <a:p>
            <a:pPr>
              <a:lnSpc>
                <a:spcPct val="70000"/>
              </a:lnSpc>
              <a:buFont typeface="Wingdings" pitchFamily="2" charset="2"/>
              <a:buChar char="v"/>
            </a:pPr>
            <a:r>
              <a:rPr lang="en-US" sz="1600" dirty="0"/>
              <a:t>First powder pattern, </a:t>
            </a:r>
            <a:r>
              <a:rPr lang="en-US" sz="1600" dirty="0" err="1"/>
              <a:t>rocksalt</a:t>
            </a:r>
            <a:r>
              <a:rPr lang="en-US" sz="1600" dirty="0"/>
              <a:t>, in April, 1946</a:t>
            </a:r>
          </a:p>
          <a:p>
            <a:pPr>
              <a:lnSpc>
                <a:spcPct val="70000"/>
              </a:lnSpc>
              <a:buFont typeface="Wingdings" pitchFamily="2" charset="2"/>
              <a:buChar char="v"/>
            </a:pPr>
            <a:r>
              <a:rPr lang="en-US" sz="1600" dirty="0"/>
              <a:t>Shull joined </a:t>
            </a:r>
            <a:r>
              <a:rPr lang="en-US" sz="1600" dirty="0" err="1"/>
              <a:t>Wollan</a:t>
            </a:r>
            <a:r>
              <a:rPr lang="en-US" sz="1600" dirty="0"/>
              <a:t> in August, 1946</a:t>
            </a:r>
          </a:p>
          <a:p>
            <a:pPr>
              <a:lnSpc>
                <a:spcPct val="70000"/>
              </a:lnSpc>
              <a:buFont typeface="Wingdings" pitchFamily="2" charset="2"/>
              <a:buChar char="v"/>
            </a:pPr>
            <a:r>
              <a:rPr lang="en-US" sz="1600" dirty="0"/>
              <a:t>Wally Koehler (1949), Mike Wilkinson (1950</a:t>
            </a:r>
            <a:r>
              <a:rPr lang="en-US" sz="1600" dirty="0" smtClean="0"/>
              <a:t>)</a:t>
            </a:r>
            <a:endParaRPr lang="en-US" sz="1600" dirty="0"/>
          </a:p>
          <a:p>
            <a:pPr>
              <a:lnSpc>
                <a:spcPct val="70000"/>
              </a:lnSpc>
            </a:pPr>
            <a:endParaRPr lang="en-US" sz="1600" dirty="0"/>
          </a:p>
        </p:txBody>
      </p:sp>
      <p:pic>
        <p:nvPicPr>
          <p:cNvPr id="730116" name="Picture 4" descr="Graphite Reactor 1"/>
          <p:cNvPicPr>
            <a:picLocks noChangeAspect="1" noChangeArrowheads="1"/>
          </p:cNvPicPr>
          <p:nvPr/>
        </p:nvPicPr>
        <p:blipFill>
          <a:blip r:embed="rId3"/>
          <a:srcRect l="31735" t="39999" r="15868"/>
          <a:stretch>
            <a:fillRect/>
          </a:stretch>
        </p:blipFill>
        <p:spPr bwMode="auto">
          <a:xfrm>
            <a:off x="280988" y="2224127"/>
            <a:ext cx="4446270" cy="4039513"/>
          </a:xfrm>
          <a:prstGeom prst="rect">
            <a:avLst/>
          </a:prstGeom>
          <a:noFill/>
        </p:spPr>
      </p:pic>
      <p:pic>
        <p:nvPicPr>
          <p:cNvPr id="730117" name="Picture 5" descr="Graphite Reactor 2"/>
          <p:cNvPicPr>
            <a:picLocks noChangeAspect="1" noChangeArrowheads="1"/>
          </p:cNvPicPr>
          <p:nvPr/>
        </p:nvPicPr>
        <p:blipFill>
          <a:blip r:embed="rId4"/>
          <a:srcRect/>
          <a:stretch>
            <a:fillRect/>
          </a:stretch>
        </p:blipFill>
        <p:spPr bwMode="auto">
          <a:xfrm>
            <a:off x="4877275" y="987424"/>
            <a:ext cx="4177005" cy="527621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a:xfrm>
            <a:off x="0" y="0"/>
            <a:ext cx="9144000" cy="1143000"/>
          </a:xfrm>
        </p:spPr>
        <p:txBody>
          <a:bodyPr>
            <a:noAutofit/>
          </a:bodyPr>
          <a:lstStyle/>
          <a:p>
            <a:r>
              <a:rPr lang="en-US" sz="3600" dirty="0"/>
              <a:t>Development of Neutron Diffraction</a:t>
            </a:r>
          </a:p>
        </p:txBody>
      </p:sp>
      <p:pic>
        <p:nvPicPr>
          <p:cNvPr id="719875" name="Picture 3" descr="shull_wollan"/>
          <p:cNvPicPr>
            <a:picLocks noChangeAspect="1" noChangeArrowheads="1"/>
          </p:cNvPicPr>
          <p:nvPr/>
        </p:nvPicPr>
        <p:blipFill>
          <a:blip r:embed="rId3"/>
          <a:srcRect/>
          <a:stretch>
            <a:fillRect/>
          </a:stretch>
        </p:blipFill>
        <p:spPr bwMode="auto">
          <a:xfrm>
            <a:off x="198120" y="947103"/>
            <a:ext cx="4904024" cy="3899217"/>
          </a:xfrm>
          <a:prstGeom prst="rect">
            <a:avLst/>
          </a:prstGeom>
          <a:ln>
            <a:noFill/>
          </a:ln>
          <a:effectLst>
            <a:outerShdw blurRad="292100" dist="139700" dir="2700000" algn="tl" rotWithShape="0">
              <a:srgbClr val="333333">
                <a:alpha val="65000"/>
              </a:srgbClr>
            </a:outerShdw>
          </a:effectLst>
        </p:spPr>
      </p:pic>
      <p:pic>
        <p:nvPicPr>
          <p:cNvPr id="719876" name="Picture 4"/>
          <p:cNvPicPr>
            <a:picLocks noChangeAspect="1" noChangeArrowheads="1"/>
          </p:cNvPicPr>
          <p:nvPr/>
        </p:nvPicPr>
        <p:blipFill>
          <a:blip r:embed="rId4"/>
          <a:srcRect b="13759"/>
          <a:stretch>
            <a:fillRect/>
          </a:stretch>
        </p:blipFill>
        <p:spPr bwMode="auto">
          <a:xfrm>
            <a:off x="5189220" y="924243"/>
            <a:ext cx="3840480" cy="5190807"/>
          </a:xfrm>
          <a:prstGeom prst="rect">
            <a:avLst/>
          </a:prstGeom>
          <a:ln>
            <a:noFill/>
          </a:ln>
          <a:effectLst>
            <a:outerShdw blurRad="292100" dist="139700" dir="2700000" algn="tl" rotWithShape="0">
              <a:srgbClr val="333333">
                <a:alpha val="65000"/>
              </a:srgbClr>
            </a:outerShdw>
          </a:effectLst>
        </p:spPr>
      </p:pic>
      <p:sp>
        <p:nvSpPr>
          <p:cNvPr id="719877" name="Text Box 5"/>
          <p:cNvSpPr txBox="1">
            <a:spLocks noChangeArrowheads="1"/>
          </p:cNvSpPr>
          <p:nvPr/>
        </p:nvSpPr>
        <p:spPr bwMode="auto">
          <a:xfrm>
            <a:off x="198120" y="4846320"/>
            <a:ext cx="4904024" cy="707886"/>
          </a:xfrm>
          <a:prstGeom prst="rect">
            <a:avLst/>
          </a:prstGeom>
          <a:noFill/>
          <a:ln w="9525">
            <a:noFill/>
            <a:miter lim="800000"/>
            <a:headEnd/>
            <a:tailEnd/>
          </a:ln>
          <a:effectLst/>
        </p:spPr>
        <p:txBody>
          <a:bodyPr wrap="square">
            <a:spAutoFit/>
          </a:bodyPr>
          <a:lstStyle/>
          <a:p>
            <a:pPr algn="just" eaLnBrk="1" hangingPunct="1">
              <a:spcBef>
                <a:spcPct val="50000"/>
              </a:spcBef>
            </a:pPr>
            <a:r>
              <a:rPr lang="en-US" sz="2000" dirty="0" smtClean="0">
                <a:latin typeface="Times New Roman" pitchFamily="18" charset="0"/>
              </a:rPr>
              <a:t>Clifford </a:t>
            </a:r>
            <a:r>
              <a:rPr lang="en-US" sz="2000" dirty="0">
                <a:latin typeface="Times New Roman" pitchFamily="18" charset="0"/>
              </a:rPr>
              <a:t>Shull and Ernest </a:t>
            </a:r>
            <a:r>
              <a:rPr lang="en-US" sz="2000" dirty="0" err="1" smtClean="0">
                <a:latin typeface="Times New Roman" pitchFamily="18" charset="0"/>
              </a:rPr>
              <a:t>Wollan</a:t>
            </a:r>
            <a:r>
              <a:rPr lang="en-US" sz="2000" dirty="0" smtClean="0">
                <a:latin typeface="Times New Roman" pitchFamily="18" charset="0"/>
              </a:rPr>
              <a:t>: pioneers of neutron diffraction with their ORNL machine. </a:t>
            </a:r>
            <a:endParaRPr lang="en-US" sz="2400" dirty="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457200" y="0"/>
            <a:ext cx="8229600" cy="1143000"/>
          </a:xfrm>
        </p:spPr>
        <p:txBody>
          <a:bodyPr>
            <a:normAutofit fontScale="90000"/>
          </a:bodyPr>
          <a:lstStyle/>
          <a:p>
            <a:r>
              <a:rPr lang="en-US" dirty="0">
                <a:latin typeface="Arial Unicode MS" pitchFamily="34" charset="-128"/>
              </a:rPr>
              <a:t>Experimental Evidence for </a:t>
            </a:r>
            <a:r>
              <a:rPr lang="en-US" dirty="0" err="1">
                <a:latin typeface="Arial Unicode MS" pitchFamily="34" charset="-128"/>
              </a:rPr>
              <a:t>Néel</a:t>
            </a:r>
            <a:r>
              <a:rPr lang="en-US" dirty="0">
                <a:latin typeface="Arial Unicode MS" pitchFamily="34" charset="-128"/>
              </a:rPr>
              <a:t> order</a:t>
            </a:r>
          </a:p>
        </p:txBody>
      </p:sp>
      <p:pic>
        <p:nvPicPr>
          <p:cNvPr id="490499" name="Picture 3"/>
          <p:cNvPicPr>
            <a:picLocks noChangeAspect="1" noChangeArrowheads="1"/>
          </p:cNvPicPr>
          <p:nvPr/>
        </p:nvPicPr>
        <p:blipFill>
          <a:blip r:embed="rId4"/>
          <a:srcRect r="12865"/>
          <a:stretch>
            <a:fillRect/>
          </a:stretch>
        </p:blipFill>
        <p:spPr bwMode="auto">
          <a:xfrm>
            <a:off x="122238" y="1243013"/>
            <a:ext cx="4948237" cy="4224338"/>
          </a:xfrm>
          <a:prstGeom prst="rect">
            <a:avLst/>
          </a:prstGeom>
          <a:ln>
            <a:noFill/>
          </a:ln>
          <a:effectLst>
            <a:outerShdw blurRad="292100" dist="139700" dir="2700000" algn="tl" rotWithShape="0">
              <a:srgbClr val="333333">
                <a:alpha val="65000"/>
              </a:srgbClr>
            </a:outerShdw>
          </a:effectLst>
        </p:spPr>
      </p:pic>
      <p:pic>
        <p:nvPicPr>
          <p:cNvPr id="490500" name="Picture 4"/>
          <p:cNvPicPr>
            <a:picLocks noChangeAspect="1" noChangeArrowheads="1"/>
          </p:cNvPicPr>
          <p:nvPr/>
        </p:nvPicPr>
        <p:blipFill>
          <a:blip r:embed="rId5"/>
          <a:srcRect/>
          <a:stretch>
            <a:fillRect/>
          </a:stretch>
        </p:blipFill>
        <p:spPr bwMode="auto">
          <a:xfrm>
            <a:off x="5184775" y="1235761"/>
            <a:ext cx="3863975" cy="1450290"/>
          </a:xfrm>
          <a:prstGeom prst="rect">
            <a:avLst/>
          </a:prstGeom>
          <a:ln>
            <a:noFill/>
          </a:ln>
          <a:effectLst>
            <a:outerShdw blurRad="292100" dist="139700" dir="2700000" algn="tl" rotWithShape="0">
              <a:srgbClr val="333333">
                <a:alpha val="65000"/>
              </a:srgbClr>
            </a:outerShdw>
          </a:effectLst>
        </p:spPr>
      </p:pic>
      <p:pic>
        <p:nvPicPr>
          <p:cNvPr id="490501" name="Picture 5"/>
          <p:cNvPicPr>
            <a:picLocks noChangeAspect="1" noChangeArrowheads="1"/>
          </p:cNvPicPr>
          <p:nvPr/>
        </p:nvPicPr>
        <p:blipFill>
          <a:blip r:embed="rId6"/>
          <a:srcRect/>
          <a:stretch>
            <a:fillRect/>
          </a:stretch>
        </p:blipFill>
        <p:spPr bwMode="auto">
          <a:xfrm>
            <a:off x="5184775" y="2686050"/>
            <a:ext cx="3863975" cy="3614738"/>
          </a:xfrm>
          <a:prstGeom prst="rect">
            <a:avLst/>
          </a:prstGeom>
          <a:ln>
            <a:noFill/>
          </a:ln>
          <a:effectLst>
            <a:outerShdw blurRad="292100" dist="139700" dir="2700000" algn="tl" rotWithShape="0">
              <a:srgbClr val="333333">
                <a:alpha val="65000"/>
              </a:srgbClr>
            </a:outerShdw>
          </a:effectLst>
        </p:spPr>
      </p:pic>
      <p:sp>
        <p:nvSpPr>
          <p:cNvPr id="490503" name="Text Box 7"/>
          <p:cNvSpPr txBox="1">
            <a:spLocks noChangeArrowheads="1"/>
          </p:cNvSpPr>
          <p:nvPr/>
        </p:nvSpPr>
        <p:spPr bwMode="auto">
          <a:xfrm>
            <a:off x="160338" y="1397000"/>
            <a:ext cx="2490787" cy="396875"/>
          </a:xfrm>
          <a:prstGeom prst="rect">
            <a:avLst/>
          </a:prstGeom>
          <a:noFill/>
          <a:ln w="9525">
            <a:noFill/>
            <a:miter lim="800000"/>
            <a:headEnd/>
            <a:tailEnd/>
          </a:ln>
          <a:effectLst/>
        </p:spPr>
        <p:txBody>
          <a:bodyPr wrap="none">
            <a:spAutoFit/>
          </a:bodyPr>
          <a:lstStyle/>
          <a:p>
            <a:r>
              <a:rPr lang="en-US" dirty="0"/>
              <a:t>C. G. Shull 1915-2001</a:t>
            </a:r>
          </a:p>
        </p:txBody>
      </p:sp>
      <p:grpSp>
        <p:nvGrpSpPr>
          <p:cNvPr id="2" name="Group 10"/>
          <p:cNvGrpSpPr>
            <a:grpSpLocks noChangeAspect="1"/>
          </p:cNvGrpSpPr>
          <p:nvPr/>
        </p:nvGrpSpPr>
        <p:grpSpPr bwMode="auto">
          <a:xfrm>
            <a:off x="5591175" y="2157413"/>
            <a:ext cx="3344863" cy="3698875"/>
            <a:chOff x="3687" y="2713"/>
            <a:chExt cx="1461" cy="1616"/>
          </a:xfrm>
        </p:grpSpPr>
        <p:pic>
          <p:nvPicPr>
            <p:cNvPr id="490507" name="Picture 11" descr="knif3"/>
            <p:cNvPicPr>
              <a:picLocks noChangeAspect="1" noChangeArrowheads="1"/>
            </p:cNvPicPr>
            <p:nvPr/>
          </p:nvPicPr>
          <p:blipFill>
            <a:blip r:embed="rId7"/>
            <a:srcRect b="3522"/>
            <a:stretch>
              <a:fillRect/>
            </a:stretch>
          </p:blipFill>
          <p:spPr bwMode="auto">
            <a:xfrm>
              <a:off x="3687" y="2713"/>
              <a:ext cx="1461" cy="1616"/>
            </a:xfrm>
            <a:prstGeom prst="rect">
              <a:avLst/>
            </a:prstGeom>
            <a:ln>
              <a:noFill/>
            </a:ln>
            <a:effectLst>
              <a:outerShdw blurRad="292100" dist="139700" dir="2700000" algn="tl" rotWithShape="0">
                <a:srgbClr val="333333">
                  <a:alpha val="65000"/>
                </a:srgbClr>
              </a:outerShdw>
            </a:effectLst>
          </p:spPr>
        </p:pic>
        <p:sp>
          <p:nvSpPr>
            <p:cNvPr id="490508" name="Line 12"/>
            <p:cNvSpPr>
              <a:spLocks noChangeAspect="1" noChangeShapeType="1"/>
            </p:cNvSpPr>
            <p:nvPr/>
          </p:nvSpPr>
          <p:spPr bwMode="auto">
            <a:xfrm flipV="1">
              <a:off x="3822" y="2854"/>
              <a:ext cx="0" cy="249"/>
            </a:xfrm>
            <a:prstGeom prst="line">
              <a:avLst/>
            </a:prstGeom>
            <a:noFill/>
            <a:ln w="38100">
              <a:solidFill>
                <a:srgbClr val="000099"/>
              </a:solidFill>
              <a:round/>
              <a:headEnd/>
              <a:tailEnd type="triangle" w="med" len="med"/>
            </a:ln>
            <a:effectLst/>
          </p:spPr>
          <p:txBody>
            <a:bodyPr/>
            <a:lstStyle/>
            <a:p>
              <a:endParaRPr lang="en-US"/>
            </a:p>
          </p:txBody>
        </p:sp>
        <p:sp>
          <p:nvSpPr>
            <p:cNvPr id="490509" name="Line 13"/>
            <p:cNvSpPr>
              <a:spLocks noChangeAspect="1" noChangeShapeType="1"/>
            </p:cNvSpPr>
            <p:nvPr/>
          </p:nvSpPr>
          <p:spPr bwMode="auto">
            <a:xfrm>
              <a:off x="4873" y="3543"/>
              <a:ext cx="0" cy="249"/>
            </a:xfrm>
            <a:prstGeom prst="line">
              <a:avLst/>
            </a:prstGeom>
            <a:noFill/>
            <a:ln w="38100">
              <a:solidFill>
                <a:srgbClr val="000099"/>
              </a:solidFill>
              <a:round/>
              <a:headEnd/>
              <a:tailEnd type="triangle" w="med" len="med"/>
            </a:ln>
            <a:effectLst/>
          </p:spPr>
          <p:txBody>
            <a:bodyPr/>
            <a:lstStyle/>
            <a:p>
              <a:endParaRPr lang="en-US"/>
            </a:p>
          </p:txBody>
        </p:sp>
        <p:sp>
          <p:nvSpPr>
            <p:cNvPr id="490510" name="Line 14"/>
            <p:cNvSpPr>
              <a:spLocks noChangeAspect="1" noChangeShapeType="1"/>
            </p:cNvSpPr>
            <p:nvPr/>
          </p:nvSpPr>
          <p:spPr bwMode="auto">
            <a:xfrm>
              <a:off x="3852" y="3685"/>
              <a:ext cx="0" cy="249"/>
            </a:xfrm>
            <a:prstGeom prst="line">
              <a:avLst/>
            </a:prstGeom>
            <a:noFill/>
            <a:ln w="38100">
              <a:solidFill>
                <a:srgbClr val="000099"/>
              </a:solidFill>
              <a:round/>
              <a:headEnd/>
              <a:tailEnd type="triangle" w="med" len="med"/>
            </a:ln>
            <a:effectLst/>
          </p:spPr>
          <p:txBody>
            <a:bodyPr/>
            <a:lstStyle/>
            <a:p>
              <a:endParaRPr lang="en-US"/>
            </a:p>
          </p:txBody>
        </p:sp>
        <p:sp>
          <p:nvSpPr>
            <p:cNvPr id="490511" name="Line 15"/>
            <p:cNvSpPr>
              <a:spLocks noChangeAspect="1" noChangeShapeType="1"/>
            </p:cNvSpPr>
            <p:nvPr/>
          </p:nvSpPr>
          <p:spPr bwMode="auto">
            <a:xfrm>
              <a:off x="4649" y="2920"/>
              <a:ext cx="0" cy="249"/>
            </a:xfrm>
            <a:prstGeom prst="line">
              <a:avLst/>
            </a:prstGeom>
            <a:noFill/>
            <a:ln w="38100">
              <a:solidFill>
                <a:srgbClr val="000099"/>
              </a:solidFill>
              <a:round/>
              <a:headEnd/>
              <a:tailEnd type="triangle" w="med" len="med"/>
            </a:ln>
            <a:effectLst/>
          </p:spPr>
          <p:txBody>
            <a:bodyPr/>
            <a:lstStyle/>
            <a:p>
              <a:endParaRPr lang="en-US"/>
            </a:p>
          </p:txBody>
        </p:sp>
        <p:sp>
          <p:nvSpPr>
            <p:cNvPr id="490512" name="Line 16"/>
            <p:cNvSpPr>
              <a:spLocks noChangeAspect="1" noChangeShapeType="1"/>
            </p:cNvSpPr>
            <p:nvPr/>
          </p:nvSpPr>
          <p:spPr bwMode="auto">
            <a:xfrm flipV="1">
              <a:off x="4169" y="3461"/>
              <a:ext cx="0" cy="249"/>
            </a:xfrm>
            <a:prstGeom prst="line">
              <a:avLst/>
            </a:prstGeom>
            <a:noFill/>
            <a:ln w="38100">
              <a:solidFill>
                <a:srgbClr val="000099"/>
              </a:solidFill>
              <a:round/>
              <a:headEnd/>
              <a:tailEnd type="triangle" w="med" len="med"/>
            </a:ln>
            <a:effectLst/>
          </p:spPr>
          <p:txBody>
            <a:bodyPr/>
            <a:lstStyle/>
            <a:p>
              <a:endParaRPr lang="en-US"/>
            </a:p>
          </p:txBody>
        </p:sp>
        <p:sp>
          <p:nvSpPr>
            <p:cNvPr id="490513" name="Line 17"/>
            <p:cNvSpPr>
              <a:spLocks noChangeAspect="1" noChangeShapeType="1"/>
            </p:cNvSpPr>
            <p:nvPr/>
          </p:nvSpPr>
          <p:spPr bwMode="auto">
            <a:xfrm flipV="1">
              <a:off x="4650" y="3737"/>
              <a:ext cx="0" cy="249"/>
            </a:xfrm>
            <a:prstGeom prst="line">
              <a:avLst/>
            </a:prstGeom>
            <a:noFill/>
            <a:ln w="38100">
              <a:solidFill>
                <a:srgbClr val="000099"/>
              </a:solidFill>
              <a:round/>
              <a:headEnd/>
              <a:tailEnd type="triangle" w="med" len="med"/>
            </a:ln>
            <a:effectLst/>
          </p:spPr>
          <p:txBody>
            <a:bodyPr/>
            <a:lstStyle/>
            <a:p>
              <a:endParaRPr lang="en-US"/>
            </a:p>
          </p:txBody>
        </p:sp>
        <p:sp>
          <p:nvSpPr>
            <p:cNvPr id="490514" name="Line 18"/>
            <p:cNvSpPr>
              <a:spLocks noChangeAspect="1" noChangeShapeType="1"/>
            </p:cNvSpPr>
            <p:nvPr/>
          </p:nvSpPr>
          <p:spPr bwMode="auto">
            <a:xfrm flipV="1">
              <a:off x="4874" y="2783"/>
              <a:ext cx="0" cy="249"/>
            </a:xfrm>
            <a:prstGeom prst="line">
              <a:avLst/>
            </a:prstGeom>
            <a:noFill/>
            <a:ln w="38100">
              <a:solidFill>
                <a:srgbClr val="000099"/>
              </a:solidFill>
              <a:round/>
              <a:headEnd/>
              <a:tailEnd type="triangle" w="med" len="med"/>
            </a:ln>
            <a:effectLst/>
          </p:spPr>
          <p:txBody>
            <a:bodyPr/>
            <a:lstStyle/>
            <a:p>
              <a:endParaRPr lang="en-US"/>
            </a:p>
          </p:txBody>
        </p:sp>
        <p:sp>
          <p:nvSpPr>
            <p:cNvPr id="490515" name="Line 19"/>
            <p:cNvSpPr>
              <a:spLocks noChangeAspect="1" noChangeShapeType="1"/>
            </p:cNvSpPr>
            <p:nvPr/>
          </p:nvSpPr>
          <p:spPr bwMode="auto">
            <a:xfrm>
              <a:off x="4154" y="2777"/>
              <a:ext cx="0" cy="249"/>
            </a:xfrm>
            <a:prstGeom prst="line">
              <a:avLst/>
            </a:prstGeom>
            <a:noFill/>
            <a:ln w="38100">
              <a:solidFill>
                <a:srgbClr val="000099"/>
              </a:solidFill>
              <a:round/>
              <a:headEnd/>
              <a:tailEnd type="triangle" w="med" len="med"/>
            </a:ln>
            <a:effectLst/>
          </p:spPr>
          <p:txBody>
            <a:bodyPr/>
            <a:lstStyle/>
            <a:p>
              <a:endParaRPr lang="en-US"/>
            </a:p>
          </p:txBody>
        </p:sp>
      </p:grpSp>
      <p:sp>
        <p:nvSpPr>
          <p:cNvPr id="490502" name="Text Box 6" descr="Newsprint"/>
          <p:cNvSpPr txBox="1">
            <a:spLocks noChangeArrowheads="1"/>
          </p:cNvSpPr>
          <p:nvPr/>
        </p:nvSpPr>
        <p:spPr bwMode="auto">
          <a:xfrm>
            <a:off x="160338" y="5484813"/>
            <a:ext cx="4910137" cy="307777"/>
          </a:xfrm>
          <a:prstGeom prst="rect">
            <a:avLst/>
          </a:prstGeom>
          <a:solidFill>
            <a:schemeClr val="bg1"/>
          </a:solidFill>
          <a:ln w="9525">
            <a:noFill/>
            <a:miter lim="800000"/>
            <a:headEnd/>
            <a:tailEnd/>
          </a:ln>
          <a:effectLst/>
        </p:spPr>
        <p:txBody>
          <a:bodyPr wrap="square">
            <a:spAutoFit/>
          </a:bodyPr>
          <a:lstStyle/>
          <a:p>
            <a:r>
              <a:rPr lang="en-US" sz="1400" dirty="0"/>
              <a:t>1994 Nobel Prize </a:t>
            </a:r>
            <a:r>
              <a:rPr lang="en-US" sz="1400" dirty="0" smtClean="0"/>
              <a:t>to </a:t>
            </a:r>
            <a:r>
              <a:rPr lang="en-US" sz="1400" dirty="0"/>
              <a:t>B. N.  </a:t>
            </a:r>
            <a:r>
              <a:rPr lang="en-US" sz="1400" dirty="0" err="1"/>
              <a:t>Brockhouse</a:t>
            </a:r>
            <a:r>
              <a:rPr lang="en-US" sz="1400" dirty="0"/>
              <a:t> and C. G. Shull </a:t>
            </a:r>
          </a:p>
        </p:txBody>
      </p:sp>
    </p:spTree>
    <p:custDataLst>
      <p:tags r:id="rId1"/>
    </p:custDataLst>
  </p:cSld>
  <p:clrMapOvr>
    <a:masterClrMapping/>
  </p:clrMapOvr>
  <p:transition advTm="470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490501"/>
                                        </p:tgtEl>
                                        <p:attrNameLst>
                                          <p:attrName>ppt_w</p:attrName>
                                        </p:attrNameLst>
                                      </p:cBhvr>
                                      <p:tavLst>
                                        <p:tav tm="0">
                                          <p:val>
                                            <p:strVal val="ppt_w"/>
                                          </p:val>
                                        </p:tav>
                                        <p:tav tm="100000">
                                          <p:val>
                                            <p:fltVal val="0"/>
                                          </p:val>
                                        </p:tav>
                                      </p:tavLst>
                                    </p:anim>
                                    <p:anim calcmode="lin" valueType="num">
                                      <p:cBhvr>
                                        <p:cTn id="7" dur="500"/>
                                        <p:tgtEl>
                                          <p:spTgt spid="490501"/>
                                        </p:tgtEl>
                                        <p:attrNameLst>
                                          <p:attrName>ppt_h</p:attrName>
                                        </p:attrNameLst>
                                      </p:cBhvr>
                                      <p:tavLst>
                                        <p:tav tm="0">
                                          <p:val>
                                            <p:strVal val="ppt_h"/>
                                          </p:val>
                                        </p:tav>
                                        <p:tav tm="100000">
                                          <p:val>
                                            <p:fltVal val="0"/>
                                          </p:val>
                                        </p:tav>
                                      </p:tavLst>
                                    </p:anim>
                                    <p:animEffect transition="out" filter="fade">
                                      <p:cBhvr>
                                        <p:cTn id="8" dur="500"/>
                                        <p:tgtEl>
                                          <p:spTgt spid="490501"/>
                                        </p:tgtEl>
                                      </p:cBhvr>
                                    </p:animEffect>
                                    <p:set>
                                      <p:cBhvr>
                                        <p:cTn id="9" dur="1" fill="hold">
                                          <p:stCondLst>
                                            <p:cond delay="499"/>
                                          </p:stCondLst>
                                        </p:cTn>
                                        <p:tgtEl>
                                          <p:spTgt spid="490501"/>
                                        </p:tgtEl>
                                        <p:attrNameLst>
                                          <p:attrName>style.visibility</p:attrName>
                                        </p:attrNameLst>
                                      </p:cBhvr>
                                      <p:to>
                                        <p:strVal val="hidden"/>
                                      </p:to>
                                    </p:set>
                                  </p:childTnLst>
                                </p:cTn>
                              </p:par>
                              <p:par>
                                <p:cTn id="10" presetID="53" presetClass="exit" presetSubtype="0" fill="hold" nodeType="withEffect">
                                  <p:stCondLst>
                                    <p:cond delay="0"/>
                                  </p:stCondLst>
                                  <p:childTnLst>
                                    <p:anim calcmode="lin" valueType="num">
                                      <p:cBhvr>
                                        <p:cTn id="11" dur="500"/>
                                        <p:tgtEl>
                                          <p:spTgt spid="490500"/>
                                        </p:tgtEl>
                                        <p:attrNameLst>
                                          <p:attrName>ppt_w</p:attrName>
                                        </p:attrNameLst>
                                      </p:cBhvr>
                                      <p:tavLst>
                                        <p:tav tm="0">
                                          <p:val>
                                            <p:strVal val="ppt_w"/>
                                          </p:val>
                                        </p:tav>
                                        <p:tav tm="100000">
                                          <p:val>
                                            <p:fltVal val="0"/>
                                          </p:val>
                                        </p:tav>
                                      </p:tavLst>
                                    </p:anim>
                                    <p:anim calcmode="lin" valueType="num">
                                      <p:cBhvr>
                                        <p:cTn id="12" dur="500"/>
                                        <p:tgtEl>
                                          <p:spTgt spid="490500"/>
                                        </p:tgtEl>
                                        <p:attrNameLst>
                                          <p:attrName>ppt_h</p:attrName>
                                        </p:attrNameLst>
                                      </p:cBhvr>
                                      <p:tavLst>
                                        <p:tav tm="0">
                                          <p:val>
                                            <p:strVal val="ppt_h"/>
                                          </p:val>
                                        </p:tav>
                                        <p:tav tm="100000">
                                          <p:val>
                                            <p:fltVal val="0"/>
                                          </p:val>
                                        </p:tav>
                                      </p:tavLst>
                                    </p:anim>
                                    <p:animEffect transition="out" filter="fade">
                                      <p:cBhvr>
                                        <p:cTn id="13" dur="500"/>
                                        <p:tgtEl>
                                          <p:spTgt spid="490500"/>
                                        </p:tgtEl>
                                      </p:cBhvr>
                                    </p:animEffect>
                                    <p:set>
                                      <p:cBhvr>
                                        <p:cTn id="14" dur="1" fill="hold">
                                          <p:stCondLst>
                                            <p:cond delay="499"/>
                                          </p:stCondLst>
                                        </p:cTn>
                                        <p:tgtEl>
                                          <p:spTgt spid="490500"/>
                                        </p:tgtEl>
                                        <p:attrNameLst>
                                          <p:attrName>style.visibility</p:attrName>
                                        </p:attrNameLst>
                                      </p:cBhvr>
                                      <p:to>
                                        <p:strVal val="hidden"/>
                                      </p:to>
                                    </p:set>
                                  </p:child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1600"/>
            <a:ext cx="9144000" cy="946630"/>
          </a:xfrm>
        </p:spPr>
        <p:txBody>
          <a:bodyPr>
            <a:normAutofit/>
          </a:bodyPr>
          <a:lstStyle/>
          <a:p>
            <a:r>
              <a:rPr lang="en-US" dirty="0" smtClean="0"/>
              <a:t>Early Classification of AFM ordering</a:t>
            </a:r>
            <a:endParaRPr lang="en-US" dirty="0"/>
          </a:p>
        </p:txBody>
      </p:sp>
      <p:sp>
        <p:nvSpPr>
          <p:cNvPr id="253958" name="Text Box 6"/>
          <p:cNvSpPr txBox="1">
            <a:spLocks noChangeArrowheads="1"/>
          </p:cNvSpPr>
          <p:nvPr/>
        </p:nvSpPr>
        <p:spPr bwMode="auto">
          <a:xfrm>
            <a:off x="1976120" y="5559425"/>
            <a:ext cx="6172200" cy="923925"/>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tx1"/>
              </a:buClr>
              <a:buSzPts val="1200"/>
              <a:buFont typeface="Times New Roman" pitchFamily="18" charset="0"/>
              <a:buChar char="•"/>
              <a:tabLst/>
            </a:pPr>
            <a:r>
              <a:rPr kumimoji="0" lang="en-US" sz="1200" b="0" i="0" u="none" strike="noStrike" cap="none" normalizeH="0" baseline="0" smtClean="0">
                <a:ln>
                  <a:noFill/>
                </a:ln>
                <a:solidFill>
                  <a:schemeClr val="tx1"/>
                </a:solidFill>
                <a:effectLst/>
                <a:latin typeface="Times New Roman" pitchFamily="18" charset="0"/>
              </a:rPr>
              <a:t>C. G. Shull and J. S. Smart, </a:t>
            </a:r>
            <a:r>
              <a:rPr kumimoji="0" lang="en-US" sz="1200" b="0" i="1" u="none" strike="noStrike" cap="none" normalizeH="0" baseline="0" smtClean="0">
                <a:ln>
                  <a:noFill/>
                </a:ln>
                <a:solidFill>
                  <a:schemeClr val="tx1"/>
                </a:solidFill>
                <a:effectLst/>
                <a:latin typeface="Times New Roman" pitchFamily="18" charset="0"/>
              </a:rPr>
              <a:t>Detection of antiferromagnetism by neutron diffraction</a:t>
            </a:r>
            <a:r>
              <a:rPr kumimoji="0" lang="en-US" sz="1200" b="0" i="0" u="none" strike="noStrike" cap="none" normalizeH="0" baseline="0" smtClean="0">
                <a:ln>
                  <a:noFill/>
                </a:ln>
                <a:solidFill>
                  <a:schemeClr val="tx1"/>
                </a:solidFill>
                <a:effectLst/>
                <a:latin typeface="Times New Roman" pitchFamily="18" charset="0"/>
              </a:rPr>
              <a:t>, Phys. Rev. </a:t>
            </a:r>
            <a:r>
              <a:rPr kumimoji="0" lang="en-US" sz="1200" b="1" i="0" u="none" strike="noStrike" cap="none" normalizeH="0" baseline="0" smtClean="0">
                <a:ln>
                  <a:noFill/>
                </a:ln>
                <a:solidFill>
                  <a:schemeClr val="tx1"/>
                </a:solidFill>
                <a:effectLst/>
                <a:latin typeface="Times New Roman" pitchFamily="18" charset="0"/>
              </a:rPr>
              <a:t>76</a:t>
            </a:r>
            <a:r>
              <a:rPr kumimoji="0" lang="en-US" sz="1200" b="0" i="0" u="none" strike="noStrike" cap="none" normalizeH="0" baseline="0" smtClean="0">
                <a:ln>
                  <a:noFill/>
                </a:ln>
                <a:solidFill>
                  <a:schemeClr val="tx1"/>
                </a:solidFill>
                <a:effectLst/>
                <a:latin typeface="Times New Roman" pitchFamily="18" charset="0"/>
              </a:rPr>
              <a:t>, 1256-1257 (1949).</a:t>
            </a:r>
          </a:p>
          <a:p>
            <a:pPr marL="0" marR="0" lvl="0" indent="0" algn="l" defTabSz="914400" rtl="0" eaLnBrk="1" fontAlgn="base" latinLnBrk="0" hangingPunct="1">
              <a:lnSpc>
                <a:spcPct val="100000"/>
              </a:lnSpc>
              <a:spcBef>
                <a:spcPct val="0"/>
              </a:spcBef>
              <a:spcAft>
                <a:spcPct val="0"/>
              </a:spcAft>
              <a:buClr>
                <a:schemeClr val="tx1"/>
              </a:buClr>
              <a:buSzPts val="1200"/>
              <a:buFont typeface="Times New Roman" pitchFamily="18" charset="0"/>
              <a:buChar char="•"/>
              <a:tabLst/>
            </a:pPr>
            <a:r>
              <a:rPr kumimoji="0" lang="en-US" sz="1200" b="0" i="0" u="none" strike="noStrike" cap="none" normalizeH="0" baseline="0" smtClean="0">
                <a:ln>
                  <a:noFill/>
                </a:ln>
                <a:solidFill>
                  <a:schemeClr val="tx1"/>
                </a:solidFill>
                <a:effectLst/>
                <a:latin typeface="Times New Roman" pitchFamily="18" charset="0"/>
              </a:rPr>
              <a:t>C. G. Shull, W. A. Strauser, and E. O. Wollan, </a:t>
            </a:r>
            <a:r>
              <a:rPr kumimoji="0" lang="en-US" sz="1200" b="0" i="1" u="none" strike="noStrike" cap="none" normalizeH="0" baseline="0" smtClean="0">
                <a:ln>
                  <a:noFill/>
                </a:ln>
                <a:solidFill>
                  <a:schemeClr val="tx1"/>
                </a:solidFill>
                <a:effectLst/>
                <a:latin typeface="Times New Roman" pitchFamily="18" charset="0"/>
              </a:rPr>
              <a:t>Neutron diffraction by paramagnetic and antiferromagnetic substances</a:t>
            </a:r>
            <a:r>
              <a:rPr kumimoji="0" lang="en-US" sz="1200" b="0" i="0" u="none" strike="noStrike" cap="none" normalizeH="0" baseline="0" smtClean="0">
                <a:ln>
                  <a:noFill/>
                </a:ln>
                <a:solidFill>
                  <a:schemeClr val="tx1"/>
                </a:solidFill>
                <a:effectLst/>
                <a:latin typeface="Times New Roman" pitchFamily="18" charset="0"/>
              </a:rPr>
              <a:t>, Phys. Rev. </a:t>
            </a:r>
            <a:r>
              <a:rPr kumimoji="0" lang="en-US" sz="1200" b="1" i="0" u="none" strike="noStrike" cap="none" normalizeH="0" baseline="0" smtClean="0">
                <a:ln>
                  <a:noFill/>
                </a:ln>
                <a:solidFill>
                  <a:schemeClr val="tx1"/>
                </a:solidFill>
                <a:effectLst/>
                <a:latin typeface="Times New Roman" pitchFamily="18" charset="0"/>
              </a:rPr>
              <a:t>83</a:t>
            </a:r>
            <a:r>
              <a:rPr kumimoji="0" lang="en-US" sz="1200" b="0" i="0" u="none" strike="noStrike" cap="none" normalizeH="0" baseline="0" smtClean="0">
                <a:ln>
                  <a:noFill/>
                </a:ln>
                <a:solidFill>
                  <a:schemeClr val="tx1"/>
                </a:solidFill>
                <a:effectLst/>
                <a:latin typeface="Times New Roman" pitchFamily="18" charset="0"/>
              </a:rPr>
              <a:t>, 333-345 (1951)</a:t>
            </a:r>
            <a:endParaRPr kumimoji="0" lang="en-US" sz="1800" b="0" i="0" u="none" strike="noStrike" cap="none" normalizeH="0" baseline="0" smtClean="0">
              <a:ln>
                <a:noFill/>
              </a:ln>
              <a:solidFill>
                <a:schemeClr val="tx1"/>
              </a:solidFill>
              <a:effectLst/>
              <a:latin typeface="Arial" pitchFamily="34" charset="0"/>
            </a:endParaRPr>
          </a:p>
        </p:txBody>
      </p:sp>
      <p:pic>
        <p:nvPicPr>
          <p:cNvPr id="10" name="Picture 3"/>
          <p:cNvPicPr>
            <a:picLocks noChangeAspect="1" noChangeArrowheads="1"/>
          </p:cNvPicPr>
          <p:nvPr/>
        </p:nvPicPr>
        <p:blipFill>
          <a:blip r:embed="rId3"/>
          <a:srcRect l="5566" t="2872" r="2226" b="8685"/>
          <a:stretch>
            <a:fillRect/>
          </a:stretch>
        </p:blipFill>
        <p:spPr bwMode="auto">
          <a:xfrm>
            <a:off x="617220" y="905030"/>
            <a:ext cx="7932420" cy="5901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6.1"/>
</p:tagLst>
</file>

<file path=ppt/tags/tag2.xml><?xml version="1.0" encoding="utf-8"?>
<p:tagLst xmlns:a="http://schemas.openxmlformats.org/drawingml/2006/main" xmlns:r="http://schemas.openxmlformats.org/officeDocument/2006/relationships" xmlns:p="http://schemas.openxmlformats.org/presentationml/2006/main">
  <p:tag name="TIMING" val="|25.7"/>
</p:tagLst>
</file>

<file path=ppt/tags/tag3.xml><?xml version="1.0" encoding="utf-8"?>
<p:tagLst xmlns:a="http://schemas.openxmlformats.org/drawingml/2006/main" xmlns:r="http://schemas.openxmlformats.org/officeDocument/2006/relationships" xmlns:p="http://schemas.openxmlformats.org/presentationml/2006/main">
  <p:tag name="TIMING" val="|4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9135</TotalTime>
  <Words>994</Words>
  <Application>Microsoft Office PowerPoint</Application>
  <PresentationFormat>On-screen Show (4:3)</PresentationFormat>
  <Paragraphs>140</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MathType 5.0 Equation</vt:lpstr>
      <vt:lpstr>Five neutron experiments that advanced hard condensed matter</vt:lpstr>
      <vt:lpstr>Caveats !!!</vt:lpstr>
      <vt:lpstr>Overview</vt:lpstr>
      <vt:lpstr>A brief story of Antiferromangetism</vt:lpstr>
      <vt:lpstr>Staggered magnetization or QM singlet</vt:lpstr>
      <vt:lpstr>Early Graphite Reactor Days at ORNL</vt:lpstr>
      <vt:lpstr>Development of Neutron Diffraction</vt:lpstr>
      <vt:lpstr>Experimental Evidence for Néel order</vt:lpstr>
      <vt:lpstr>Early Classification of AFM ordering</vt:lpstr>
      <vt:lpstr>Phonons: concept and/or reality?</vt:lpstr>
      <vt:lpstr>Slide 11</vt:lpstr>
      <vt:lpstr>Meanwhile at Chalk River</vt:lpstr>
      <vt:lpstr>Invention of the Triple Axis Spectrometer</vt:lpstr>
      <vt:lpstr>Slide 14</vt:lpstr>
      <vt:lpstr>Slide 15</vt:lpstr>
      <vt:lpstr>Slide 16</vt:lpstr>
      <vt:lpstr>Reactors built for scattering</vt:lpstr>
      <vt:lpstr>A next Generation of Neutron Source</vt:lpstr>
      <vt:lpstr>Critical Phenomena burst onto the stage</vt:lpstr>
      <vt:lpstr>Soft Modes &amp; Phase Transitions</vt:lpstr>
      <vt:lpstr>Low D Quantum Magnetism</vt:lpstr>
      <vt:lpstr>Quasi-one-dimensional materials</vt:lpstr>
      <vt:lpstr>Time of flight inelastic magnetic scattering</vt:lpstr>
      <vt:lpstr>Slide 24</vt:lpstr>
      <vt:lpstr>Slide 25</vt:lpstr>
      <vt:lpstr>Time of Flight Powder Diffraction</vt:lpstr>
      <vt:lpstr>Structure of High TC Superconductors</vt:lpstr>
      <vt:lpstr>Stripes in High TC Superconductors</vt:lpstr>
      <vt:lpstr>Summary</vt:lpstr>
    </vt:vector>
  </TitlesOfParts>
  <Company>Johns Hopkins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dc:creator>
  <cp:lastModifiedBy>Collin Broholm</cp:lastModifiedBy>
  <cp:revision>218</cp:revision>
  <dcterms:created xsi:type="dcterms:W3CDTF">2009-10-13T21:03:47Z</dcterms:created>
  <dcterms:modified xsi:type="dcterms:W3CDTF">2010-12-16T18:42:17Z</dcterms:modified>
</cp:coreProperties>
</file>