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57" r:id="rId3"/>
    <p:sldId id="296" r:id="rId4"/>
    <p:sldId id="258" r:id="rId5"/>
    <p:sldId id="259" r:id="rId6"/>
    <p:sldId id="260" r:id="rId7"/>
    <p:sldId id="261" r:id="rId8"/>
    <p:sldId id="263" r:id="rId9"/>
    <p:sldId id="262" r:id="rId10"/>
    <p:sldId id="266" r:id="rId11"/>
    <p:sldId id="264" r:id="rId12"/>
    <p:sldId id="267" r:id="rId13"/>
    <p:sldId id="268" r:id="rId14"/>
    <p:sldId id="269" r:id="rId15"/>
    <p:sldId id="270" r:id="rId16"/>
    <p:sldId id="271" r:id="rId17"/>
    <p:sldId id="274" r:id="rId18"/>
    <p:sldId id="273" r:id="rId19"/>
    <p:sldId id="275" r:id="rId20"/>
    <p:sldId id="276" r:id="rId21"/>
    <p:sldId id="277" r:id="rId22"/>
    <p:sldId id="278" r:id="rId23"/>
    <p:sldId id="279" r:id="rId24"/>
    <p:sldId id="288" r:id="rId25"/>
    <p:sldId id="286" r:id="rId26"/>
    <p:sldId id="287" r:id="rId27"/>
    <p:sldId id="283" r:id="rId28"/>
    <p:sldId id="284" r:id="rId29"/>
    <p:sldId id="293" r:id="rId30"/>
    <p:sldId id="295" r:id="rId31"/>
    <p:sldId id="292" r:id="rId32"/>
    <p:sldId id="289" r:id="rId33"/>
    <p:sldId id="29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408" y="-1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5" Type="http://schemas.openxmlformats.org/officeDocument/2006/relationships/image" Target="../media/image28.wmf"/><Relationship Id="rId4"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DE0F08-3A27-49CD-8E8C-526BF688F8B6}" type="datetimeFigureOut">
              <a:rPr lang="en-US" smtClean="0"/>
              <a:t>5/31/2009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BB591D-2682-4752-8959-EDCB76ECF71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2880DA-8914-4325-9A64-7F4933E09648}" type="slidenum">
              <a:rPr lang="en-US"/>
              <a:pPr/>
              <a:t>15</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US"/>
              <a:t>You see a pair of spins with antiferromagnetic interactions have an isolated singlet ground state that is completely isotropic in spin space a far cry from the Neel state </a:t>
            </a:r>
          </a:p>
          <a:p>
            <a:endParaRPr lang="en-US"/>
          </a:p>
          <a:p>
            <a:r>
              <a:rPr lang="en-US"/>
              <a:t>The data shows remarkable bulk properties magnetism goes away. The behavior is much like a that of helium atom. There are two electrons but they form a singlet state and hence magnetism is not appreciable. </a:t>
            </a:r>
          </a:p>
          <a:p>
            <a:endParaRPr lang="en-US"/>
          </a:p>
          <a:p>
            <a:r>
              <a:rPr lang="en-US"/>
              <a:t>However in these systems we are looking at inter-atomic singlet formation. The singlet wave function extends over multiple atoms and in general throughout the sample! There are important conceptual and practical implications of this that we shall explore through this talk.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B03A09-70B9-4589-A8BC-C67D383935E7}" type="slidenum">
              <a:rPr lang="en-US"/>
              <a:pPr/>
              <a:t>16</a:t>
            </a:fld>
            <a:endParaRPr lang="en-US"/>
          </a:p>
        </p:txBody>
      </p:sp>
      <p:sp>
        <p:nvSpPr>
          <p:cNvPr id="137218" name="Rectangle 2"/>
          <p:cNvSpPr>
            <a:spLocks noGrp="1" noRot="1" noChangeAspect="1" noChangeArrowheads="1" noTextEdit="1"/>
          </p:cNvSpPr>
          <p:nvPr>
            <p:ph type="sldImg"/>
          </p:nvPr>
        </p:nvSpPr>
        <p:spPr>
          <a:xfrm>
            <a:off x="1133475" y="706438"/>
            <a:ext cx="4591050" cy="3443287"/>
          </a:xfrm>
          <a:ln/>
        </p:spPr>
      </p:sp>
      <p:sp>
        <p:nvSpPr>
          <p:cNvPr id="137219" name="Rectangle 3"/>
          <p:cNvSpPr>
            <a:spLocks noGrp="1" noChangeArrowheads="1"/>
          </p:cNvSpPr>
          <p:nvPr>
            <p:ph type="body" idx="1"/>
          </p:nvPr>
        </p:nvSpPr>
        <p:spPr>
          <a:xfrm>
            <a:off x="911226" y="4306889"/>
            <a:ext cx="5035550" cy="4149725"/>
          </a:xfrm>
        </p:spPr>
        <p:txBody>
          <a:bodyPr lIns="92840" tIns="46420" rIns="92840" bIns="46420"/>
          <a:lstStyle/>
          <a:p>
            <a:r>
              <a:rPr lang="en-US"/>
              <a:t>When instead of plotting the angle integrated intensity we resolve the data versus wave vector transfer along the direction of the interacting pairs one finds this beautiful pattern of scattering. We understand that the spikes in the previous pattern are due to van-hove singularities at the extremes of the dispersive spectrum. The dispersion in turn indicates that neutrons create excitations that physically move through the crystal. We will see that the pattern of intensity provides information about the atomic scale structure of the wave packet in motion.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47DBDE-2BCF-46C6-9194-CAE9B43C0FF7}" type="slidenum">
              <a:rPr lang="en-US"/>
              <a:pPr/>
              <a:t>18</a:t>
            </a:fld>
            <a:endParaRPr lang="en-US"/>
          </a:p>
        </p:txBody>
      </p:sp>
      <p:sp>
        <p:nvSpPr>
          <p:cNvPr id="151554" name="Rectangle 2"/>
          <p:cNvSpPr>
            <a:spLocks noGrp="1" noRot="1" noChangeAspect="1" noChangeArrowheads="1"/>
          </p:cNvSpPr>
          <p:nvPr>
            <p:ph type="sldImg"/>
          </p:nvPr>
        </p:nvSpPr>
        <p:spPr bwMode="auto">
          <a:xfrm>
            <a:off x="1133475" y="704850"/>
            <a:ext cx="4592638" cy="3444875"/>
          </a:xfrm>
          <a:prstGeom prst="rect">
            <a:avLst/>
          </a:prstGeom>
          <a:solidFill>
            <a:srgbClr val="FFFFFF"/>
          </a:solidFill>
          <a:ln>
            <a:solidFill>
              <a:srgbClr val="000000"/>
            </a:solidFill>
            <a:miter lim="800000"/>
            <a:headEnd/>
            <a:tailEnd/>
          </a:ln>
        </p:spPr>
      </p:sp>
      <p:sp>
        <p:nvSpPr>
          <p:cNvPr id="151555" name="Rectangle 3"/>
          <p:cNvSpPr>
            <a:spLocks noGrp="1" noChangeArrowheads="1"/>
          </p:cNvSpPr>
          <p:nvPr>
            <p:ph type="body" idx="1"/>
          </p:nvPr>
        </p:nvSpPr>
        <p:spPr bwMode="auto">
          <a:xfrm>
            <a:off x="912204" y="4307989"/>
            <a:ext cx="5033596" cy="4149896"/>
          </a:xfrm>
          <a:prstGeom prst="rect">
            <a:avLst/>
          </a:prstGeom>
          <a:solidFill>
            <a:srgbClr val="FFFFFF"/>
          </a:solidFill>
          <a:ln>
            <a:solidFill>
              <a:srgbClr val="000000"/>
            </a:solidFill>
            <a:miter lim="800000"/>
            <a:headEnd/>
            <a:tailEnd/>
          </a:ln>
        </p:spPr>
        <p:txBody>
          <a:bodyPr lIns="92853" tIns="46426" rIns="92853" bIns="46426"/>
          <a:lstStyle/>
          <a:p>
            <a:r>
              <a:rPr lang="en-US"/>
              <a:t>Here I show </a:t>
            </a:r>
            <a:r>
              <a:rPr lang="en-US" b="1"/>
              <a:t>experimental evidence for such two magnon states</a:t>
            </a:r>
            <a:r>
              <a:rPr lang="en-US"/>
              <a:t> in the alternating spin chain. To the left I show the spectrum of neutron scattering at wave-vector transfer q=2pi. We see elastic nuclear incoherent scattering, uninteresting here but inevitable. Then around 0.5 meV lies the single triplet creation peak, and at </a:t>
            </a:r>
            <a:r>
              <a:rPr lang="en-US" b="1"/>
              <a:t>twice this energy there is a weak additional peak from triplet pair production</a:t>
            </a:r>
            <a:r>
              <a:rPr lang="en-US"/>
              <a:t>. The right hand frames focus on the pair production peaks at 2pi and 3 pi and provide evidence for a spectrum that is significantly broader than the resolution shown with the solid bar in the top frame. </a:t>
            </a:r>
          </a:p>
          <a:p>
            <a:r>
              <a:rPr lang="en-US"/>
              <a:t>On the right we show data for several values of wave vector transfer in the form of a color contour map of intensity. It is clearly seen that the two magnon excitations are broader in energy than the resolution limited triplet mode as expected. In addition the data is </a:t>
            </a:r>
            <a:r>
              <a:rPr lang="en-US" b="1"/>
              <a:t>consistent with but does not provide independent evidence for a triplet bound state at q=3pi.</a:t>
            </a:r>
            <a:r>
              <a:rPr lang="en-US"/>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312CB823-ECAE-4FF7-9812-94738DCF1F18}" type="slidenum">
              <a:rPr lang="en-US" smtClean="0"/>
              <a:pPr/>
              <a:t>24</a:t>
            </a:fld>
            <a:endParaRPr lang="en-US" smtClean="0"/>
          </a:p>
        </p:txBody>
      </p:sp>
      <p:sp>
        <p:nvSpPr>
          <p:cNvPr id="46083" name="Rectangle 2"/>
          <p:cNvSpPr>
            <a:spLocks noGrp="1" noRot="1" noChangeAspect="1" noChangeArrowheads="1" noTextEdit="1"/>
          </p:cNvSpPr>
          <p:nvPr>
            <p:ph type="sldImg"/>
          </p:nvPr>
        </p:nvSpPr>
        <p:spPr>
          <a:xfrm>
            <a:off x="1144588" y="685800"/>
            <a:ext cx="4572000" cy="3429000"/>
          </a:xfrm>
          <a:ln/>
        </p:spPr>
      </p:sp>
      <p:sp>
        <p:nvSpPr>
          <p:cNvPr id="46084" name="Rectangle 3"/>
          <p:cNvSpPr>
            <a:spLocks noGrp="1" noChangeArrowheads="1"/>
          </p:cNvSpPr>
          <p:nvPr>
            <p:ph type="body" idx="1"/>
          </p:nvPr>
        </p:nvSpPr>
        <p:spPr>
          <a:noFill/>
          <a:ln/>
        </p:spPr>
        <p:txBody>
          <a:bodyPr/>
          <a:lstStyle/>
          <a:p>
            <a:r>
              <a:rPr lang="en-US" dirty="0" smtClean="0"/>
              <a:t>Some</a:t>
            </a:r>
            <a:r>
              <a:rPr lang="en-US" baseline="0" dirty="0" smtClean="0"/>
              <a:t> of the data that I shall show have larger error bars and coarser resolution than optimal. Fortunately help is on the way. A completely new instrument optimized for measurements such as those that you will see today is nearing completion. Here you see the </a:t>
            </a:r>
            <a:r>
              <a:rPr lang="en-US" baseline="0" dirty="0" err="1" smtClean="0"/>
              <a:t>monochromating</a:t>
            </a:r>
            <a:r>
              <a:rPr lang="en-US" baseline="0" dirty="0" smtClean="0"/>
              <a:t> system built at JHU being lowered into the beam line at the NIST Center for neutron research. Within the cask is what might be the worlds largest doubly focusing neutron </a:t>
            </a:r>
            <a:r>
              <a:rPr lang="en-US" baseline="0" dirty="0" err="1" smtClean="0"/>
              <a:t>monochromator</a:t>
            </a:r>
            <a:r>
              <a:rPr lang="en-US" baseline="0" dirty="0" smtClean="0"/>
              <a:t>. It contains 351 2 by 2 cm graphite platelets and subtends a 40 times larger solid angle to the cold neutron source than any other instrument of its type.  </a:t>
            </a: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images taken some months ago show that it is more than just a dream in a CAD system. We have actually built, assembled and aligned the many crystal analyzers. Shielding has now been assembled around these devices and detectors added and we look forward to the large solid angle detection system joining up with the most intense neutron beam in the world later this year. </a:t>
            </a:r>
            <a:endParaRPr lang="en-US" dirty="0"/>
          </a:p>
        </p:txBody>
      </p:sp>
      <p:sp>
        <p:nvSpPr>
          <p:cNvPr id="4" name="Slide Number Placeholder 3"/>
          <p:cNvSpPr>
            <a:spLocks noGrp="1"/>
          </p:cNvSpPr>
          <p:nvPr>
            <p:ph type="sldNum" sz="quarter" idx="10"/>
          </p:nvPr>
        </p:nvSpPr>
        <p:spPr/>
        <p:txBody>
          <a:bodyPr/>
          <a:lstStyle/>
          <a:p>
            <a:pPr>
              <a:defRPr/>
            </a:pPr>
            <a:fld id="{2D3C4D94-A2D9-4FE2-A209-0B0D9BF38A47}"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3654EA-27AF-4E14-AB3D-48CBDBE4D2C6}"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CBB432-B002-478A-AF4D-144F12BBA50B}" type="slidenum">
              <a:rPr lang="en-US"/>
              <a:pPr/>
              <a:t>27</a:t>
            </a:fld>
            <a:endParaRPr lang="en-US"/>
          </a:p>
        </p:txBody>
      </p:sp>
      <p:sp>
        <p:nvSpPr>
          <p:cNvPr id="640002" name="Rectangle 2"/>
          <p:cNvSpPr>
            <a:spLocks noGrp="1" noRot="1" noChangeAspect="1" noChangeArrowheads="1" noTextEdit="1"/>
          </p:cNvSpPr>
          <p:nvPr>
            <p:ph type="sldImg"/>
          </p:nvPr>
        </p:nvSpPr>
        <p:spPr>
          <a:xfrm>
            <a:off x="1144588" y="685800"/>
            <a:ext cx="4570412" cy="3429000"/>
          </a:xfrm>
          <a:ln/>
        </p:spPr>
      </p:sp>
      <p:sp>
        <p:nvSpPr>
          <p:cNvPr id="640003" name="Rectangle 3"/>
          <p:cNvSpPr>
            <a:spLocks noGrp="1" noChangeArrowheads="1"/>
          </p:cNvSpPr>
          <p:nvPr>
            <p:ph type="body" idx="1"/>
          </p:nvPr>
        </p:nvSpPr>
        <p:spPr>
          <a:xfrm>
            <a:off x="686098" y="4343704"/>
            <a:ext cx="5485805" cy="4113892"/>
          </a:xfrm>
        </p:spPr>
        <p:txBody>
          <a:bodyPr/>
          <a:lstStyle/>
          <a:p>
            <a:r>
              <a:rPr lang="en-US"/>
              <a:t>Case in point is CuCl2DMSO. Magnetism is associated with copper II ions coupled to form an ensemble of independent spin chains. </a:t>
            </a:r>
          </a:p>
          <a:p>
            <a:endParaRPr lang="en-US"/>
          </a:p>
          <a:p>
            <a:r>
              <a:rPr lang="en-US"/>
              <a:t>Each spin seeks singlet formation with its neighbor but failing to break right left  symmetry the system remains in a critical state. </a:t>
            </a:r>
          </a:p>
          <a:p>
            <a:endParaRPr lang="en-US"/>
          </a:p>
          <a:p>
            <a:r>
              <a:rPr lang="en-US"/>
              <a:t>The gapless continuum indicates that neutrons interact with spin chains through a two particle process as expected for a quantum critical spin system. </a:t>
            </a:r>
          </a:p>
          <a:p>
            <a:endParaRPr lang="en-US"/>
          </a:p>
          <a:p>
            <a:r>
              <a:rPr lang="en-US"/>
              <a:t>The clearest indication however of criticality is the high sensitivity to perturbations. So lets apply a high magnetic field to the sample. The field experienced by the CuII ion actually depends on the coordinating surroundings and since that rotates from site to site the uniform field actually is modulated or staggered along the spin chain. </a:t>
            </a:r>
          </a:p>
          <a:p>
            <a:endParaRPr lang="en-US"/>
          </a:p>
          <a:p>
            <a:r>
              <a:rPr lang="en-US"/>
              <a:t>The effect of this perturbation is dramatic. While a continuum remains at the highest energies, Much of the spectral weight has collected into sharp resonant modes. </a:t>
            </a:r>
          </a:p>
          <a:p>
            <a:endParaRPr lang="en-US"/>
          </a:p>
          <a:p>
            <a:r>
              <a:rPr lang="en-US"/>
              <a:t>Hence the application of a site modulated magnetic field has the effect of changing the dominant scattering process from two to a one particle scattering.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D171D8-0874-4A09-A8A2-22EDFDD62D78}" type="slidenum">
              <a:rPr lang="en-US"/>
              <a:pPr/>
              <a:t>28</a:t>
            </a:fld>
            <a:endParaRPr lang="en-US"/>
          </a:p>
        </p:txBody>
      </p:sp>
      <p:sp>
        <p:nvSpPr>
          <p:cNvPr id="662530" name="Rectangle 2"/>
          <p:cNvSpPr>
            <a:spLocks noGrp="1" noRot="1" noChangeAspect="1" noChangeArrowheads="1" noTextEdit="1"/>
          </p:cNvSpPr>
          <p:nvPr>
            <p:ph type="sldImg"/>
          </p:nvPr>
        </p:nvSpPr>
        <p:spPr>
          <a:xfrm>
            <a:off x="1136650" y="706438"/>
            <a:ext cx="4589463" cy="3443287"/>
          </a:xfrm>
          <a:ln/>
        </p:spPr>
      </p:sp>
      <p:sp>
        <p:nvSpPr>
          <p:cNvPr id="662531" name="Rectangle 3"/>
          <p:cNvSpPr>
            <a:spLocks noGrp="1" noChangeArrowheads="1"/>
          </p:cNvSpPr>
          <p:nvPr>
            <p:ph type="body" idx="1"/>
          </p:nvPr>
        </p:nvSpPr>
        <p:spPr/>
        <p:txBody>
          <a:bodyPr/>
          <a:lstStyle/>
          <a:p>
            <a:r>
              <a:rPr lang="en-US"/>
              <a:t>A staggered field should have a major qualitative impact on the spin chain. This can be traced to the fact that it is a spatial symmetry breaking field. At the microscopic level the mechanism is as follows: </a:t>
            </a:r>
          </a:p>
          <a:p>
            <a:endParaRPr lang="en-US"/>
          </a:p>
          <a:p>
            <a:r>
              <a:rPr lang="en-US"/>
              <a:t>Without a staggered field there are two degenerate spin configurations that differ from each other by a phase shift of pi. </a:t>
            </a:r>
          </a:p>
          <a:p>
            <a:endParaRPr lang="en-US"/>
          </a:p>
          <a:p>
            <a:r>
              <a:rPr lang="en-US"/>
              <a:t>Spinon’s are boundaries between these different spin configurations. As a result of the degeneracy distant spinons don’t interact hence the gapless continuum.</a:t>
            </a:r>
          </a:p>
          <a:p>
            <a:endParaRPr lang="en-US"/>
          </a:p>
          <a:p>
            <a:r>
              <a:rPr lang="en-US"/>
              <a:t>However, the staggered field favors one domain over the other so that spinons become boundaries between domains with different energies. The result is long range forces between spinons which form bound states. Thus what used to be a two particle continuum becomes distinct resonant modes of excitations.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33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BB591D-2682-4752-8959-EDCB76ECF719}"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lowchart: Document 6"/>
          <p:cNvSpPr/>
          <p:nvPr/>
        </p:nvSpPr>
        <p:spPr>
          <a:xfrm rot="10800000">
            <a:off x="1" y="1520731"/>
            <a:ext cx="9144000" cy="3435579"/>
          </a:xfrm>
          <a:custGeom>
            <a:avLst/>
            <a:gdLst>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19794">
                <a:moveTo>
                  <a:pt x="0" y="0"/>
                </a:moveTo>
                <a:lnTo>
                  <a:pt x="21600" y="0"/>
                </a:lnTo>
                <a:lnTo>
                  <a:pt x="21600" y="17322"/>
                </a:lnTo>
                <a:cubicBezTo>
                  <a:pt x="10800" y="17322"/>
                  <a:pt x="7466" y="25350"/>
                  <a:pt x="0" y="19794"/>
                </a:cubicBezTo>
                <a:lnTo>
                  <a:pt x="0" y="0"/>
                </a:lnTo>
                <a:close/>
              </a:path>
            </a:pathLst>
          </a:custGeom>
          <a:gradFill>
            <a:gsLst>
              <a:gs pos="100000">
                <a:schemeClr val="bg2">
                  <a:tint val="28000"/>
                  <a:satMod val="2000000"/>
                  <a:alpha val="30000"/>
                </a:schemeClr>
              </a:gs>
              <a:gs pos="35000">
                <a:schemeClr val="bg2">
                  <a:shade val="100000"/>
                  <a:satMod val="600000"/>
                  <a:alpha val="0"/>
                </a:schemeClr>
              </a:gs>
            </a:gsLst>
            <a:lin ang="54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Title 8"/>
          <p:cNvSpPr>
            <a:spLocks noGrp="1"/>
          </p:cNvSpPr>
          <p:nvPr>
            <p:ph type="ctrTitle"/>
          </p:nvPr>
        </p:nvSpPr>
        <p:spPr>
          <a:xfrm>
            <a:off x="502920" y="2775745"/>
            <a:ext cx="8229600" cy="2167128"/>
          </a:xfrm>
        </p:spPr>
        <p:txBody>
          <a:bodyPr tIns="0" bIns="0" anchor="t"/>
          <a:lstStyle>
            <a:lvl1pPr>
              <a:defRPr sz="500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smtClean="0"/>
              <a:t>Click to edit Master title style</a:t>
            </a:r>
            <a:endParaRPr lang="en-US" dirty="0"/>
          </a:p>
        </p:txBody>
      </p:sp>
      <p:sp>
        <p:nvSpPr>
          <p:cNvPr id="17" name="Subtitle 16"/>
          <p:cNvSpPr>
            <a:spLocks noGrp="1"/>
          </p:cNvSpPr>
          <p:nvPr>
            <p:ph type="subTitle" idx="1"/>
          </p:nvPr>
        </p:nvSpPr>
        <p:spPr>
          <a:xfrm>
            <a:off x="500064" y="1559720"/>
            <a:ext cx="5105400" cy="1219200"/>
          </a:xfrm>
        </p:spPr>
        <p:txBody>
          <a:bodyPr lIns="0" tIns="0" rIns="0" bIns="0" anchor="b"/>
          <a:lstStyle>
            <a:lvl1pPr marL="0" indent="0" algn="l">
              <a:buNone/>
              <a:defRPr sz="19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30" name="Date Placeholder 29"/>
          <p:cNvSpPr>
            <a:spLocks noGrp="1"/>
          </p:cNvSpPr>
          <p:nvPr>
            <p:ph type="dt" sz="half" idx="10"/>
          </p:nvPr>
        </p:nvSpPr>
        <p:spPr/>
        <p:txBody>
          <a:bodyPr/>
          <a:lstStyle/>
          <a:p>
            <a:fld id="{2158C8EC-D1B1-436A-843E-2BCA3F3301ED}" type="datetimeFigureOut">
              <a:rPr lang="en-US" smtClean="0"/>
              <a:t>5/31/2009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1C68CC1A-ABF3-4C63-A4C6-CA024879D57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58C8EC-D1B1-436A-843E-2BCA3F3301ED}" type="datetimeFigureOut">
              <a:rPr lang="en-US" smtClean="0"/>
              <a:t>5/31/2009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8CC1A-ABF3-4C63-A4C6-CA024879D57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58C8EC-D1B1-436A-843E-2BCA3F3301ED}" type="datetimeFigureOut">
              <a:rPr lang="en-US" smtClean="0"/>
              <a:t>5/31/2009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8CC1A-ABF3-4C63-A4C6-CA024879D57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152400"/>
            <a:ext cx="8001000"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0668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3438" y="10668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3438" y="36957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305550"/>
            <a:ext cx="1981200" cy="476250"/>
          </a:xfrm>
        </p:spPr>
        <p:txBody>
          <a:bodyPr/>
          <a:lstStyle>
            <a:lvl1pPr>
              <a:defRPr/>
            </a:lvl1pPr>
          </a:lstStyle>
          <a:p>
            <a:r>
              <a:rPr lang="en-US" smtClean="0"/>
              <a:t>May 6, 2009</a:t>
            </a:r>
            <a:endParaRPr lang="en-US"/>
          </a:p>
        </p:txBody>
      </p:sp>
      <p:sp>
        <p:nvSpPr>
          <p:cNvPr id="7" name="Footer Placeholder 6"/>
          <p:cNvSpPr>
            <a:spLocks noGrp="1"/>
          </p:cNvSpPr>
          <p:nvPr>
            <p:ph type="ftr" sz="quarter" idx="11"/>
          </p:nvPr>
        </p:nvSpPr>
        <p:spPr>
          <a:xfrm>
            <a:off x="3124200" y="6305550"/>
            <a:ext cx="2895600" cy="476250"/>
          </a:xfrm>
          <a:prstGeom prst="rect">
            <a:avLst/>
          </a:prstGeom>
        </p:spPr>
        <p:txBody>
          <a:bodyPr/>
          <a:lstStyle>
            <a:lvl1pPr>
              <a:defRPr/>
            </a:lvl1pPr>
          </a:lstStyle>
          <a:p>
            <a:r>
              <a:rPr lang="en-US" smtClean="0"/>
              <a:t>ICNS 2009</a:t>
            </a:r>
            <a:endParaRPr lang="en-US"/>
          </a:p>
        </p:txBody>
      </p:sp>
      <p:sp>
        <p:nvSpPr>
          <p:cNvPr id="8" name="Slide Number Placeholder 7"/>
          <p:cNvSpPr>
            <a:spLocks noGrp="1"/>
          </p:cNvSpPr>
          <p:nvPr>
            <p:ph type="sldNum" sz="quarter" idx="12"/>
          </p:nvPr>
        </p:nvSpPr>
        <p:spPr>
          <a:xfrm>
            <a:off x="6553200" y="6305550"/>
            <a:ext cx="1981200" cy="476250"/>
          </a:xfrm>
          <a:prstGeom prst="rect">
            <a:avLst/>
          </a:prstGeom>
        </p:spPr>
        <p:txBody>
          <a:bodyPr/>
          <a:lstStyle>
            <a:lvl1pPr>
              <a:defRPr/>
            </a:lvl1pPr>
          </a:lstStyle>
          <a:p>
            <a:fld id="{D34F1A31-969F-4FEA-B764-890BD3933E83}" type="slidenum">
              <a:rPr lang="en-US"/>
              <a:pPr/>
              <a:t>‹#›</a:t>
            </a:fld>
            <a:endParaRPr lang="en-US"/>
          </a:p>
        </p:txBody>
      </p:sp>
    </p:spTree>
  </p:cSld>
  <p:clrMapOvr>
    <a:masterClrMapping/>
  </p:clrMapOvr>
  <p:transition>
    <p:pull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143000"/>
            <a:ext cx="8229600" cy="5151437"/>
          </a:xfrm>
        </p:spPr>
        <p:txBody>
          <a:bodyPr/>
          <a:lstStyle>
            <a:lvl1pPr>
              <a:buClr>
                <a:schemeClr val="tx1"/>
              </a:buClr>
              <a:buFont typeface="Wingdings" pitchFamily="2" charset="2"/>
              <a:buChar char="v"/>
              <a:defRPr/>
            </a:lvl1pPr>
            <a:lvl2pPr>
              <a:buClr>
                <a:schemeClr val="tx1"/>
              </a:buClr>
              <a:buFont typeface="Corbel" pitchFamily="34" charset="0"/>
              <a:buChar char="―"/>
              <a:defRPr/>
            </a:lvl2pPr>
            <a:lvl3pPr>
              <a:buClr>
                <a:schemeClr val="tx1"/>
              </a:buClr>
              <a:defRPr/>
            </a:lvl3pPr>
            <a:lvl4pPr>
              <a:buClr>
                <a:schemeClr val="tx1"/>
              </a:buClr>
              <a:defRPr/>
            </a:lvl4pPr>
            <a:lvl5pPr>
              <a:buClr>
                <a:schemeClr val="tx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158C8EC-D1B1-436A-843E-2BCA3F3301ED}" type="datetimeFigureOut">
              <a:rPr lang="en-US" smtClean="0"/>
              <a:t>5/31/2009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8CC1A-ABF3-4C63-A4C6-CA024879D57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990600"/>
            <a:ext cx="7772400" cy="1362456"/>
          </a:xfrm>
        </p:spPr>
        <p:txBody>
          <a:bodyPr>
            <a:noAutofit/>
          </a:bodyPr>
          <a:lstStyle>
            <a:lvl1pPr algn="l">
              <a:buNone/>
              <a:defRPr sz="48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352677"/>
            <a:ext cx="7772400" cy="1509712"/>
          </a:xfrm>
        </p:spPr>
        <p:txBody>
          <a:bodyPr anchor="t"/>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p>
            <a:fld id="{2158C8EC-D1B1-436A-843E-2BCA3F3301ED}" type="datetimeFigureOut">
              <a:rPr lang="en-US" smtClean="0"/>
              <a:t>5/31/2009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68CC1A-ABF3-4C63-A4C6-CA024879D57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lstStyle/>
          <a:p>
            <a:r>
              <a:rPr lang="en-US" smtClean="0"/>
              <a:t>Click to edit Master title style</a:t>
            </a:r>
            <a:endParaRPr lang="en-US" dirty="0"/>
          </a:p>
        </p:txBody>
      </p:sp>
      <p:sp>
        <p:nvSpPr>
          <p:cNvPr id="3" name="Content Placeholder 2"/>
          <p:cNvSpPr>
            <a:spLocks noGrp="1"/>
          </p:cNvSpPr>
          <p:nvPr>
            <p:ph sz="half" idx="1"/>
          </p:nvPr>
        </p:nvSpPr>
        <p:spPr>
          <a:xfrm>
            <a:off x="457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158C8EC-D1B1-436A-843E-2BCA3F3301ED}" type="datetimeFigureOut">
              <a:rPr lang="en-US" smtClean="0"/>
              <a:t>5/31/2009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68CC1A-ABF3-4C63-A4C6-CA024879D57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nchor="b"/>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112168"/>
            <a:ext cx="4040188" cy="502920"/>
          </a:xfrm>
        </p:spPr>
        <p:txBody>
          <a:bodyPr anchor="b">
            <a:noAutofit/>
          </a:bodyPr>
          <a:lstStyle>
            <a:lvl1pPr>
              <a:buNone/>
              <a:defRPr sz="22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2112168"/>
            <a:ext cx="4041775" cy="502920"/>
          </a:xfrm>
        </p:spPr>
        <p:txBody>
          <a:bodyPr anchor="b">
            <a:noAutofit/>
          </a:bodyPr>
          <a:lstStyle>
            <a:lvl1pPr>
              <a:buNone/>
              <a:defRPr sz="22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667000"/>
            <a:ext cx="4040188"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2667000"/>
            <a:ext cx="4041775"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158C8EC-D1B1-436A-843E-2BCA3F3301ED}" type="datetimeFigureOut">
              <a:rPr lang="en-US" smtClean="0"/>
              <a:t>5/31/2009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68CC1A-ABF3-4C63-A4C6-CA024879D57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a:effectLst/>
        </p:spPr>
        <p:txBody>
          <a:bodyPr tIns="9144" bIns="9144" anchor="b"/>
          <a:lstStyle>
            <a:lvl1pPr>
              <a:defRPr sz="4800" cap="none" baseline="0">
                <a:effectLst>
                  <a:outerShdw blurRad="30000" dist="30000" dir="2700000" algn="tl" rotWithShape="0">
                    <a:schemeClr val="bg2">
                      <a:shade val="45000"/>
                      <a:satMod val="150000"/>
                      <a:alpha val="90000"/>
                    </a:schemeClr>
                  </a:outerShdw>
                </a:effectLst>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158C8EC-D1B1-436A-843E-2BCA3F3301ED}" type="datetimeFigureOut">
              <a:rPr lang="en-US" smtClean="0"/>
              <a:t>5/31/2009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68CC1A-ABF3-4C63-A4C6-CA024879D57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58C8EC-D1B1-436A-843E-2BCA3F3301ED}" type="datetimeFigureOut">
              <a:rPr lang="en-US" smtClean="0"/>
              <a:t>5/31/2009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68CC1A-ABF3-4C63-A4C6-CA024879D57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0"/>
            <a:ext cx="8229600" cy="914400"/>
          </a:xfrm>
        </p:spPr>
        <p:txBody>
          <a:bodyPr tIns="0" bIns="0" anchor="b"/>
          <a:lstStyle>
            <a:lvl1pPr algn="l">
              <a:buNone/>
              <a:defRPr sz="5000" b="1"/>
            </a:lvl1pPr>
          </a:lstStyle>
          <a:p>
            <a:r>
              <a:rPr lang="en-US" smtClean="0"/>
              <a:t>Click to edit Master title style</a:t>
            </a:r>
            <a:endParaRPr lang="en-US" dirty="0"/>
          </a:p>
        </p:txBody>
      </p:sp>
      <p:sp>
        <p:nvSpPr>
          <p:cNvPr id="3" name="Text Placeholder 2"/>
          <p:cNvSpPr>
            <a:spLocks noGrp="1"/>
          </p:cNvSpPr>
          <p:nvPr>
            <p:ph type="body" idx="2"/>
          </p:nvPr>
        </p:nvSpPr>
        <p:spPr>
          <a:xfrm>
            <a:off x="457200" y="1133856"/>
            <a:ext cx="2590800" cy="5181600"/>
          </a:xfrm>
        </p:spPr>
        <p:txBody>
          <a:bodyPr lIns="45720" tIns="45720" rIns="0"/>
          <a:lstStyle>
            <a:lvl1pPr marL="0" indent="0">
              <a:spcBef>
                <a:spcPts val="300"/>
              </a:spcBef>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133472"/>
            <a:ext cx="5257800" cy="5191128"/>
          </a:xfrm>
        </p:spPr>
        <p:txBody>
          <a:bodyPr/>
          <a:lstStyle>
            <a:lvl1pPr algn="l">
              <a:defRPr sz="3000"/>
            </a:lvl1pPr>
            <a:lvl2pPr algn="l">
              <a:defRPr sz="2800"/>
            </a:lvl2pPr>
            <a:lvl3pPr algn="l">
              <a:defRPr sz="2400"/>
            </a:lvl3pPr>
            <a:lvl4pPr algn="l">
              <a:defRPr sz="2000"/>
            </a:lvl4pPr>
            <a:lvl5pPr algn="l">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158C8EC-D1B1-436A-843E-2BCA3F3301ED}" type="datetimeFigureOut">
              <a:rPr lang="en-US" smtClean="0"/>
              <a:t>5/31/2009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68CC1A-ABF3-4C63-A4C6-CA024879D57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240" y="1981200"/>
            <a:ext cx="3429000" cy="522288"/>
          </a:xfrm>
        </p:spPr>
        <p:txBody>
          <a:bodyPr tIns="0" bIns="0" anchor="b"/>
          <a:lstStyle>
            <a:lvl1pPr algn="r">
              <a:buNone/>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4093368" y="1066800"/>
            <a:ext cx="4572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lstStyle>
            <a:lvl1pPr>
              <a:buNone/>
              <a:defRPr sz="3200"/>
            </a:lvl1pPr>
          </a:lstStyle>
          <a:p>
            <a:r>
              <a:rPr lang="en-US" smtClean="0"/>
              <a:t>Click icon to add picture</a:t>
            </a:r>
            <a:endParaRPr lang="en-US" dirty="0"/>
          </a:p>
        </p:txBody>
      </p:sp>
      <p:sp>
        <p:nvSpPr>
          <p:cNvPr id="4" name="Text Placeholder 3"/>
          <p:cNvSpPr>
            <a:spLocks noGrp="1"/>
          </p:cNvSpPr>
          <p:nvPr>
            <p:ph type="body" sz="half" idx="2"/>
          </p:nvPr>
        </p:nvSpPr>
        <p:spPr>
          <a:xfrm>
            <a:off x="376240" y="2543176"/>
            <a:ext cx="3429000" cy="914400"/>
          </a:xfrm>
        </p:spPr>
        <p:txBody>
          <a:bodyPr lIns="0" tIns="0" rIns="0" bIns="0" anchor="t"/>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p>
            <a:fld id="{2158C8EC-D1B1-436A-843E-2BCA3F3301ED}" type="datetimeFigureOut">
              <a:rPr lang="en-US" smtClean="0"/>
              <a:t>5/31/2009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3400" y="6356350"/>
            <a:ext cx="533400" cy="365125"/>
          </a:xfrm>
        </p:spPr>
        <p:txBody>
          <a:bodyPr/>
          <a:lstStyle/>
          <a:p>
            <a:fld id="{1C68CC1A-ABF3-4C63-A4C6-CA024879D57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lowchart: Document 6"/>
          <p:cNvSpPr/>
          <p:nvPr/>
        </p:nvSpPr>
        <p:spPr>
          <a:xfrm rot="10800000">
            <a:off x="1" y="1142899"/>
            <a:ext cx="9144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Flowchart: Document 7"/>
          <p:cNvSpPr/>
          <p:nvPr/>
        </p:nvSpPr>
        <p:spPr>
          <a:xfrm rot="10800000">
            <a:off x="1" y="1341133"/>
            <a:ext cx="9144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Title Placeholder 8"/>
          <p:cNvSpPr>
            <a:spLocks noGrp="1"/>
          </p:cNvSpPr>
          <p:nvPr>
            <p:ph type="title"/>
          </p:nvPr>
        </p:nvSpPr>
        <p:spPr>
          <a:xfrm>
            <a:off x="457200" y="533400"/>
            <a:ext cx="8229600" cy="1524000"/>
          </a:xfrm>
          <a:prstGeom prst="rect">
            <a:avLst/>
          </a:prstGeom>
        </p:spPr>
        <p:txBody>
          <a:bodyPr vert="horz" lIns="0" tIns="9144" rIns="0" bIns="9144" anchor="b">
            <a:normAutofit/>
          </a:bodyPr>
          <a:lstStyle/>
          <a:p>
            <a:r>
              <a:rPr lang="en-US" smtClean="0"/>
              <a:t>Click to edit Master title style</a:t>
            </a:r>
            <a:endParaRPr lang="en-US" dirty="0"/>
          </a:p>
        </p:txBody>
      </p:sp>
      <p:sp>
        <p:nvSpPr>
          <p:cNvPr id="30" name="Text Placeholder 29"/>
          <p:cNvSpPr>
            <a:spLocks noGrp="1"/>
          </p:cNvSpPr>
          <p:nvPr>
            <p:ph type="body" idx="1"/>
          </p:nvPr>
        </p:nvSpPr>
        <p:spPr>
          <a:xfrm>
            <a:off x="457200" y="2179637"/>
            <a:ext cx="8229600" cy="4114800"/>
          </a:xfrm>
          <a:prstGeom prst="rect">
            <a:avLst/>
          </a:prstGeom>
        </p:spPr>
        <p:txBody>
          <a:bodyPr vert="horz" lIns="9144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2"/>
          </p:nvPr>
        </p:nvSpPr>
        <p:spPr>
          <a:xfrm>
            <a:off x="457200" y="6356350"/>
            <a:ext cx="1981200" cy="365125"/>
          </a:xfrm>
          <a:prstGeom prst="rect">
            <a:avLst/>
          </a:prstGeom>
        </p:spPr>
        <p:txBody>
          <a:bodyPr vert="horz" anchor="b"/>
          <a:lstStyle>
            <a:lvl1pPr algn="ctr">
              <a:defRPr sz="1200">
                <a:solidFill>
                  <a:schemeClr val="tx2">
                    <a:shade val="50000"/>
                  </a:schemeClr>
                </a:solidFill>
              </a:defRPr>
            </a:lvl1pPr>
          </a:lstStyle>
          <a:p>
            <a:fld id="{2158C8EC-D1B1-436A-843E-2BCA3F3301ED}" type="datetimeFigureOut">
              <a:rPr lang="en-US" smtClean="0"/>
              <a:t>5/31/2009</a:t>
            </a:fld>
            <a:endParaRPr lang="en-US"/>
          </a:p>
        </p:txBody>
      </p:sp>
      <p:sp>
        <p:nvSpPr>
          <p:cNvPr id="22" name="Footer Placeholder 21"/>
          <p:cNvSpPr>
            <a:spLocks noGrp="1"/>
          </p:cNvSpPr>
          <p:nvPr>
            <p:ph type="ftr" sz="quarter" idx="3"/>
          </p:nvPr>
        </p:nvSpPr>
        <p:spPr>
          <a:xfrm>
            <a:off x="2438400" y="6356350"/>
            <a:ext cx="2895600" cy="365125"/>
          </a:xfrm>
          <a:prstGeom prst="rect">
            <a:avLst/>
          </a:prstGeom>
        </p:spPr>
        <p:txBody>
          <a:bodyPr vert="horz" lIns="0" anchor="b"/>
          <a:lstStyle>
            <a:lvl1pPr algn="l">
              <a:defRPr sz="12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356350"/>
            <a:ext cx="533400" cy="365125"/>
          </a:xfrm>
          <a:prstGeom prst="rect">
            <a:avLst/>
          </a:prstGeom>
        </p:spPr>
        <p:txBody>
          <a:bodyPr vert="horz" lIns="91440" rIns="0" anchor="b"/>
          <a:lstStyle>
            <a:lvl1pPr algn="r">
              <a:defRPr sz="1400">
                <a:solidFill>
                  <a:schemeClr val="tx2">
                    <a:shade val="50000"/>
                  </a:schemeClr>
                </a:solidFill>
              </a:defRPr>
            </a:lvl1pPr>
          </a:lstStyle>
          <a:p>
            <a:fld id="{1C68CC1A-ABF3-4C63-A4C6-CA024879D578}"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oleObject" Target="../embeddings/oleObject13.bin"/><Relationship Id="rId3" Type="http://schemas.openxmlformats.org/officeDocument/2006/relationships/notesSlide" Target="../notesSlides/notesSlide10.xml"/><Relationship Id="rId7" Type="http://schemas.openxmlformats.org/officeDocument/2006/relationships/oleObject" Target="../embeddings/oleObject11.bin"/><Relationship Id="rId12"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oleObject" Target="../embeddings/oleObject9.bin"/><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ideo" Target="file:///C:\Documents%20and%20Settings\Collin%20Broholm\My%20Documents\talks\Dartmouth%20Colloquium\fmvsmall%5b1%5d.avi" TargetMode="Externa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12.xml"/><Relationship Id="rId7"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6.bin"/><Relationship Id="rId5" Type="http://schemas.openxmlformats.org/officeDocument/2006/relationships/image" Target="../media/image44.jpe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5.xml"/><Relationship Id="rId7" Type="http://schemas.openxmlformats.org/officeDocument/2006/relationships/image" Target="../media/image55.png"/><Relationship Id="rId12" Type="http://schemas.openxmlformats.org/officeDocument/2006/relationships/image" Target="../media/image57.png"/><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oleObject" Target="../embeddings/oleObject19.bin"/><Relationship Id="rId11" Type="http://schemas.openxmlformats.org/officeDocument/2006/relationships/oleObject" Target="../embeddings/oleObject22.bin"/><Relationship Id="rId5" Type="http://schemas.openxmlformats.org/officeDocument/2006/relationships/oleObject" Target="../embeddings/oleObject18.bin"/><Relationship Id="rId10" Type="http://schemas.openxmlformats.org/officeDocument/2006/relationships/oleObject" Target="../embeddings/oleObject21.bin"/><Relationship Id="rId4" Type="http://schemas.openxmlformats.org/officeDocument/2006/relationships/oleObject" Target="../embeddings/oleObject17.bin"/><Relationship Id="rId9" Type="http://schemas.openxmlformats.org/officeDocument/2006/relationships/oleObject" Target="../embeddings/oleObject20.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oleObject" Target="../embeddings/oleObject23.bin"/><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mlDrawing" Target="../drawings/vmlDrawing9.vml"/><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1.wmf"/><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88.jpeg"/><Relationship Id="rId4" Type="http://schemas.openxmlformats.org/officeDocument/2006/relationships/image" Target="../media/image87.jpeg"/></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27.xml"/><Relationship Id="rId7" Type="http://schemas.openxmlformats.org/officeDocument/2006/relationships/image" Target="../media/image93.wmf"/><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92.wmf"/><Relationship Id="rId5" Type="http://schemas.openxmlformats.org/officeDocument/2006/relationships/image" Target="../media/image91.png"/><Relationship Id="rId4" Type="http://schemas.openxmlformats.org/officeDocument/2006/relationships/image" Target="../media/image90.wmf"/><Relationship Id="rId9" Type="http://schemas.openxmlformats.org/officeDocument/2006/relationships/oleObject" Target="../embeddings/oleObject26.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99.wmf"/><Relationship Id="rId5" Type="http://schemas.openxmlformats.org/officeDocument/2006/relationships/image" Target="../media/image98.png"/><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image" Target="../media/image104.png"/><Relationship Id="rId5" Type="http://schemas.openxmlformats.org/officeDocument/2006/relationships/oleObject" Target="../embeddings/oleObject28.bin"/><Relationship Id="rId4" Type="http://schemas.openxmlformats.org/officeDocument/2006/relationships/oleObject" Target="../embeddings/oleObject27.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4.xml"/><Relationship Id="rId7" Type="http://schemas.openxmlformats.org/officeDocument/2006/relationships/image" Target="../media/image11.png"/><Relationship Id="rId12"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5.bin"/><Relationship Id="rId5" Type="http://schemas.openxmlformats.org/officeDocument/2006/relationships/oleObject" Target="../embeddings/oleObject1.bin"/><Relationship Id="rId10" Type="http://schemas.openxmlformats.org/officeDocument/2006/relationships/oleObject" Target="../embeddings/oleObject4.bin"/><Relationship Id="rId4" Type="http://schemas.openxmlformats.org/officeDocument/2006/relationships/image" Target="../media/image10.png"/><Relationship Id="rId9"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3.jpeg"/><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2920" y="1600200"/>
            <a:ext cx="8229600" cy="2167128"/>
          </a:xfrm>
        </p:spPr>
        <p:txBody>
          <a:bodyPr>
            <a:normAutofit fontScale="90000"/>
          </a:bodyPr>
          <a:lstStyle/>
          <a:p>
            <a:r>
              <a:rPr lang="en-US" dirty="0" smtClean="0"/>
              <a:t>Magnetism </a:t>
            </a:r>
            <a:r>
              <a:rPr lang="en-US" dirty="0" smtClean="0"/>
              <a:t>Exposed</a:t>
            </a:r>
            <a:br>
              <a:rPr lang="en-US" dirty="0" smtClean="0"/>
            </a:br>
            <a:r>
              <a:rPr lang="en-US" dirty="0" smtClean="0"/>
              <a:t>	</a:t>
            </a:r>
            <a:r>
              <a:rPr lang="en-US" sz="5300" dirty="0" smtClean="0"/>
              <a:t>- </a:t>
            </a:r>
            <a:r>
              <a:rPr lang="en-US" sz="3100" dirty="0" smtClean="0"/>
              <a:t>an Evolving View from Scattering</a:t>
            </a:r>
            <a:r>
              <a:rPr lang="en-US" dirty="0" smtClean="0"/>
              <a:t/>
            </a:r>
            <a:br>
              <a:rPr lang="en-US" dirty="0" smtClean="0"/>
            </a:br>
            <a:endParaRPr lang="en-US" dirty="0"/>
          </a:p>
        </p:txBody>
      </p:sp>
      <p:sp>
        <p:nvSpPr>
          <p:cNvPr id="3" name="Subtitle 2"/>
          <p:cNvSpPr>
            <a:spLocks noGrp="1"/>
          </p:cNvSpPr>
          <p:nvPr>
            <p:ph type="subTitle" idx="1"/>
          </p:nvPr>
        </p:nvSpPr>
        <p:spPr>
          <a:xfrm>
            <a:off x="1295400" y="3276600"/>
            <a:ext cx="6205536" cy="1219200"/>
          </a:xfrm>
        </p:spPr>
        <p:txBody>
          <a:bodyPr>
            <a:noAutofit/>
          </a:bodyPr>
          <a:lstStyle/>
          <a:p>
            <a:r>
              <a:rPr lang="en-US" sz="2400" i="1" dirty="0" smtClean="0"/>
              <a:t>Collin </a:t>
            </a:r>
            <a:r>
              <a:rPr lang="en-US" sz="2400" i="1" dirty="0" err="1" smtClean="0"/>
              <a:t>Broholm</a:t>
            </a:r>
            <a:endParaRPr lang="en-US" sz="2400" i="1" dirty="0" smtClean="0"/>
          </a:p>
          <a:p>
            <a:r>
              <a:rPr lang="en-US" sz="2400" i="1" dirty="0" smtClean="0"/>
              <a:t>Johns Hopkins Institute for Quantum Matter</a:t>
            </a:r>
          </a:p>
          <a:p>
            <a:r>
              <a:rPr lang="en-US" sz="2400" i="1" dirty="0" smtClean="0"/>
              <a:t>NIST Center for Neutron Research</a:t>
            </a:r>
            <a:endParaRPr lang="en-US" sz="2400" i="1" dirty="0"/>
          </a:p>
        </p:txBody>
      </p:sp>
      <p:sp>
        <p:nvSpPr>
          <p:cNvPr id="7" name="Title 1"/>
          <p:cNvSpPr txBox="1">
            <a:spLocks/>
          </p:cNvSpPr>
          <p:nvPr/>
        </p:nvSpPr>
        <p:spPr>
          <a:xfrm>
            <a:off x="609600" y="6172200"/>
            <a:ext cx="8229600" cy="533400"/>
          </a:xfrm>
          <a:prstGeom prst="rect">
            <a:avLst/>
          </a:prstGeom>
        </p:spPr>
        <p:txBody>
          <a:bodyPr vert="horz" lIns="0" tIns="0" rIns="0" bIns="0" anchor="t">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500" i="1" dirty="0" smtClean="0"/>
              <a:t>A Colloquium </a:t>
            </a:r>
            <a:r>
              <a:rPr lang="en-US" sz="2500" i="1" dirty="0"/>
              <a:t>in honor of Prof. </a:t>
            </a:r>
            <a:r>
              <a:rPr lang="en-US" sz="2500" i="1" dirty="0"/>
              <a:t>M. </a:t>
            </a:r>
            <a:r>
              <a:rPr lang="en-US" sz="2500" i="1" dirty="0"/>
              <a:t>Steiner June </a:t>
            </a:r>
            <a:r>
              <a:rPr lang="en-US" sz="2500" i="1" dirty="0" smtClean="0"/>
              <a:t>3, 2009</a:t>
            </a:r>
            <a:endParaRPr kumimoji="0" lang="en-US" sz="5000" b="1" i="0" u="none" strike="noStrike" kern="1200" cap="all" spc="0" normalizeH="0" baseline="0" noProof="0" dirty="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reflection blurRad="12000" stA="25000" endPos="49000" dist="5000" dir="5400000" sy="-100000" algn="bl" rotWithShape="0"/>
              </a:effectLst>
              <a:uLnTx/>
              <a:uFillTx/>
              <a:latin typeface="+mj-lt"/>
              <a:ea typeface="+mj-ea"/>
              <a:cs typeface="+mj-cs"/>
            </a:endParaRPr>
          </a:p>
        </p:txBody>
      </p:sp>
      <p:pic>
        <p:nvPicPr>
          <p:cNvPr id="15364" name="Picture 4" descr="Prof. Dr. Michael Steiner"/>
          <p:cNvPicPr>
            <a:picLocks noChangeAspect="1" noChangeArrowheads="1"/>
          </p:cNvPicPr>
          <p:nvPr/>
        </p:nvPicPr>
        <p:blipFill>
          <a:blip r:embed="rId3"/>
          <a:srcRect l="10222" t="8334" b="8333"/>
          <a:stretch>
            <a:fillRect/>
          </a:stretch>
        </p:blipFill>
        <p:spPr bwMode="auto">
          <a:xfrm>
            <a:off x="7391400" y="5029200"/>
            <a:ext cx="1338470" cy="1524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9" name="Object 11"/>
          <p:cNvGraphicFramePr>
            <a:graphicFrameLocks noChangeAspect="1"/>
          </p:cNvGraphicFramePr>
          <p:nvPr/>
        </p:nvGraphicFramePr>
        <p:xfrm>
          <a:off x="2057400" y="2514600"/>
          <a:ext cx="455613" cy="636588"/>
        </p:xfrm>
        <a:graphic>
          <a:graphicData uri="http://schemas.openxmlformats.org/presentationml/2006/ole">
            <p:oleObj spid="_x0000_s27659" name="Equation" r:id="rId4" imgW="164880" imgH="228600" progId="Equation.DSMT4">
              <p:embed/>
            </p:oleObj>
          </a:graphicData>
        </a:graphic>
      </p:graphicFrame>
      <p:pic>
        <p:nvPicPr>
          <p:cNvPr id="27665" name="Picture 17"/>
          <p:cNvPicPr>
            <a:picLocks noChangeAspect="1" noChangeArrowheads="1"/>
          </p:cNvPicPr>
          <p:nvPr/>
        </p:nvPicPr>
        <p:blipFill>
          <a:blip r:embed="rId5"/>
          <a:srcRect/>
          <a:stretch>
            <a:fillRect/>
          </a:stretch>
        </p:blipFill>
        <p:spPr bwMode="auto">
          <a:xfrm>
            <a:off x="152401" y="914401"/>
            <a:ext cx="5181600" cy="2862146"/>
          </a:xfrm>
          <a:prstGeom prst="rect">
            <a:avLst/>
          </a:prstGeom>
          <a:noFill/>
          <a:ln w="9525">
            <a:noFill/>
            <a:miter lim="800000"/>
            <a:headEnd/>
            <a:tailEnd/>
          </a:ln>
        </p:spPr>
      </p:pic>
      <p:sp>
        <p:nvSpPr>
          <p:cNvPr id="27658" name="Line 10"/>
          <p:cNvSpPr>
            <a:spLocks noChangeShapeType="1"/>
          </p:cNvSpPr>
          <p:nvPr/>
        </p:nvSpPr>
        <p:spPr bwMode="auto">
          <a:xfrm flipV="1">
            <a:off x="1524000" y="2057400"/>
            <a:ext cx="1257300" cy="685800"/>
          </a:xfrm>
          <a:prstGeom prst="line">
            <a:avLst/>
          </a:prstGeom>
          <a:noFill/>
          <a:ln w="57150">
            <a:solidFill>
              <a:srgbClr val="FF0000"/>
            </a:solidFill>
            <a:round/>
            <a:headEnd/>
            <a:tailEnd type="triangle" w="med" len="med"/>
          </a:ln>
          <a:effectLst/>
        </p:spPr>
        <p:txBody>
          <a:bodyPr vert="horz" wrap="none" lIns="91440" tIns="45720" rIns="91440" bIns="45720" numCol="1" anchor="ctr" anchorCtr="0" compatLnSpc="1">
            <a:prstTxWarp prst="textNoShape">
              <a:avLst/>
            </a:prstTxWarp>
          </a:bodyPr>
          <a:lstStyle/>
          <a:p>
            <a:endParaRPr lang="en-US"/>
          </a:p>
        </p:txBody>
      </p:sp>
      <p:sp>
        <p:nvSpPr>
          <p:cNvPr id="27657" name="Line 9"/>
          <p:cNvSpPr>
            <a:spLocks noChangeShapeType="1"/>
          </p:cNvSpPr>
          <p:nvPr/>
        </p:nvSpPr>
        <p:spPr bwMode="auto">
          <a:xfrm rot="19416783" flipH="1">
            <a:off x="3085557" y="1969925"/>
            <a:ext cx="45719" cy="1036411"/>
          </a:xfrm>
          <a:prstGeom prst="line">
            <a:avLst/>
          </a:prstGeom>
          <a:noFill/>
          <a:ln w="57150">
            <a:solidFill>
              <a:srgbClr val="0066FF"/>
            </a:solidFill>
            <a:round/>
            <a:headEnd/>
            <a:tailEnd type="triangle" w="med" len="med"/>
          </a:ln>
          <a:effectLst/>
        </p:spPr>
        <p:txBody>
          <a:bodyPr vert="horz" wrap="none" lIns="91440" tIns="45720" rIns="91440" bIns="45720" numCol="1" anchor="ctr" anchorCtr="0" compatLnSpc="1">
            <a:prstTxWarp prst="textNoShape">
              <a:avLst/>
            </a:prstTxWarp>
          </a:bodyPr>
          <a:lstStyle/>
          <a:p>
            <a:endParaRPr lang="en-US"/>
          </a:p>
        </p:txBody>
      </p:sp>
      <p:sp>
        <p:nvSpPr>
          <p:cNvPr id="27653" name="Line 5"/>
          <p:cNvSpPr>
            <a:spLocks noChangeShapeType="1"/>
          </p:cNvSpPr>
          <p:nvPr/>
        </p:nvSpPr>
        <p:spPr bwMode="auto">
          <a:xfrm flipV="1">
            <a:off x="2819401" y="914400"/>
            <a:ext cx="609599" cy="1131888"/>
          </a:xfrm>
          <a:prstGeom prst="line">
            <a:avLst/>
          </a:prstGeom>
          <a:noFill/>
          <a:ln w="57150">
            <a:solidFill>
              <a:srgbClr val="00CC00"/>
            </a:solidFill>
            <a:round/>
            <a:headEnd/>
            <a:tailEnd type="triangle" w="med" len="med"/>
          </a:ln>
          <a:effectLst/>
        </p:spPr>
        <p:txBody>
          <a:bodyPr vert="horz" wrap="none" lIns="91440" tIns="45720" rIns="91440" bIns="45720" numCol="1" anchor="ctr" anchorCtr="0" compatLnSpc="1">
            <a:prstTxWarp prst="textNoShape">
              <a:avLst/>
            </a:prstTxWarp>
          </a:bodyPr>
          <a:lstStyle/>
          <a:p>
            <a:endParaRPr lang="en-US"/>
          </a:p>
        </p:txBody>
      </p:sp>
      <p:sp>
        <p:nvSpPr>
          <p:cNvPr id="27656" name="AutoShape 8"/>
          <p:cNvSpPr>
            <a:spLocks noChangeAspect="1" noChangeArrowheads="1"/>
          </p:cNvSpPr>
          <p:nvPr/>
        </p:nvSpPr>
        <p:spPr bwMode="auto">
          <a:xfrm>
            <a:off x="2667000" y="1905000"/>
            <a:ext cx="320675" cy="277812"/>
          </a:xfrm>
          <a:prstGeom prst="hexagon">
            <a:avLst>
              <a:gd name="adj" fmla="val 28857"/>
              <a:gd name="vf" fmla="val 115470"/>
            </a:avLst>
          </a:prstGeom>
          <a:gradFill rotWithShape="0">
            <a:gsLst>
              <a:gs pos="0">
                <a:srgbClr val="0000CC"/>
              </a:gs>
              <a:gs pos="100000">
                <a:srgbClr val="6699FF"/>
              </a:gs>
            </a:gsLst>
            <a:lin ang="5400000" scaled="1"/>
          </a:gradFill>
          <a:ln w="9525">
            <a:solidFill>
              <a:schemeClr val="tx1"/>
            </a:solidFill>
            <a:miter lim="800000"/>
            <a:headEnd/>
            <a:tailEnd/>
          </a:ln>
          <a:effectLst/>
        </p:spPr>
        <p:txBody>
          <a:bodyPr vert="horz" wrap="none" lIns="91440" tIns="45720" rIns="91440" bIns="45720" numCol="1" anchor="ctr" anchorCtr="0" compatLnSpc="1">
            <a:prstTxWarp prst="textNoShape">
              <a:avLst/>
            </a:prstTxWarp>
          </a:bodyPr>
          <a:lstStyle/>
          <a:p>
            <a:endParaRPr lang="en-US"/>
          </a:p>
        </p:txBody>
      </p:sp>
      <p:graphicFrame>
        <p:nvGraphicFramePr>
          <p:cNvPr id="27662" name="Object 14"/>
          <p:cNvGraphicFramePr>
            <a:graphicFrameLocks noChangeAspect="1"/>
          </p:cNvGraphicFramePr>
          <p:nvPr/>
        </p:nvGraphicFramePr>
        <p:xfrm>
          <a:off x="3429000" y="2881137"/>
          <a:ext cx="457200" cy="547863"/>
        </p:xfrm>
        <a:graphic>
          <a:graphicData uri="http://schemas.openxmlformats.org/presentationml/2006/ole">
            <p:oleObj spid="_x0000_s27662" name="Equation" r:id="rId6" imgW="203040" imgH="241200" progId="Equation.DSMT4">
              <p:embed/>
            </p:oleObj>
          </a:graphicData>
        </a:graphic>
      </p:graphicFrame>
      <p:graphicFrame>
        <p:nvGraphicFramePr>
          <p:cNvPr id="27655" name="Object 7"/>
          <p:cNvGraphicFramePr>
            <a:graphicFrameLocks noChangeAspect="1"/>
          </p:cNvGraphicFramePr>
          <p:nvPr/>
        </p:nvGraphicFramePr>
        <p:xfrm>
          <a:off x="304800" y="914400"/>
          <a:ext cx="1524000" cy="458218"/>
        </p:xfrm>
        <a:graphic>
          <a:graphicData uri="http://schemas.openxmlformats.org/presentationml/2006/ole">
            <p:oleObj spid="_x0000_s27655" name="Equation" r:id="rId7" imgW="812520" imgH="241200" progId="Equation.DSMT4">
              <p:embed/>
            </p:oleObj>
          </a:graphicData>
        </a:graphic>
      </p:graphicFrame>
      <p:graphicFrame>
        <p:nvGraphicFramePr>
          <p:cNvPr id="27660" name="Object 12"/>
          <p:cNvGraphicFramePr>
            <a:graphicFrameLocks noChangeAspect="1"/>
          </p:cNvGraphicFramePr>
          <p:nvPr/>
        </p:nvGraphicFramePr>
        <p:xfrm>
          <a:off x="196326" y="1295400"/>
          <a:ext cx="1752600" cy="692228"/>
        </p:xfrm>
        <a:graphic>
          <a:graphicData uri="http://schemas.openxmlformats.org/presentationml/2006/ole">
            <p:oleObj spid="_x0000_s27660" name="Equation" r:id="rId8" imgW="1091880" imgH="431640" progId="Equation.DSMT4">
              <p:embed/>
            </p:oleObj>
          </a:graphicData>
        </a:graphic>
      </p:graphicFrame>
      <p:sp>
        <p:nvSpPr>
          <p:cNvPr id="2" name="Title 1"/>
          <p:cNvSpPr>
            <a:spLocks noGrp="1"/>
          </p:cNvSpPr>
          <p:nvPr>
            <p:ph type="title"/>
          </p:nvPr>
        </p:nvSpPr>
        <p:spPr>
          <a:xfrm>
            <a:off x="21020" y="76200"/>
            <a:ext cx="9144000" cy="685800"/>
          </a:xfrm>
        </p:spPr>
        <p:txBody>
          <a:bodyPr>
            <a:normAutofit/>
          </a:bodyPr>
          <a:lstStyle/>
          <a:p>
            <a:r>
              <a:rPr lang="en-US" sz="4000" dirty="0" smtClean="0"/>
              <a:t>Inelastic Neutron Scattering &amp; </a:t>
            </a:r>
            <a:r>
              <a:rPr lang="en-US" sz="4000" dirty="0" err="1" smtClean="0"/>
              <a:t>magnons</a:t>
            </a:r>
            <a:endParaRPr lang="en-US" sz="4000" dirty="0"/>
          </a:p>
        </p:txBody>
      </p:sp>
      <p:pic>
        <p:nvPicPr>
          <p:cNvPr id="27650" name="Picture 2" descr="B.N. Brockhouse with the first version of his triple-axis spectrometer at the NRU reactor (November 1958 - July 1959). The cryostat carrying the specimen could be moved at half the scattering angle by a system of steel belts originally developed in 1947 by P.R. Tunicliffe. The spectrometer is mounted on a bofors anti-aircraft gun bearing."/>
          <p:cNvPicPr>
            <a:picLocks noChangeAspect="1" noChangeArrowheads="1"/>
          </p:cNvPicPr>
          <p:nvPr/>
        </p:nvPicPr>
        <p:blipFill>
          <a:blip r:embed="rId9"/>
          <a:srcRect/>
          <a:stretch>
            <a:fillRect/>
          </a:stretch>
        </p:blipFill>
        <p:spPr bwMode="auto">
          <a:xfrm>
            <a:off x="152400" y="990600"/>
            <a:ext cx="3581400" cy="2824190"/>
          </a:xfrm>
          <a:prstGeom prst="rect">
            <a:avLst/>
          </a:prstGeom>
          <a:noFill/>
        </p:spPr>
      </p:pic>
      <p:pic>
        <p:nvPicPr>
          <p:cNvPr id="27652" name="Picture 4"/>
          <p:cNvPicPr>
            <a:picLocks noChangeAspect="1" noChangeArrowheads="1"/>
          </p:cNvPicPr>
          <p:nvPr/>
        </p:nvPicPr>
        <p:blipFill>
          <a:blip r:embed="rId10"/>
          <a:srcRect/>
          <a:stretch>
            <a:fillRect/>
          </a:stretch>
        </p:blipFill>
        <p:spPr bwMode="auto">
          <a:xfrm>
            <a:off x="152400" y="3867340"/>
            <a:ext cx="3668413" cy="1905000"/>
          </a:xfrm>
          <a:prstGeom prst="rect">
            <a:avLst/>
          </a:prstGeom>
          <a:noFill/>
          <a:ln w="9525">
            <a:noFill/>
            <a:miter lim="800000"/>
            <a:headEnd/>
            <a:tailEnd/>
          </a:ln>
        </p:spPr>
      </p:pic>
      <p:pic>
        <p:nvPicPr>
          <p:cNvPr id="27651" name="Picture 3"/>
          <p:cNvPicPr>
            <a:picLocks noChangeAspect="1" noChangeArrowheads="1"/>
          </p:cNvPicPr>
          <p:nvPr/>
        </p:nvPicPr>
        <p:blipFill>
          <a:blip r:embed="rId11"/>
          <a:srcRect/>
          <a:stretch>
            <a:fillRect/>
          </a:stretch>
        </p:blipFill>
        <p:spPr bwMode="auto">
          <a:xfrm>
            <a:off x="3962400" y="914400"/>
            <a:ext cx="5070446" cy="4867275"/>
          </a:xfrm>
          <a:prstGeom prst="rect">
            <a:avLst/>
          </a:prstGeom>
          <a:noFill/>
          <a:ln w="9525">
            <a:noFill/>
            <a:miter lim="800000"/>
            <a:headEnd/>
            <a:tailEnd/>
          </a:ln>
        </p:spPr>
      </p:pic>
      <p:pic>
        <p:nvPicPr>
          <p:cNvPr id="27664" name="Picture 16"/>
          <p:cNvPicPr>
            <a:picLocks noChangeAspect="1" noChangeArrowheads="1"/>
          </p:cNvPicPr>
          <p:nvPr/>
        </p:nvPicPr>
        <p:blipFill>
          <a:blip r:embed="rId12"/>
          <a:srcRect/>
          <a:stretch>
            <a:fillRect/>
          </a:stretch>
        </p:blipFill>
        <p:spPr bwMode="auto">
          <a:xfrm>
            <a:off x="141890" y="914400"/>
            <a:ext cx="3673759" cy="2895600"/>
          </a:xfrm>
          <a:prstGeom prst="rect">
            <a:avLst/>
          </a:prstGeom>
          <a:noFill/>
          <a:ln w="9525">
            <a:noFill/>
            <a:miter lim="800000"/>
            <a:headEnd/>
            <a:tailEnd/>
          </a:ln>
        </p:spPr>
      </p:pic>
      <p:graphicFrame>
        <p:nvGraphicFramePr>
          <p:cNvPr id="27663" name="Object 15"/>
          <p:cNvGraphicFramePr>
            <a:graphicFrameLocks noChangeAspect="1"/>
          </p:cNvGraphicFramePr>
          <p:nvPr/>
        </p:nvGraphicFramePr>
        <p:xfrm>
          <a:off x="3429000" y="914400"/>
          <a:ext cx="533400" cy="425386"/>
        </p:xfrm>
        <a:graphic>
          <a:graphicData uri="http://schemas.openxmlformats.org/presentationml/2006/ole">
            <p:oleObj spid="_x0000_s27663" name="Equation" r:id="rId13" imgW="241200" imgH="190440" progId="Equation.DSMT4">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665"/>
                                        </p:tgtEl>
                                        <p:attrNameLst>
                                          <p:attrName>style.visibility</p:attrName>
                                        </p:attrNameLst>
                                      </p:cBhvr>
                                      <p:to>
                                        <p:strVal val="visible"/>
                                      </p:to>
                                    </p:set>
                                    <p:animEffect transition="in" filter="dissolve">
                                      <p:cBhvr>
                                        <p:cTn id="7" dur="500"/>
                                        <p:tgtEl>
                                          <p:spTgt spid="27665"/>
                                        </p:tgtEl>
                                      </p:cBhvr>
                                    </p:animEffect>
                                  </p:childTnLst>
                                </p:cTn>
                              </p:par>
                              <p:par>
                                <p:cTn id="8" presetID="9" presetClass="exit" presetSubtype="0" fill="hold" nodeType="withEffect">
                                  <p:stCondLst>
                                    <p:cond delay="0"/>
                                  </p:stCondLst>
                                  <p:childTnLst>
                                    <p:animEffect transition="out" filter="dissolve">
                                      <p:cBhvr>
                                        <p:cTn id="9" dur="500"/>
                                        <p:tgtEl>
                                          <p:spTgt spid="27650"/>
                                        </p:tgtEl>
                                      </p:cBhvr>
                                    </p:animEffect>
                                    <p:set>
                                      <p:cBhvr>
                                        <p:cTn id="10" dur="1" fill="hold">
                                          <p:stCondLst>
                                            <p:cond delay="499"/>
                                          </p:stCondLst>
                                        </p:cTn>
                                        <p:tgtEl>
                                          <p:spTgt spid="276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grpId="0" nodeType="clickEffect">
                                  <p:stCondLst>
                                    <p:cond delay="0"/>
                                  </p:stCondLst>
                                  <p:childTnLst>
                                    <p:set>
                                      <p:cBhvr>
                                        <p:cTn id="14" dur="1" fill="hold">
                                          <p:stCondLst>
                                            <p:cond delay="0"/>
                                          </p:stCondLst>
                                        </p:cTn>
                                        <p:tgtEl>
                                          <p:spTgt spid="27658"/>
                                        </p:tgtEl>
                                        <p:attrNameLst>
                                          <p:attrName>style.visibility</p:attrName>
                                        </p:attrNameLst>
                                      </p:cBhvr>
                                      <p:to>
                                        <p:strVal val="visible"/>
                                      </p:to>
                                    </p:set>
                                    <p:anim calcmode="lin" valueType="num">
                                      <p:cBhvr additive="base">
                                        <p:cTn id="15" dur="500" fill="hold"/>
                                        <p:tgtEl>
                                          <p:spTgt spid="27658"/>
                                        </p:tgtEl>
                                        <p:attrNameLst>
                                          <p:attrName>ppt_x</p:attrName>
                                        </p:attrNameLst>
                                      </p:cBhvr>
                                      <p:tavLst>
                                        <p:tav tm="0">
                                          <p:val>
                                            <p:strVal val="0-#ppt_w/2"/>
                                          </p:val>
                                        </p:tav>
                                        <p:tav tm="100000">
                                          <p:val>
                                            <p:strVal val="#ppt_x"/>
                                          </p:val>
                                        </p:tav>
                                      </p:tavLst>
                                    </p:anim>
                                    <p:anim calcmode="lin" valueType="num">
                                      <p:cBhvr additive="base">
                                        <p:cTn id="16" dur="500" fill="hold"/>
                                        <p:tgtEl>
                                          <p:spTgt spid="27658"/>
                                        </p:tgtEl>
                                        <p:attrNameLst>
                                          <p:attrName>ppt_y</p:attrName>
                                        </p:attrNameLst>
                                      </p:cBhvr>
                                      <p:tavLst>
                                        <p:tav tm="0">
                                          <p:val>
                                            <p:strVal val="1+#ppt_h/2"/>
                                          </p:val>
                                        </p:tav>
                                        <p:tav tm="100000">
                                          <p:val>
                                            <p:strVal val="#ppt_y"/>
                                          </p:val>
                                        </p:tav>
                                      </p:tavLst>
                                    </p:anim>
                                  </p:childTnLst>
                                </p:cTn>
                              </p:par>
                              <p:par>
                                <p:cTn id="17" presetID="9" presetClass="entr" presetSubtype="0" fill="hold" grpId="1" nodeType="withEffect">
                                  <p:stCondLst>
                                    <p:cond delay="0"/>
                                  </p:stCondLst>
                                  <p:childTnLst>
                                    <p:set>
                                      <p:cBhvr>
                                        <p:cTn id="18" dur="1" fill="hold">
                                          <p:stCondLst>
                                            <p:cond delay="0"/>
                                          </p:stCondLst>
                                        </p:cTn>
                                        <p:tgtEl>
                                          <p:spTgt spid="27656"/>
                                        </p:tgtEl>
                                        <p:attrNameLst>
                                          <p:attrName>style.visibility</p:attrName>
                                        </p:attrNameLst>
                                      </p:cBhvr>
                                      <p:to>
                                        <p:strVal val="visible"/>
                                      </p:to>
                                    </p:set>
                                    <p:animEffect transition="in" filter="dissolve">
                                      <p:cBhvr>
                                        <p:cTn id="19" dur="500"/>
                                        <p:tgtEl>
                                          <p:spTgt spid="27656"/>
                                        </p:tgtEl>
                                      </p:cBhvr>
                                    </p:animEffect>
                                  </p:childTnLst>
                                </p:cTn>
                              </p:par>
                            </p:childTnLst>
                          </p:cTn>
                        </p:par>
                        <p:par>
                          <p:cTn id="20" fill="hold">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27653"/>
                                        </p:tgtEl>
                                        <p:attrNameLst>
                                          <p:attrName>style.visibility</p:attrName>
                                        </p:attrNameLst>
                                      </p:cBhvr>
                                      <p:to>
                                        <p:strVal val="visible"/>
                                      </p:to>
                                    </p:set>
                                    <p:animEffect transition="in" filter="dissolve">
                                      <p:cBhvr>
                                        <p:cTn id="23" dur="500"/>
                                        <p:tgtEl>
                                          <p:spTgt spid="27653"/>
                                        </p:tgtEl>
                                      </p:cBhvr>
                                    </p:animEffect>
                                  </p:childTnLst>
                                </p:cTn>
                              </p:par>
                              <p:par>
                                <p:cTn id="24" presetID="9" presetClass="entr" presetSubtype="0" fill="hold" nodeType="withEffect">
                                  <p:stCondLst>
                                    <p:cond delay="0"/>
                                  </p:stCondLst>
                                  <p:childTnLst>
                                    <p:set>
                                      <p:cBhvr>
                                        <p:cTn id="25" dur="1" fill="hold">
                                          <p:stCondLst>
                                            <p:cond delay="0"/>
                                          </p:stCondLst>
                                        </p:cTn>
                                        <p:tgtEl>
                                          <p:spTgt spid="27663"/>
                                        </p:tgtEl>
                                        <p:attrNameLst>
                                          <p:attrName>style.visibility</p:attrName>
                                        </p:attrNameLst>
                                      </p:cBhvr>
                                      <p:to>
                                        <p:strVal val="visible"/>
                                      </p:to>
                                    </p:set>
                                    <p:animEffect transition="in" filter="dissolve">
                                      <p:cBhvr>
                                        <p:cTn id="26" dur="500"/>
                                        <p:tgtEl>
                                          <p:spTgt spid="27663"/>
                                        </p:tgtEl>
                                      </p:cBhvr>
                                    </p:animEffect>
                                  </p:childTnLst>
                                </p:cTn>
                              </p:par>
                              <p:par>
                                <p:cTn id="27" presetID="9" presetClass="entr" presetSubtype="0" fill="hold" nodeType="withEffect">
                                  <p:stCondLst>
                                    <p:cond delay="0"/>
                                  </p:stCondLst>
                                  <p:childTnLst>
                                    <p:set>
                                      <p:cBhvr>
                                        <p:cTn id="28" dur="1" fill="hold">
                                          <p:stCondLst>
                                            <p:cond delay="0"/>
                                          </p:stCondLst>
                                        </p:cTn>
                                        <p:tgtEl>
                                          <p:spTgt spid="27662"/>
                                        </p:tgtEl>
                                        <p:attrNameLst>
                                          <p:attrName>style.visibility</p:attrName>
                                        </p:attrNameLst>
                                      </p:cBhvr>
                                      <p:to>
                                        <p:strVal val="visible"/>
                                      </p:to>
                                    </p:set>
                                    <p:animEffect transition="in" filter="dissolve">
                                      <p:cBhvr>
                                        <p:cTn id="29" dur="500"/>
                                        <p:tgtEl>
                                          <p:spTgt spid="27662"/>
                                        </p:tgtEl>
                                      </p:cBhvr>
                                    </p:animEffect>
                                  </p:childTnLst>
                                </p:cTn>
                              </p:par>
                              <p:par>
                                <p:cTn id="30" presetID="9" presetClass="entr" presetSubtype="0" fill="hold" nodeType="withEffect">
                                  <p:stCondLst>
                                    <p:cond delay="0"/>
                                  </p:stCondLst>
                                  <p:childTnLst>
                                    <p:set>
                                      <p:cBhvr>
                                        <p:cTn id="31" dur="1" fill="hold">
                                          <p:stCondLst>
                                            <p:cond delay="0"/>
                                          </p:stCondLst>
                                        </p:cTn>
                                        <p:tgtEl>
                                          <p:spTgt spid="27659"/>
                                        </p:tgtEl>
                                        <p:attrNameLst>
                                          <p:attrName>style.visibility</p:attrName>
                                        </p:attrNameLst>
                                      </p:cBhvr>
                                      <p:to>
                                        <p:strVal val="visible"/>
                                      </p:to>
                                    </p:set>
                                    <p:animEffect transition="in" filter="dissolve">
                                      <p:cBhvr>
                                        <p:cTn id="32" dur="500"/>
                                        <p:tgtEl>
                                          <p:spTgt spid="2765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7657"/>
                                        </p:tgtEl>
                                        <p:attrNameLst>
                                          <p:attrName>style.visibility</p:attrName>
                                        </p:attrNameLst>
                                      </p:cBhvr>
                                      <p:to>
                                        <p:strVal val="visible"/>
                                      </p:to>
                                    </p:set>
                                    <p:animEffect transition="in" filter="dissolve">
                                      <p:cBhvr>
                                        <p:cTn id="35" dur="500"/>
                                        <p:tgtEl>
                                          <p:spTgt spid="27657"/>
                                        </p:tgtEl>
                                      </p:cBhvr>
                                    </p:animEffect>
                                  </p:childTnLst>
                                </p:cTn>
                              </p:par>
                              <p:par>
                                <p:cTn id="36" presetID="9" presetClass="entr" presetSubtype="0" fill="hold" nodeType="withEffect">
                                  <p:stCondLst>
                                    <p:cond delay="0"/>
                                  </p:stCondLst>
                                  <p:childTnLst>
                                    <p:set>
                                      <p:cBhvr>
                                        <p:cTn id="37" dur="1" fill="hold">
                                          <p:stCondLst>
                                            <p:cond delay="0"/>
                                          </p:stCondLst>
                                        </p:cTn>
                                        <p:tgtEl>
                                          <p:spTgt spid="27660"/>
                                        </p:tgtEl>
                                        <p:attrNameLst>
                                          <p:attrName>style.visibility</p:attrName>
                                        </p:attrNameLst>
                                      </p:cBhvr>
                                      <p:to>
                                        <p:strVal val="visible"/>
                                      </p:to>
                                    </p:set>
                                    <p:animEffect transition="in" filter="dissolve">
                                      <p:cBhvr>
                                        <p:cTn id="38" dur="500"/>
                                        <p:tgtEl>
                                          <p:spTgt spid="27660"/>
                                        </p:tgtEl>
                                      </p:cBhvr>
                                    </p:animEffect>
                                  </p:childTnLst>
                                </p:cTn>
                              </p:par>
                              <p:par>
                                <p:cTn id="39" presetID="9" presetClass="entr" presetSubtype="0" fill="hold" nodeType="withEffect">
                                  <p:stCondLst>
                                    <p:cond delay="0"/>
                                  </p:stCondLst>
                                  <p:childTnLst>
                                    <p:set>
                                      <p:cBhvr>
                                        <p:cTn id="40" dur="1" fill="hold">
                                          <p:stCondLst>
                                            <p:cond delay="0"/>
                                          </p:stCondLst>
                                        </p:cTn>
                                        <p:tgtEl>
                                          <p:spTgt spid="27655"/>
                                        </p:tgtEl>
                                        <p:attrNameLst>
                                          <p:attrName>style.visibility</p:attrName>
                                        </p:attrNameLst>
                                      </p:cBhvr>
                                      <p:to>
                                        <p:strVal val="visible"/>
                                      </p:to>
                                    </p:set>
                                    <p:animEffect transition="in" filter="dissolve">
                                      <p:cBhvr>
                                        <p:cTn id="41" dur="500"/>
                                        <p:tgtEl>
                                          <p:spTgt spid="27655"/>
                                        </p:tgtEl>
                                      </p:cBhvr>
                                    </p:animEffect>
                                  </p:childTnLst>
                                </p:cTn>
                              </p:par>
                              <p:par>
                                <p:cTn id="42" presetID="9" presetClass="entr" presetSubtype="0" fill="hold" nodeType="withEffect">
                                  <p:stCondLst>
                                    <p:cond delay="0"/>
                                  </p:stCondLst>
                                  <p:childTnLst>
                                    <p:set>
                                      <p:cBhvr>
                                        <p:cTn id="43" dur="1" fill="hold">
                                          <p:stCondLst>
                                            <p:cond delay="0"/>
                                          </p:stCondLst>
                                        </p:cTn>
                                        <p:tgtEl>
                                          <p:spTgt spid="27652"/>
                                        </p:tgtEl>
                                        <p:attrNameLst>
                                          <p:attrName>style.visibility</p:attrName>
                                        </p:attrNameLst>
                                      </p:cBhvr>
                                      <p:to>
                                        <p:strVal val="visible"/>
                                      </p:to>
                                    </p:set>
                                    <p:animEffect transition="in" filter="dissolve">
                                      <p:cBhvr>
                                        <p:cTn id="44" dur="500"/>
                                        <p:tgtEl>
                                          <p:spTgt spid="27652"/>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grpId="0" nodeType="clickEffect">
                                  <p:stCondLst>
                                    <p:cond delay="0"/>
                                  </p:stCondLst>
                                  <p:childTnLst>
                                    <p:animEffect transition="out" filter="dissolve">
                                      <p:cBhvr>
                                        <p:cTn id="48" dur="500"/>
                                        <p:tgtEl>
                                          <p:spTgt spid="27656"/>
                                        </p:tgtEl>
                                      </p:cBhvr>
                                    </p:animEffect>
                                    <p:set>
                                      <p:cBhvr>
                                        <p:cTn id="49" dur="1" fill="hold">
                                          <p:stCondLst>
                                            <p:cond delay="499"/>
                                          </p:stCondLst>
                                        </p:cTn>
                                        <p:tgtEl>
                                          <p:spTgt spid="27656"/>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27658"/>
                                        </p:tgtEl>
                                      </p:cBhvr>
                                    </p:animEffect>
                                    <p:set>
                                      <p:cBhvr>
                                        <p:cTn id="52" dur="1" fill="hold">
                                          <p:stCondLst>
                                            <p:cond delay="499"/>
                                          </p:stCondLst>
                                        </p:cTn>
                                        <p:tgtEl>
                                          <p:spTgt spid="27658"/>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27657"/>
                                        </p:tgtEl>
                                      </p:cBhvr>
                                    </p:animEffect>
                                    <p:set>
                                      <p:cBhvr>
                                        <p:cTn id="55" dur="1" fill="hold">
                                          <p:stCondLst>
                                            <p:cond delay="499"/>
                                          </p:stCondLst>
                                        </p:cTn>
                                        <p:tgtEl>
                                          <p:spTgt spid="27657"/>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27653"/>
                                        </p:tgtEl>
                                      </p:cBhvr>
                                    </p:animEffect>
                                    <p:set>
                                      <p:cBhvr>
                                        <p:cTn id="58" dur="1" fill="hold">
                                          <p:stCondLst>
                                            <p:cond delay="499"/>
                                          </p:stCondLst>
                                        </p:cTn>
                                        <p:tgtEl>
                                          <p:spTgt spid="27653"/>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27663"/>
                                        </p:tgtEl>
                                      </p:cBhvr>
                                    </p:animEffect>
                                    <p:set>
                                      <p:cBhvr>
                                        <p:cTn id="61" dur="1" fill="hold">
                                          <p:stCondLst>
                                            <p:cond delay="499"/>
                                          </p:stCondLst>
                                        </p:cTn>
                                        <p:tgtEl>
                                          <p:spTgt spid="27663"/>
                                        </p:tgtEl>
                                        <p:attrNameLst>
                                          <p:attrName>style.visibility</p:attrName>
                                        </p:attrNameLst>
                                      </p:cBhvr>
                                      <p:to>
                                        <p:strVal val="hidden"/>
                                      </p:to>
                                    </p:set>
                                  </p:childTnLst>
                                </p:cTn>
                              </p:par>
                              <p:par>
                                <p:cTn id="62" presetID="9" presetClass="exit" presetSubtype="0" fill="hold" nodeType="withEffect">
                                  <p:stCondLst>
                                    <p:cond delay="0"/>
                                  </p:stCondLst>
                                  <p:childTnLst>
                                    <p:animEffect transition="out" filter="dissolve">
                                      <p:cBhvr>
                                        <p:cTn id="63" dur="500"/>
                                        <p:tgtEl>
                                          <p:spTgt spid="27662"/>
                                        </p:tgtEl>
                                      </p:cBhvr>
                                    </p:animEffect>
                                    <p:set>
                                      <p:cBhvr>
                                        <p:cTn id="64" dur="1" fill="hold">
                                          <p:stCondLst>
                                            <p:cond delay="499"/>
                                          </p:stCondLst>
                                        </p:cTn>
                                        <p:tgtEl>
                                          <p:spTgt spid="27662"/>
                                        </p:tgtEl>
                                        <p:attrNameLst>
                                          <p:attrName>style.visibility</p:attrName>
                                        </p:attrNameLst>
                                      </p:cBhvr>
                                      <p:to>
                                        <p:strVal val="hidden"/>
                                      </p:to>
                                    </p:set>
                                  </p:childTnLst>
                                </p:cTn>
                              </p:par>
                              <p:par>
                                <p:cTn id="65" presetID="9" presetClass="exit" presetSubtype="0" fill="hold" nodeType="withEffect">
                                  <p:stCondLst>
                                    <p:cond delay="0"/>
                                  </p:stCondLst>
                                  <p:childTnLst>
                                    <p:animEffect transition="out" filter="dissolve">
                                      <p:cBhvr>
                                        <p:cTn id="66" dur="500"/>
                                        <p:tgtEl>
                                          <p:spTgt spid="27659"/>
                                        </p:tgtEl>
                                      </p:cBhvr>
                                    </p:animEffect>
                                    <p:set>
                                      <p:cBhvr>
                                        <p:cTn id="67" dur="1" fill="hold">
                                          <p:stCondLst>
                                            <p:cond delay="499"/>
                                          </p:stCondLst>
                                        </p:cTn>
                                        <p:tgtEl>
                                          <p:spTgt spid="27659"/>
                                        </p:tgtEl>
                                        <p:attrNameLst>
                                          <p:attrName>style.visibility</p:attrName>
                                        </p:attrNameLst>
                                      </p:cBhvr>
                                      <p:to>
                                        <p:strVal val="hidden"/>
                                      </p:to>
                                    </p:set>
                                  </p:childTnLst>
                                </p:cTn>
                              </p:par>
                              <p:par>
                                <p:cTn id="68" presetID="9" presetClass="entr" presetSubtype="0" fill="hold" nodeType="withEffect">
                                  <p:stCondLst>
                                    <p:cond delay="0"/>
                                  </p:stCondLst>
                                  <p:childTnLst>
                                    <p:set>
                                      <p:cBhvr>
                                        <p:cTn id="69" dur="1" fill="hold">
                                          <p:stCondLst>
                                            <p:cond delay="0"/>
                                          </p:stCondLst>
                                        </p:cTn>
                                        <p:tgtEl>
                                          <p:spTgt spid="27663"/>
                                        </p:tgtEl>
                                        <p:attrNameLst>
                                          <p:attrName>style.visibility</p:attrName>
                                        </p:attrNameLst>
                                      </p:cBhvr>
                                      <p:to>
                                        <p:strVal val="visible"/>
                                      </p:to>
                                    </p:set>
                                    <p:animEffect transition="in" filter="dissolve">
                                      <p:cBhvr>
                                        <p:cTn id="70" dur="500"/>
                                        <p:tgtEl>
                                          <p:spTgt spid="27663"/>
                                        </p:tgtEl>
                                      </p:cBhvr>
                                    </p:animEffect>
                                  </p:childTnLst>
                                </p:cTn>
                              </p:par>
                              <p:par>
                                <p:cTn id="71" presetID="9" presetClass="exit" presetSubtype="0" fill="hold" nodeType="withEffect">
                                  <p:stCondLst>
                                    <p:cond delay="0"/>
                                  </p:stCondLst>
                                  <p:childTnLst>
                                    <p:animEffect transition="out" filter="dissolve">
                                      <p:cBhvr>
                                        <p:cTn id="72" dur="500"/>
                                        <p:tgtEl>
                                          <p:spTgt spid="27659"/>
                                        </p:tgtEl>
                                      </p:cBhvr>
                                    </p:animEffect>
                                    <p:set>
                                      <p:cBhvr>
                                        <p:cTn id="73" dur="1" fill="hold">
                                          <p:stCondLst>
                                            <p:cond delay="499"/>
                                          </p:stCondLst>
                                        </p:cTn>
                                        <p:tgtEl>
                                          <p:spTgt spid="27659"/>
                                        </p:tgtEl>
                                        <p:attrNameLst>
                                          <p:attrName>style.visibility</p:attrName>
                                        </p:attrNameLst>
                                      </p:cBhvr>
                                      <p:to>
                                        <p:strVal val="hidden"/>
                                      </p:to>
                                    </p:set>
                                  </p:childTnLst>
                                </p:cTn>
                              </p:par>
                              <p:par>
                                <p:cTn id="74" presetID="9" presetClass="exit" presetSubtype="0" fill="hold" grpId="2" nodeType="withEffect">
                                  <p:stCondLst>
                                    <p:cond delay="0"/>
                                  </p:stCondLst>
                                  <p:childTnLst>
                                    <p:animEffect transition="out" filter="dissolve">
                                      <p:cBhvr>
                                        <p:cTn id="75" dur="500"/>
                                        <p:tgtEl>
                                          <p:spTgt spid="27658"/>
                                        </p:tgtEl>
                                      </p:cBhvr>
                                    </p:animEffect>
                                    <p:set>
                                      <p:cBhvr>
                                        <p:cTn id="76" dur="1" fill="hold">
                                          <p:stCondLst>
                                            <p:cond delay="499"/>
                                          </p:stCondLst>
                                        </p:cTn>
                                        <p:tgtEl>
                                          <p:spTgt spid="27658"/>
                                        </p:tgtEl>
                                        <p:attrNameLst>
                                          <p:attrName>style.visibility</p:attrName>
                                        </p:attrNameLst>
                                      </p:cBhvr>
                                      <p:to>
                                        <p:strVal val="hidden"/>
                                      </p:to>
                                    </p:set>
                                  </p:childTnLst>
                                </p:cTn>
                              </p:par>
                              <p:par>
                                <p:cTn id="77" presetID="9" presetClass="exit" presetSubtype="0" fill="hold" grpId="2" nodeType="withEffect">
                                  <p:stCondLst>
                                    <p:cond delay="0"/>
                                  </p:stCondLst>
                                  <p:childTnLst>
                                    <p:animEffect transition="out" filter="dissolve">
                                      <p:cBhvr>
                                        <p:cTn id="78" dur="500"/>
                                        <p:tgtEl>
                                          <p:spTgt spid="27657"/>
                                        </p:tgtEl>
                                      </p:cBhvr>
                                    </p:animEffect>
                                    <p:set>
                                      <p:cBhvr>
                                        <p:cTn id="79" dur="1" fill="hold">
                                          <p:stCondLst>
                                            <p:cond delay="499"/>
                                          </p:stCondLst>
                                        </p:cTn>
                                        <p:tgtEl>
                                          <p:spTgt spid="27657"/>
                                        </p:tgtEl>
                                        <p:attrNameLst>
                                          <p:attrName>style.visibility</p:attrName>
                                        </p:attrNameLst>
                                      </p:cBhvr>
                                      <p:to>
                                        <p:strVal val="hidden"/>
                                      </p:to>
                                    </p:set>
                                  </p:childTnLst>
                                </p:cTn>
                              </p:par>
                              <p:par>
                                <p:cTn id="80" presetID="9" presetClass="exit" presetSubtype="0" fill="hold" nodeType="withEffect">
                                  <p:stCondLst>
                                    <p:cond delay="0"/>
                                  </p:stCondLst>
                                  <p:childTnLst>
                                    <p:animEffect transition="out" filter="dissolve">
                                      <p:cBhvr>
                                        <p:cTn id="81" dur="500"/>
                                        <p:tgtEl>
                                          <p:spTgt spid="27662"/>
                                        </p:tgtEl>
                                      </p:cBhvr>
                                    </p:animEffect>
                                    <p:set>
                                      <p:cBhvr>
                                        <p:cTn id="82" dur="1" fill="hold">
                                          <p:stCondLst>
                                            <p:cond delay="499"/>
                                          </p:stCondLst>
                                        </p:cTn>
                                        <p:tgtEl>
                                          <p:spTgt spid="27662"/>
                                        </p:tgtEl>
                                        <p:attrNameLst>
                                          <p:attrName>style.visibility</p:attrName>
                                        </p:attrNameLst>
                                      </p:cBhvr>
                                      <p:to>
                                        <p:strVal val="hidden"/>
                                      </p:to>
                                    </p:set>
                                  </p:childTnLst>
                                </p:cTn>
                              </p:par>
                              <p:par>
                                <p:cTn id="83" presetID="9" presetClass="exit" presetSubtype="0" fill="hold" grpId="2" nodeType="withEffect">
                                  <p:stCondLst>
                                    <p:cond delay="0"/>
                                  </p:stCondLst>
                                  <p:childTnLst>
                                    <p:animEffect transition="out" filter="dissolve">
                                      <p:cBhvr>
                                        <p:cTn id="84" dur="500"/>
                                        <p:tgtEl>
                                          <p:spTgt spid="27653"/>
                                        </p:tgtEl>
                                      </p:cBhvr>
                                    </p:animEffect>
                                    <p:set>
                                      <p:cBhvr>
                                        <p:cTn id="85" dur="1" fill="hold">
                                          <p:stCondLst>
                                            <p:cond delay="499"/>
                                          </p:stCondLst>
                                        </p:cTn>
                                        <p:tgtEl>
                                          <p:spTgt spid="27653"/>
                                        </p:tgtEl>
                                        <p:attrNameLst>
                                          <p:attrName>style.visibility</p:attrName>
                                        </p:attrNameLst>
                                      </p:cBhvr>
                                      <p:to>
                                        <p:strVal val="hidden"/>
                                      </p:to>
                                    </p:set>
                                  </p:childTnLst>
                                </p:cTn>
                              </p:par>
                              <p:par>
                                <p:cTn id="86" presetID="9" presetClass="exit" presetSubtype="0" fill="hold" nodeType="withEffect">
                                  <p:stCondLst>
                                    <p:cond delay="0"/>
                                  </p:stCondLst>
                                  <p:childTnLst>
                                    <p:animEffect transition="out" filter="dissolve">
                                      <p:cBhvr>
                                        <p:cTn id="87" dur="500"/>
                                        <p:tgtEl>
                                          <p:spTgt spid="27663"/>
                                        </p:tgtEl>
                                      </p:cBhvr>
                                    </p:animEffect>
                                    <p:set>
                                      <p:cBhvr>
                                        <p:cTn id="88" dur="1" fill="hold">
                                          <p:stCondLst>
                                            <p:cond delay="499"/>
                                          </p:stCondLst>
                                        </p:cTn>
                                        <p:tgtEl>
                                          <p:spTgt spid="27663"/>
                                        </p:tgtEl>
                                        <p:attrNameLst>
                                          <p:attrName>style.visibility</p:attrName>
                                        </p:attrNameLst>
                                      </p:cBhvr>
                                      <p:to>
                                        <p:strVal val="hidden"/>
                                      </p:to>
                                    </p:set>
                                  </p:childTnLst>
                                </p:cTn>
                              </p:par>
                              <p:par>
                                <p:cTn id="89" presetID="9" presetClass="exit" presetSubtype="0" fill="hold" nodeType="withEffect">
                                  <p:stCondLst>
                                    <p:cond delay="0"/>
                                  </p:stCondLst>
                                  <p:childTnLst>
                                    <p:animEffect transition="out" filter="dissolve">
                                      <p:cBhvr>
                                        <p:cTn id="90" dur="500"/>
                                        <p:tgtEl>
                                          <p:spTgt spid="27655"/>
                                        </p:tgtEl>
                                      </p:cBhvr>
                                    </p:animEffect>
                                    <p:set>
                                      <p:cBhvr>
                                        <p:cTn id="91" dur="1" fill="hold">
                                          <p:stCondLst>
                                            <p:cond delay="499"/>
                                          </p:stCondLst>
                                        </p:cTn>
                                        <p:tgtEl>
                                          <p:spTgt spid="27655"/>
                                        </p:tgtEl>
                                        <p:attrNameLst>
                                          <p:attrName>style.visibility</p:attrName>
                                        </p:attrNameLst>
                                      </p:cBhvr>
                                      <p:to>
                                        <p:strVal val="hidden"/>
                                      </p:to>
                                    </p:set>
                                  </p:childTnLst>
                                </p:cTn>
                              </p:par>
                              <p:par>
                                <p:cTn id="92" presetID="9" presetClass="exit" presetSubtype="0" fill="hold" nodeType="withEffect">
                                  <p:stCondLst>
                                    <p:cond delay="0"/>
                                  </p:stCondLst>
                                  <p:childTnLst>
                                    <p:animEffect transition="out" filter="dissolve">
                                      <p:cBhvr>
                                        <p:cTn id="93" dur="500"/>
                                        <p:tgtEl>
                                          <p:spTgt spid="27660"/>
                                        </p:tgtEl>
                                      </p:cBhvr>
                                    </p:animEffect>
                                    <p:set>
                                      <p:cBhvr>
                                        <p:cTn id="94" dur="1" fill="hold">
                                          <p:stCondLst>
                                            <p:cond delay="499"/>
                                          </p:stCondLst>
                                        </p:cTn>
                                        <p:tgtEl>
                                          <p:spTgt spid="27660"/>
                                        </p:tgtEl>
                                        <p:attrNameLst>
                                          <p:attrName>style.visibility</p:attrName>
                                        </p:attrNameLst>
                                      </p:cBhvr>
                                      <p:to>
                                        <p:strVal val="hidden"/>
                                      </p:to>
                                    </p:set>
                                  </p:childTnLst>
                                </p:cTn>
                              </p:par>
                              <p:par>
                                <p:cTn id="95" presetID="9" presetClass="exit" presetSubtype="0" fill="hold" nodeType="withEffect">
                                  <p:stCondLst>
                                    <p:cond delay="0"/>
                                  </p:stCondLst>
                                  <p:childTnLst>
                                    <p:animEffect transition="out" filter="dissolve">
                                      <p:cBhvr>
                                        <p:cTn id="96" dur="500"/>
                                        <p:tgtEl>
                                          <p:spTgt spid="27665"/>
                                        </p:tgtEl>
                                      </p:cBhvr>
                                    </p:animEffect>
                                    <p:set>
                                      <p:cBhvr>
                                        <p:cTn id="97" dur="1" fill="hold">
                                          <p:stCondLst>
                                            <p:cond delay="499"/>
                                          </p:stCondLst>
                                        </p:cTn>
                                        <p:tgtEl>
                                          <p:spTgt spid="27665"/>
                                        </p:tgtEl>
                                        <p:attrNameLst>
                                          <p:attrName>style.visibility</p:attrName>
                                        </p:attrNameLst>
                                      </p:cBhvr>
                                      <p:to>
                                        <p:strVal val="hidden"/>
                                      </p:to>
                                    </p:set>
                                  </p:childTnLst>
                                </p:cTn>
                              </p:par>
                              <p:par>
                                <p:cTn id="98" presetID="9" presetClass="exit" presetSubtype="0" fill="hold" grpId="2" nodeType="withEffect">
                                  <p:stCondLst>
                                    <p:cond delay="0"/>
                                  </p:stCondLst>
                                  <p:childTnLst>
                                    <p:animEffect transition="out" filter="dissolve">
                                      <p:cBhvr>
                                        <p:cTn id="99" dur="500"/>
                                        <p:tgtEl>
                                          <p:spTgt spid="27656"/>
                                        </p:tgtEl>
                                      </p:cBhvr>
                                    </p:animEffect>
                                    <p:set>
                                      <p:cBhvr>
                                        <p:cTn id="100" dur="1" fill="hold">
                                          <p:stCondLst>
                                            <p:cond delay="499"/>
                                          </p:stCondLst>
                                        </p:cTn>
                                        <p:tgtEl>
                                          <p:spTgt spid="27656"/>
                                        </p:tgtEl>
                                        <p:attrNameLst>
                                          <p:attrName>style.visibility</p:attrName>
                                        </p:attrNameLst>
                                      </p:cBhvr>
                                      <p:to>
                                        <p:strVal val="hidden"/>
                                      </p:to>
                                    </p:set>
                                  </p:childTnLst>
                                </p:cTn>
                              </p:par>
                              <p:par>
                                <p:cTn id="101" presetID="9" presetClass="entr" presetSubtype="0" fill="hold" nodeType="withEffect">
                                  <p:stCondLst>
                                    <p:cond delay="0"/>
                                  </p:stCondLst>
                                  <p:childTnLst>
                                    <p:set>
                                      <p:cBhvr>
                                        <p:cTn id="102" dur="1" fill="hold">
                                          <p:stCondLst>
                                            <p:cond delay="0"/>
                                          </p:stCondLst>
                                        </p:cTn>
                                        <p:tgtEl>
                                          <p:spTgt spid="27664"/>
                                        </p:tgtEl>
                                        <p:attrNameLst>
                                          <p:attrName>style.visibility</p:attrName>
                                        </p:attrNameLst>
                                      </p:cBhvr>
                                      <p:to>
                                        <p:strVal val="visible"/>
                                      </p:to>
                                    </p:set>
                                    <p:animEffect transition="in" filter="dissolve">
                                      <p:cBhvr>
                                        <p:cTn id="103" dur="500"/>
                                        <p:tgtEl>
                                          <p:spTgt spid="27664"/>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27651"/>
                                        </p:tgtEl>
                                        <p:attrNameLst>
                                          <p:attrName>style.visibility</p:attrName>
                                        </p:attrNameLst>
                                      </p:cBhvr>
                                      <p:to>
                                        <p:strVal val="visible"/>
                                      </p:to>
                                    </p:set>
                                    <p:animEffect transition="in" filter="dissolve">
                                      <p:cBhvr>
                                        <p:cTn id="108"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8" grpId="0" animBg="1"/>
      <p:bldP spid="27658" grpId="1" animBg="1"/>
      <p:bldP spid="27657" grpId="0" animBg="1"/>
      <p:bldP spid="27657" grpId="1" animBg="1"/>
      <p:bldP spid="27653" grpId="0" animBg="1"/>
      <p:bldP spid="27653" grpId="1" animBg="1"/>
      <p:bldP spid="27656" grpId="0" animBg="1"/>
      <p:bldP spid="2765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Spin-waves: a slight twist on order</a:t>
            </a:r>
            <a:endParaRPr lang="en-US" dirty="0"/>
          </a:p>
        </p:txBody>
      </p:sp>
      <p:sp>
        <p:nvSpPr>
          <p:cNvPr id="24589" name="AutoShape 13"/>
          <p:cNvSpPr>
            <a:spLocks noChangeArrowheads="1"/>
          </p:cNvSpPr>
          <p:nvPr/>
        </p:nvSpPr>
        <p:spPr bwMode="auto">
          <a:xfrm>
            <a:off x="6294438" y="3124200"/>
            <a:ext cx="250825" cy="687388"/>
          </a:xfrm>
          <a:prstGeom prst="downArrow">
            <a:avLst>
              <a:gd name="adj1" fmla="val 50000"/>
              <a:gd name="adj2" fmla="val 68513"/>
            </a:avLst>
          </a:prstGeom>
          <a:solidFill>
            <a:srgbClr val="00FF00"/>
          </a:solidFill>
          <a:ln w="9525">
            <a:solidFill>
              <a:schemeClr val="tx1"/>
            </a:solidFill>
            <a:miter lim="800000"/>
            <a:headEnd/>
            <a:tailEnd/>
          </a:ln>
          <a:effectLst>
            <a:outerShdw dist="107763" dir="2700000" algn="ctr" rotWithShape="0">
              <a:schemeClr val="bg2">
                <a:alpha val="50000"/>
              </a:schemeClr>
            </a:outerShdw>
          </a:effectLst>
        </p:spPr>
        <p:txBody>
          <a:bodyPr vert="eaVert" wrap="none" lIns="91440" tIns="45720" rIns="91440" bIns="45720" numCol="1" anchor="ctr" anchorCtr="0" compatLnSpc="1">
            <a:prstTxWarp prst="textNoShape">
              <a:avLst/>
            </a:prstTxWarp>
          </a:bodyPr>
          <a:lstStyle/>
          <a:p>
            <a:endParaRPr lang="en-US"/>
          </a:p>
        </p:txBody>
      </p:sp>
      <p:pic>
        <p:nvPicPr>
          <p:cNvPr id="16" name="Picture 3"/>
          <p:cNvPicPr>
            <a:picLocks noChangeAspect="1" noChangeArrowheads="1"/>
          </p:cNvPicPr>
          <p:nvPr/>
        </p:nvPicPr>
        <p:blipFill>
          <a:blip r:embed="rId4"/>
          <a:srcRect/>
          <a:stretch>
            <a:fillRect/>
          </a:stretch>
        </p:blipFill>
        <p:spPr bwMode="auto">
          <a:xfrm>
            <a:off x="4876800" y="846137"/>
            <a:ext cx="4160838" cy="5745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7" name="Group 7"/>
          <p:cNvGrpSpPr>
            <a:grpSpLocks/>
          </p:cNvGrpSpPr>
          <p:nvPr/>
        </p:nvGrpSpPr>
        <p:grpSpPr bwMode="auto">
          <a:xfrm>
            <a:off x="152400" y="4168775"/>
            <a:ext cx="4581525" cy="2765425"/>
            <a:chOff x="2690" y="2573"/>
            <a:chExt cx="2886" cy="1742"/>
          </a:xfrm>
        </p:grpSpPr>
        <p:pic>
          <p:nvPicPr>
            <p:cNvPr id="18" name="fmvsmall[1].avi"/>
            <p:cNvPicPr>
              <a:picLocks noRot="1" noChangeAspect="1" noChangeArrowheads="1"/>
            </p:cNvPicPr>
            <p:nvPr>
              <a:videoFile r:link="rId1"/>
            </p:nvPr>
          </p:nvPicPr>
          <p:blipFill>
            <a:blip r:embed="rId5"/>
            <a:srcRect/>
            <a:stretch>
              <a:fillRect/>
            </a:stretch>
          </p:blipFill>
          <p:spPr bwMode="auto">
            <a:xfrm>
              <a:off x="2696" y="3671"/>
              <a:ext cx="2880" cy="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fmvsmall[1].avi"/>
            <p:cNvPicPr>
              <a:picLocks noRot="1" noChangeAspect="1" noChangeArrowheads="1"/>
            </p:cNvPicPr>
            <p:nvPr>
              <a:videoFile r:link="rId1"/>
            </p:nvPr>
          </p:nvPicPr>
          <p:blipFill>
            <a:blip r:embed="rId5"/>
            <a:srcRect/>
            <a:stretch>
              <a:fillRect/>
            </a:stretch>
          </p:blipFill>
          <p:spPr bwMode="auto">
            <a:xfrm>
              <a:off x="2690" y="3293"/>
              <a:ext cx="2880" cy="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fmvsmall[1].avi"/>
            <p:cNvPicPr>
              <a:picLocks noRot="1" noChangeAspect="1" noChangeArrowheads="1"/>
            </p:cNvPicPr>
            <p:nvPr>
              <a:videoFile r:link="rId1"/>
            </p:nvPr>
          </p:nvPicPr>
          <p:blipFill>
            <a:blip r:embed="rId5"/>
            <a:srcRect/>
            <a:stretch>
              <a:fillRect/>
            </a:stretch>
          </p:blipFill>
          <p:spPr bwMode="auto">
            <a:xfrm>
              <a:off x="2690" y="2939"/>
              <a:ext cx="2880" cy="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fmvsmall[1].avi"/>
            <p:cNvPicPr>
              <a:picLocks noRot="1" noChangeAspect="1" noChangeArrowheads="1"/>
            </p:cNvPicPr>
            <p:nvPr>
              <a:videoFile r:link="rId1"/>
            </p:nvPr>
          </p:nvPicPr>
          <p:blipFill>
            <a:blip r:embed="rId5"/>
            <a:srcRect/>
            <a:stretch>
              <a:fillRect/>
            </a:stretch>
          </p:blipFill>
          <p:spPr bwMode="auto">
            <a:xfrm>
              <a:off x="2696" y="2573"/>
              <a:ext cx="2880" cy="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Text Box 12"/>
            <p:cNvSpPr txBox="1">
              <a:spLocks noChangeArrowheads="1"/>
            </p:cNvSpPr>
            <p:nvPr/>
          </p:nvSpPr>
          <p:spPr bwMode="auto">
            <a:xfrm>
              <a:off x="3792" y="4103"/>
              <a:ext cx="1656" cy="21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smtClean="0">
                  <a:ln>
                    <a:noFill/>
                  </a:ln>
                  <a:solidFill>
                    <a:schemeClr val="tx1"/>
                  </a:solidFill>
                  <a:effectLst/>
                  <a:latin typeface="Times New Roman" pitchFamily="18" charset="0"/>
                </a:rPr>
                <a:t>From A. </a:t>
              </a:r>
              <a:r>
                <a:rPr kumimoji="0" lang="en-US" sz="1600" b="0" i="1" u="none" strike="noStrike" cap="none" normalizeH="0" baseline="0" dirty="0" err="1" smtClean="0">
                  <a:ln>
                    <a:noFill/>
                  </a:ln>
                  <a:solidFill>
                    <a:schemeClr val="tx1"/>
                  </a:solidFill>
                  <a:effectLst/>
                  <a:latin typeface="Times New Roman" pitchFamily="18" charset="0"/>
                </a:rPr>
                <a:t>Zheludev’s</a:t>
              </a:r>
              <a:r>
                <a:rPr kumimoji="0" lang="en-US" sz="1600" b="0" i="1" u="none" strike="noStrike" cap="none" normalizeH="0" baseline="0" dirty="0" smtClean="0">
                  <a:ln>
                    <a:noFill/>
                  </a:ln>
                  <a:solidFill>
                    <a:schemeClr val="tx1"/>
                  </a:solidFill>
                  <a:effectLst/>
                  <a:latin typeface="Times New Roman" pitchFamily="18" charset="0"/>
                </a:rPr>
                <a:t> web page</a:t>
              </a:r>
              <a:endParaRPr kumimoji="0" lang="en-US" sz="1800" b="0" i="0" u="none" strike="noStrike" cap="none" normalizeH="0" baseline="0" dirty="0" smtClean="0">
                <a:ln>
                  <a:noFill/>
                </a:ln>
                <a:solidFill>
                  <a:schemeClr val="tx1"/>
                </a:solidFill>
                <a:effectLst/>
                <a:latin typeface="Arial" pitchFamily="34" charset="0"/>
              </a:endParaRPr>
            </a:p>
          </p:txBody>
        </p:sp>
      </p:grpSp>
      <p:pic>
        <p:nvPicPr>
          <p:cNvPr id="23" name="Picture 2" descr="maps_image1,gif"/>
          <p:cNvPicPr>
            <a:picLocks noChangeAspect="1" noChangeArrowheads="1"/>
          </p:cNvPicPr>
          <p:nvPr/>
        </p:nvPicPr>
        <p:blipFill>
          <a:blip r:embed="rId6"/>
          <a:srcRect/>
          <a:stretch>
            <a:fillRect/>
          </a:stretch>
        </p:blipFill>
        <p:spPr bwMode="auto">
          <a:xfrm>
            <a:off x="179387" y="838200"/>
            <a:ext cx="4495800" cy="32311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3"/>
          <p:cNvPicPr>
            <a:picLocks noChangeAspect="1" noChangeArrowheads="1"/>
          </p:cNvPicPr>
          <p:nvPr/>
        </p:nvPicPr>
        <p:blipFill>
          <a:blip r:embed="rId4"/>
          <a:srcRect/>
          <a:stretch>
            <a:fillRect/>
          </a:stretch>
        </p:blipFill>
        <p:spPr bwMode="auto">
          <a:xfrm>
            <a:off x="4876800" y="838200"/>
            <a:ext cx="4160838" cy="5745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581" name="Text Box 5"/>
          <p:cNvSpPr txBox="1">
            <a:spLocks noChangeArrowheads="1"/>
          </p:cNvSpPr>
          <p:nvPr/>
        </p:nvSpPr>
        <p:spPr bwMode="auto">
          <a:xfrm>
            <a:off x="6477000" y="2514600"/>
            <a:ext cx="1111202" cy="400110"/>
          </a:xfrm>
          <a:prstGeom prst="rect">
            <a:avLst/>
          </a:prstGeom>
          <a:solidFill>
            <a:schemeClr val="tx1"/>
          </a:solid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Times New Roman" pitchFamily="18" charset="0"/>
              </a:rPr>
              <a:t>La</a:t>
            </a:r>
            <a:r>
              <a:rPr kumimoji="0" lang="en-US" sz="2000" b="0" i="0" u="none" strike="noStrike" cap="none" normalizeH="0" baseline="-25000" dirty="0" smtClean="0">
                <a:ln>
                  <a:noFill/>
                </a:ln>
                <a:solidFill>
                  <a:schemeClr val="bg1"/>
                </a:solidFill>
                <a:effectLst/>
                <a:latin typeface="Times New Roman" pitchFamily="18" charset="0"/>
              </a:rPr>
              <a:t>2</a:t>
            </a:r>
            <a:r>
              <a:rPr kumimoji="0" lang="en-US" sz="2000" b="0" i="0" u="none" strike="noStrike" cap="none" normalizeH="0" baseline="0" dirty="0" smtClean="0">
                <a:ln>
                  <a:noFill/>
                </a:ln>
                <a:solidFill>
                  <a:schemeClr val="bg1"/>
                </a:solidFill>
                <a:effectLst/>
                <a:latin typeface="Times New Roman" pitchFamily="18" charset="0"/>
              </a:rPr>
              <a:t>CuO</a:t>
            </a:r>
            <a:r>
              <a:rPr kumimoji="0" lang="en-US" sz="2000" b="0" i="0" u="none" strike="noStrike" cap="none" normalizeH="0" baseline="-25000" dirty="0" smtClean="0">
                <a:ln>
                  <a:noFill/>
                </a:ln>
                <a:solidFill>
                  <a:schemeClr val="bg1"/>
                </a:solidFill>
                <a:effectLst/>
                <a:latin typeface="Times New Roman" pitchFamily="18" charset="0"/>
              </a:rPr>
              <a:t>4</a:t>
            </a:r>
            <a:endParaRPr kumimoji="0" lang="en-US" sz="1800" b="0" i="0" u="none" strike="noStrike" cap="none" normalizeH="0" baseline="0" dirty="0" smtClean="0">
              <a:ln>
                <a:noFill/>
              </a:ln>
              <a:solidFill>
                <a:schemeClr val="bg1"/>
              </a:solidFill>
              <a:effectLst/>
              <a:latin typeface="Arial" pitchFamily="34" charset="0"/>
            </a:endParaRPr>
          </a:p>
        </p:txBody>
      </p:sp>
      <p:sp>
        <p:nvSpPr>
          <p:cNvPr id="24580" name="Text Box 4"/>
          <p:cNvSpPr txBox="1">
            <a:spLocks noChangeArrowheads="1"/>
          </p:cNvSpPr>
          <p:nvPr/>
        </p:nvSpPr>
        <p:spPr bwMode="auto">
          <a:xfrm>
            <a:off x="6477000" y="2971800"/>
            <a:ext cx="2239962" cy="336550"/>
          </a:xfrm>
          <a:prstGeom prst="rect">
            <a:avLst/>
          </a:prstGeom>
          <a:solidFill>
            <a:schemeClr val="tx1"/>
          </a:solid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err="1" smtClean="0">
                <a:ln>
                  <a:noFill/>
                </a:ln>
                <a:solidFill>
                  <a:schemeClr val="bg1"/>
                </a:solidFill>
                <a:effectLst/>
                <a:latin typeface="Times New Roman" pitchFamily="18" charset="0"/>
              </a:rPr>
              <a:t>Coldea</a:t>
            </a:r>
            <a:r>
              <a:rPr kumimoji="0" lang="en-US" sz="1600" b="0" i="1" u="none" strike="noStrike" cap="none" normalizeH="0" baseline="0" dirty="0" smtClean="0">
                <a:ln>
                  <a:noFill/>
                </a:ln>
                <a:solidFill>
                  <a:schemeClr val="bg1"/>
                </a:solidFill>
                <a:effectLst/>
                <a:latin typeface="Times New Roman" pitchFamily="18" charset="0"/>
              </a:rPr>
              <a:t> et al. PRL (2001)</a:t>
            </a:r>
            <a:endParaRPr kumimoji="0" lang="en-US" sz="1800" b="0" i="0" u="none" strike="noStrike" cap="none" normalizeH="0" baseline="0" dirty="0" smtClean="0">
              <a:ln>
                <a:noFill/>
              </a:ln>
              <a:solidFill>
                <a:schemeClr val="bg1"/>
              </a:solidFill>
              <a:effectLst/>
              <a:latin typeface="Arial" pitchFamily="34" charset="0"/>
            </a:endParaRPr>
          </a:p>
        </p:txBody>
      </p:sp>
      <p:sp>
        <p:nvSpPr>
          <p:cNvPr id="25" name="Text Box 5"/>
          <p:cNvSpPr txBox="1">
            <a:spLocks noChangeArrowheads="1"/>
          </p:cNvSpPr>
          <p:nvPr/>
        </p:nvSpPr>
        <p:spPr bwMode="auto">
          <a:xfrm>
            <a:off x="6477000" y="2506663"/>
            <a:ext cx="1111202" cy="400110"/>
          </a:xfrm>
          <a:prstGeom prst="rect">
            <a:avLst/>
          </a:prstGeom>
          <a:solidFill>
            <a:schemeClr val="tx1"/>
          </a:solid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solidFill>
                <a:effectLst/>
                <a:latin typeface="Times New Roman" pitchFamily="18" charset="0"/>
              </a:rPr>
              <a:t>La</a:t>
            </a:r>
            <a:r>
              <a:rPr kumimoji="0" lang="en-US" sz="2000" b="0" i="0" u="none" strike="noStrike" cap="none" normalizeH="0" baseline="-25000" dirty="0" smtClean="0">
                <a:ln>
                  <a:noFill/>
                </a:ln>
                <a:solidFill>
                  <a:schemeClr val="bg1"/>
                </a:solidFill>
                <a:effectLst/>
                <a:latin typeface="Times New Roman" pitchFamily="18" charset="0"/>
              </a:rPr>
              <a:t>2</a:t>
            </a:r>
            <a:r>
              <a:rPr kumimoji="0" lang="en-US" sz="2000" b="0" i="0" u="none" strike="noStrike" cap="none" normalizeH="0" baseline="0" dirty="0" smtClean="0">
                <a:ln>
                  <a:noFill/>
                </a:ln>
                <a:solidFill>
                  <a:schemeClr val="bg1"/>
                </a:solidFill>
                <a:effectLst/>
                <a:latin typeface="Times New Roman" pitchFamily="18" charset="0"/>
              </a:rPr>
              <a:t>CuO</a:t>
            </a:r>
            <a:r>
              <a:rPr kumimoji="0" lang="en-US" sz="2000" b="0" i="0" u="none" strike="noStrike" cap="none" normalizeH="0" baseline="-25000" dirty="0" smtClean="0">
                <a:ln>
                  <a:noFill/>
                </a:ln>
                <a:solidFill>
                  <a:schemeClr val="bg1"/>
                </a:solidFill>
                <a:effectLst/>
                <a:latin typeface="Times New Roman" pitchFamily="18" charset="0"/>
              </a:rPr>
              <a:t>4</a:t>
            </a:r>
            <a:endParaRPr kumimoji="0" lang="en-US" sz="1800" b="0" i="0" u="none" strike="noStrike" cap="none" normalizeH="0" baseline="0" dirty="0" smtClean="0">
              <a:ln>
                <a:noFill/>
              </a:ln>
              <a:solidFill>
                <a:schemeClr val="bg1"/>
              </a:solidFill>
              <a:effectLst/>
              <a:latin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685800"/>
          </a:xfrm>
        </p:spPr>
        <p:txBody>
          <a:bodyPr>
            <a:normAutofit fontScale="90000"/>
          </a:bodyPr>
          <a:lstStyle/>
          <a:p>
            <a:r>
              <a:rPr lang="en-US" dirty="0" err="1" smtClean="0"/>
              <a:t>Solitons</a:t>
            </a:r>
            <a:r>
              <a:rPr lang="en-US" dirty="0" smtClean="0"/>
              <a:t> in CsNiF3: Twisting by 2</a:t>
            </a:r>
            <a:r>
              <a:rPr lang="en-US" dirty="0" smtClean="0">
                <a:latin typeface="Symbol" pitchFamily="18" charset="2"/>
              </a:rPr>
              <a:t>p</a:t>
            </a:r>
            <a:endParaRPr lang="en-US" dirty="0">
              <a:latin typeface="Symbol" pitchFamily="18" charset="2"/>
            </a:endParaRPr>
          </a:p>
        </p:txBody>
      </p:sp>
      <p:pic>
        <p:nvPicPr>
          <p:cNvPr id="36866" name="Picture 2"/>
          <p:cNvPicPr>
            <a:picLocks noChangeAspect="1" noChangeArrowheads="1"/>
          </p:cNvPicPr>
          <p:nvPr/>
        </p:nvPicPr>
        <p:blipFill>
          <a:blip r:embed="rId4"/>
          <a:srcRect/>
          <a:stretch>
            <a:fillRect/>
          </a:stretch>
        </p:blipFill>
        <p:spPr bwMode="auto">
          <a:xfrm>
            <a:off x="685799" y="914400"/>
            <a:ext cx="3724275" cy="4260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867" name="Picture 3"/>
          <p:cNvPicPr>
            <a:picLocks noChangeAspect="1" noChangeArrowheads="1"/>
          </p:cNvPicPr>
          <p:nvPr/>
        </p:nvPicPr>
        <p:blipFill>
          <a:blip r:embed="rId5"/>
          <a:srcRect/>
          <a:stretch>
            <a:fillRect/>
          </a:stretch>
        </p:blipFill>
        <p:spPr bwMode="auto">
          <a:xfrm>
            <a:off x="5091212" y="936120"/>
            <a:ext cx="3457177" cy="4248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868" name="Picture 4"/>
          <p:cNvPicPr>
            <a:picLocks noChangeAspect="1" noChangeArrowheads="1"/>
          </p:cNvPicPr>
          <p:nvPr/>
        </p:nvPicPr>
        <p:blipFill>
          <a:blip r:embed="rId6"/>
          <a:srcRect t="5263"/>
          <a:stretch>
            <a:fillRect/>
          </a:stretch>
        </p:blipFill>
        <p:spPr bwMode="auto">
          <a:xfrm>
            <a:off x="5334000" y="5334000"/>
            <a:ext cx="28575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5791200" y="1143000"/>
            <a:ext cx="2101666" cy="338554"/>
          </a:xfrm>
          <a:prstGeom prst="rect">
            <a:avLst/>
          </a:prstGeom>
          <a:noFill/>
        </p:spPr>
        <p:txBody>
          <a:bodyPr wrap="none" rtlCol="0">
            <a:spAutoFit/>
          </a:bodyPr>
          <a:lstStyle/>
          <a:p>
            <a:r>
              <a:rPr lang="en-US" sz="1600" dirty="0" err="1" smtClean="0">
                <a:solidFill>
                  <a:schemeClr val="bg1"/>
                </a:solidFill>
              </a:rPr>
              <a:t>Kjems</a:t>
            </a:r>
            <a:r>
              <a:rPr lang="en-US" sz="1600" dirty="0" smtClean="0">
                <a:solidFill>
                  <a:schemeClr val="bg1"/>
                </a:solidFill>
              </a:rPr>
              <a:t> &amp; Steiner (1978)</a:t>
            </a:r>
            <a:endParaRPr lang="en-US" sz="1600" dirty="0">
              <a:solidFill>
                <a:schemeClr val="bg1"/>
              </a:solidFill>
            </a:endParaRPr>
          </a:p>
        </p:txBody>
      </p:sp>
      <p:graphicFrame>
        <p:nvGraphicFramePr>
          <p:cNvPr id="8" name="Object 7"/>
          <p:cNvGraphicFramePr>
            <a:graphicFrameLocks noChangeAspect="1"/>
          </p:cNvGraphicFramePr>
          <p:nvPr/>
        </p:nvGraphicFramePr>
        <p:xfrm>
          <a:off x="1120952" y="5410200"/>
          <a:ext cx="7413448" cy="990600"/>
        </p:xfrm>
        <a:graphic>
          <a:graphicData uri="http://schemas.openxmlformats.org/presentationml/2006/ole">
            <p:oleObj spid="_x0000_s36870" name="Equation" r:id="rId7" imgW="2946240" imgH="393480" progId="Equation.DSMT4">
              <p:embed/>
            </p:oleObj>
          </a:graphicData>
        </a:graphic>
      </p:graphicFrame>
      <p:graphicFrame>
        <p:nvGraphicFramePr>
          <p:cNvPr id="10" name="Object 9"/>
          <p:cNvGraphicFramePr>
            <a:graphicFrameLocks noChangeAspect="1"/>
          </p:cNvGraphicFramePr>
          <p:nvPr/>
        </p:nvGraphicFramePr>
        <p:xfrm>
          <a:off x="720435" y="5410200"/>
          <a:ext cx="3775365" cy="1143000"/>
        </p:xfrm>
        <a:graphic>
          <a:graphicData uri="http://schemas.openxmlformats.org/presentationml/2006/ole">
            <p:oleObj spid="_x0000_s36872" name="Equation" r:id="rId8" imgW="1384200" imgH="419040" progId="Equation.DSMT4">
              <p:embed/>
            </p:oleObj>
          </a:graphicData>
        </a:graphic>
      </p:graphicFrame>
      <p:pic>
        <p:nvPicPr>
          <p:cNvPr id="12" name="Picture 11" descr="icsd_15092.jpg"/>
          <p:cNvPicPr>
            <a:picLocks noChangeAspect="1"/>
          </p:cNvPicPr>
          <p:nvPr/>
        </p:nvPicPr>
        <p:blipFill>
          <a:blip r:embed="rId9" cstate="print"/>
          <a:srcRect l="13228" t="1852" r="2513" b="9259"/>
          <a:stretch>
            <a:fillRect/>
          </a:stretch>
        </p:blipFill>
        <p:spPr>
          <a:xfrm>
            <a:off x="4876799" y="1143000"/>
            <a:ext cx="3889375"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1458310" y="1132490"/>
            <a:ext cx="1372940" cy="523220"/>
          </a:xfrm>
          <a:prstGeom prst="rect">
            <a:avLst/>
          </a:prstGeom>
          <a:noFill/>
        </p:spPr>
        <p:txBody>
          <a:bodyPr wrap="none" rtlCol="0">
            <a:spAutoFit/>
          </a:bodyPr>
          <a:lstStyle/>
          <a:p>
            <a:r>
              <a:rPr lang="en-US" sz="1400" dirty="0" err="1" smtClean="0">
                <a:solidFill>
                  <a:schemeClr val="bg1"/>
                </a:solidFill>
              </a:rPr>
              <a:t>Kjems</a:t>
            </a:r>
            <a:r>
              <a:rPr lang="en-US" sz="1400" dirty="0" smtClean="0">
                <a:solidFill>
                  <a:schemeClr val="bg1"/>
                </a:solidFill>
              </a:rPr>
              <a:t> &amp; Steiner</a:t>
            </a:r>
          </a:p>
          <a:p>
            <a:r>
              <a:rPr lang="en-US" sz="1400" dirty="0" smtClean="0">
                <a:solidFill>
                  <a:schemeClr val="bg1"/>
                </a:solidFill>
              </a:rPr>
              <a:t> (1978) </a:t>
            </a:r>
            <a:endParaRPr lang="en-U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36868"/>
                                        </p:tgtEl>
                                        <p:attrNameLst>
                                          <p:attrName>style.visibility</p:attrName>
                                        </p:attrNameLst>
                                      </p:cBhvr>
                                      <p:to>
                                        <p:strVal val="visible"/>
                                      </p:to>
                                    </p:set>
                                    <p:animEffect transition="in" filter="dissolve">
                                      <p:cBhvr>
                                        <p:cTn id="13" dur="500"/>
                                        <p:tgtEl>
                                          <p:spTgt spid="3686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6867"/>
                                        </p:tgtEl>
                                        <p:attrNameLst>
                                          <p:attrName>style.visibility</p:attrName>
                                        </p:attrNameLst>
                                      </p:cBhvr>
                                      <p:to>
                                        <p:strVal val="visible"/>
                                      </p:to>
                                    </p:set>
                                    <p:animEffect transition="in" filter="dissolve">
                                      <p:cBhvr>
                                        <p:cTn id="18" dur="500"/>
                                        <p:tgtEl>
                                          <p:spTgt spid="36867"/>
                                        </p:tgtEl>
                                      </p:cBhvr>
                                    </p:animEffect>
                                  </p:childTnLst>
                                </p:cTn>
                              </p:par>
                              <p:par>
                                <p:cTn id="19" presetID="9" presetClass="exit" presetSubtype="0" fill="hold" nodeType="withEffect">
                                  <p:stCondLst>
                                    <p:cond delay="0"/>
                                  </p:stCondLst>
                                  <p:childTnLst>
                                    <p:animEffect transition="out" filter="dissolv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Intra Atomic Singlet Ground State?</a:t>
            </a:r>
            <a:endParaRPr lang="en-US" dirty="0"/>
          </a:p>
        </p:txBody>
      </p:sp>
      <p:pic>
        <p:nvPicPr>
          <p:cNvPr id="37890" name="Picture 2"/>
          <p:cNvPicPr>
            <a:picLocks noChangeAspect="1" noChangeArrowheads="1"/>
          </p:cNvPicPr>
          <p:nvPr/>
        </p:nvPicPr>
        <p:blipFill>
          <a:blip r:embed="rId4"/>
          <a:srcRect/>
          <a:stretch>
            <a:fillRect/>
          </a:stretch>
        </p:blipFill>
        <p:spPr bwMode="auto">
          <a:xfrm>
            <a:off x="381000" y="990600"/>
            <a:ext cx="4953000" cy="41988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icsd_15092.jpg"/>
          <p:cNvPicPr>
            <a:picLocks noChangeAspect="1"/>
          </p:cNvPicPr>
          <p:nvPr/>
        </p:nvPicPr>
        <p:blipFill>
          <a:blip r:embed="rId5" cstate="print"/>
          <a:srcRect l="13228" t="1852" r="2513" b="9259"/>
          <a:stretch>
            <a:fillRect/>
          </a:stretch>
        </p:blipFill>
        <p:spPr>
          <a:xfrm>
            <a:off x="5638800" y="1524000"/>
            <a:ext cx="3267076"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1828800" y="1371600"/>
            <a:ext cx="1225015" cy="461665"/>
          </a:xfrm>
          <a:prstGeom prst="rect">
            <a:avLst/>
          </a:prstGeom>
          <a:noFill/>
        </p:spPr>
        <p:txBody>
          <a:bodyPr wrap="none" rtlCol="0">
            <a:spAutoFit/>
          </a:bodyPr>
          <a:lstStyle/>
          <a:p>
            <a:r>
              <a:rPr lang="en-US" sz="2400" dirty="0" smtClean="0">
                <a:solidFill>
                  <a:schemeClr val="bg1"/>
                </a:solidFill>
              </a:rPr>
              <a:t>CsFeBr3</a:t>
            </a:r>
            <a:endParaRPr lang="en-US" sz="2400" dirty="0">
              <a:solidFill>
                <a:schemeClr val="bg1"/>
              </a:solidFill>
            </a:endParaRPr>
          </a:p>
        </p:txBody>
      </p:sp>
      <p:graphicFrame>
        <p:nvGraphicFramePr>
          <p:cNvPr id="37891" name="Object 3"/>
          <p:cNvGraphicFramePr>
            <a:graphicFrameLocks noChangeAspect="1"/>
          </p:cNvGraphicFramePr>
          <p:nvPr/>
        </p:nvGraphicFramePr>
        <p:xfrm>
          <a:off x="381000" y="5410200"/>
          <a:ext cx="6324600" cy="845086"/>
        </p:xfrm>
        <a:graphic>
          <a:graphicData uri="http://schemas.openxmlformats.org/presentationml/2006/ole">
            <p:oleObj spid="_x0000_s37891" name="Equation" r:id="rId6" imgW="2946240" imgH="393480" progId="Equation.DSMT4">
              <p:embed/>
            </p:oleObj>
          </a:graphicData>
        </a:graphic>
      </p:graphicFrame>
      <p:sp>
        <p:nvSpPr>
          <p:cNvPr id="7" name="TextBox 6"/>
          <p:cNvSpPr txBox="1"/>
          <p:nvPr/>
        </p:nvSpPr>
        <p:spPr>
          <a:xfrm>
            <a:off x="304800" y="6248400"/>
            <a:ext cx="4620176" cy="461665"/>
          </a:xfrm>
          <a:prstGeom prst="rect">
            <a:avLst/>
          </a:prstGeom>
          <a:noFill/>
        </p:spPr>
        <p:txBody>
          <a:bodyPr wrap="none" rtlCol="0">
            <a:spAutoFit/>
          </a:bodyPr>
          <a:lstStyle/>
          <a:p>
            <a:r>
              <a:rPr lang="en-US" sz="2400" dirty="0" smtClean="0"/>
              <a:t>Spin-1 easy plane </a:t>
            </a:r>
            <a:r>
              <a:rPr lang="en-US" sz="2400" dirty="0" err="1" smtClean="0"/>
              <a:t>antiferromagnet</a:t>
            </a:r>
            <a:r>
              <a:rPr lang="en-US" sz="2400" dirty="0" smtClean="0"/>
              <a:t> </a:t>
            </a:r>
            <a:endParaRPr lang="en-US" sz="2400" dirty="0"/>
          </a:p>
        </p:txBody>
      </p:sp>
      <p:cxnSp>
        <p:nvCxnSpPr>
          <p:cNvPr id="9" name="Straight Connector 8"/>
          <p:cNvCxnSpPr/>
          <p:nvPr/>
        </p:nvCxnSpPr>
        <p:spPr>
          <a:xfrm>
            <a:off x="6836980" y="5757040"/>
            <a:ext cx="914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36980" y="5834828"/>
            <a:ext cx="914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836980" y="5900518"/>
            <a:ext cx="914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924800" y="5407024"/>
            <a:ext cx="914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924800" y="5463792"/>
            <a:ext cx="914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924800" y="6475412"/>
            <a:ext cx="914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7602920" y="5524500"/>
            <a:ext cx="457200" cy="2286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7543800" y="6096000"/>
            <a:ext cx="609600" cy="1524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7772400" y="5943600"/>
            <a:ext cx="1066800"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382000" y="5791200"/>
            <a:ext cx="325730" cy="369332"/>
          </a:xfrm>
          <a:prstGeom prst="rect">
            <a:avLst/>
          </a:prstGeom>
          <a:noFill/>
        </p:spPr>
        <p:txBody>
          <a:bodyPr wrap="none" rtlCol="0">
            <a:spAutoFit/>
          </a:bodyPr>
          <a:lstStyle/>
          <a:p>
            <a:r>
              <a:rPr lang="en-US" i="1" dirty="0" smtClean="0">
                <a:latin typeface="Times New Roman" pitchFamily="18" charset="0"/>
                <a:cs typeface="Times New Roman" pitchFamily="18" charset="0"/>
              </a:rPr>
              <a:t>A</a:t>
            </a:r>
            <a:endParaRPr lang="en-US"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685800"/>
          </a:xfrm>
        </p:spPr>
        <p:txBody>
          <a:bodyPr>
            <a:normAutofit fontScale="90000"/>
          </a:bodyPr>
          <a:lstStyle/>
          <a:p>
            <a:r>
              <a:rPr lang="en-US" dirty="0" smtClean="0"/>
              <a:t>Scattering Exposes </a:t>
            </a:r>
            <a:r>
              <a:rPr lang="en-US" i="1" dirty="0" err="1"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Times New Roman" pitchFamily="18" charset="0"/>
                <a:cs typeface="Times New Roman" pitchFamily="18" charset="0"/>
              </a:rPr>
              <a:t>S</a:t>
            </a:r>
            <a:r>
              <a:rPr lang="en-US" i="1" baseline="-25000" dirty="0" err="1"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Times New Roman" pitchFamily="18" charset="0"/>
                <a:cs typeface="Times New Roman" pitchFamily="18" charset="0"/>
              </a:rPr>
              <a:t>z</a:t>
            </a:r>
            <a:r>
              <a:rPr lang="en-US"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Times New Roman" pitchFamily="18" charset="0"/>
                <a:cs typeface="Times New Roman" pitchFamily="18" charset="0"/>
              </a:rPr>
              <a:t>=0</a:t>
            </a:r>
            <a:r>
              <a:rPr lang="en-US" dirty="0" smtClean="0">
                <a:latin typeface="Times New Roman" pitchFamily="18" charset="0"/>
                <a:cs typeface="Times New Roman" pitchFamily="18" charset="0"/>
              </a:rPr>
              <a:t> </a:t>
            </a:r>
            <a:r>
              <a:rPr lang="en-US" dirty="0" smtClean="0"/>
              <a:t>singlet</a:t>
            </a:r>
            <a:endParaRPr lang="en-US" dirty="0"/>
          </a:p>
        </p:txBody>
      </p:sp>
      <p:pic>
        <p:nvPicPr>
          <p:cNvPr id="38915" name="Picture 3"/>
          <p:cNvPicPr>
            <a:picLocks noChangeAspect="1" noChangeArrowheads="1"/>
          </p:cNvPicPr>
          <p:nvPr/>
        </p:nvPicPr>
        <p:blipFill>
          <a:blip r:embed="rId3"/>
          <a:srcRect/>
          <a:stretch>
            <a:fillRect/>
          </a:stretch>
        </p:blipFill>
        <p:spPr bwMode="auto">
          <a:xfrm>
            <a:off x="152400" y="1371600"/>
            <a:ext cx="5715000" cy="4324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916" name="Picture 4"/>
          <p:cNvPicPr>
            <a:picLocks noChangeAspect="1" noChangeArrowheads="1"/>
          </p:cNvPicPr>
          <p:nvPr/>
        </p:nvPicPr>
        <p:blipFill>
          <a:blip r:embed="rId4"/>
          <a:srcRect/>
          <a:stretch>
            <a:fillRect/>
          </a:stretch>
        </p:blipFill>
        <p:spPr bwMode="auto">
          <a:xfrm>
            <a:off x="6477000" y="3557828"/>
            <a:ext cx="2362200" cy="3092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917" name="Picture 5"/>
          <p:cNvPicPr>
            <a:picLocks noChangeAspect="1" noChangeArrowheads="1"/>
          </p:cNvPicPr>
          <p:nvPr/>
        </p:nvPicPr>
        <p:blipFill>
          <a:blip r:embed="rId5"/>
          <a:srcRect/>
          <a:stretch>
            <a:fillRect/>
          </a:stretch>
        </p:blipFill>
        <p:spPr bwMode="auto">
          <a:xfrm>
            <a:off x="6400800" y="3562456"/>
            <a:ext cx="2438400" cy="3044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icsd_15092.jpg"/>
          <p:cNvPicPr>
            <a:picLocks noChangeAspect="1"/>
          </p:cNvPicPr>
          <p:nvPr/>
        </p:nvPicPr>
        <p:blipFill>
          <a:blip r:embed="rId6" cstate="print"/>
          <a:srcRect l="13228" t="1852" r="2513" b="9259"/>
          <a:stretch>
            <a:fillRect/>
          </a:stretch>
        </p:blipFill>
        <p:spPr>
          <a:xfrm>
            <a:off x="6400800" y="993710"/>
            <a:ext cx="2408238" cy="2359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1447800" y="6248400"/>
            <a:ext cx="3413563" cy="400110"/>
          </a:xfrm>
          <a:prstGeom prst="rect">
            <a:avLst/>
          </a:prstGeom>
          <a:noFill/>
        </p:spPr>
        <p:txBody>
          <a:bodyPr wrap="none" rtlCol="0">
            <a:spAutoFit/>
          </a:bodyPr>
          <a:lstStyle/>
          <a:p>
            <a:r>
              <a:rPr lang="en-US" sz="2000" dirty="0" err="1" smtClean="0"/>
              <a:t>Visser</a:t>
            </a:r>
            <a:r>
              <a:rPr lang="en-US" sz="2000" dirty="0" smtClean="0"/>
              <a:t>, </a:t>
            </a:r>
            <a:r>
              <a:rPr lang="en-US" sz="2000" dirty="0" err="1" smtClean="0"/>
              <a:t>Dorner</a:t>
            </a:r>
            <a:r>
              <a:rPr lang="en-US" sz="2000" dirty="0" smtClean="0"/>
              <a:t> &amp; Steiner (1991)</a:t>
            </a:r>
            <a:endParaRPr lang="en-US"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7"/>
          <p:cNvSpPr>
            <a:spLocks noGrp="1"/>
          </p:cNvSpPr>
          <p:nvPr>
            <p:ph type="sldNum" sz="quarter" idx="12"/>
          </p:nvPr>
        </p:nvSpPr>
        <p:spPr/>
        <p:txBody>
          <a:bodyPr/>
          <a:lstStyle/>
          <a:p>
            <a:fld id="{068E99C3-4E16-4F9B-91A7-2B4EBE3D30E0}" type="slidenum">
              <a:rPr lang="en-US"/>
              <a:pPr/>
              <a:t>15</a:t>
            </a:fld>
            <a:endParaRPr lang="en-US"/>
          </a:p>
        </p:txBody>
      </p:sp>
      <p:sp>
        <p:nvSpPr>
          <p:cNvPr id="13314" name="Rectangle 2"/>
          <p:cNvSpPr>
            <a:spLocks noGrp="1" noChangeArrowheads="1"/>
          </p:cNvSpPr>
          <p:nvPr>
            <p:ph type="title"/>
          </p:nvPr>
        </p:nvSpPr>
        <p:spPr>
          <a:xfrm>
            <a:off x="381000" y="0"/>
            <a:ext cx="8458200" cy="685800"/>
          </a:xfrm>
        </p:spPr>
        <p:txBody>
          <a:bodyPr>
            <a:noAutofit/>
          </a:bodyPr>
          <a:lstStyle/>
          <a:p>
            <a:r>
              <a:rPr lang="en-US" sz="4400" dirty="0" smtClean="0"/>
              <a:t>Inter-atomic</a:t>
            </a:r>
            <a:r>
              <a:rPr lang="en-US" sz="4400" dirty="0" smtClean="0">
                <a:latin typeface="Times New Roman" pitchFamily="18" charset="0"/>
                <a:cs typeface="Times New Roman" pitchFamily="18" charset="0"/>
              </a:rPr>
              <a:t> </a:t>
            </a:r>
            <a:r>
              <a:rPr lang="en-US" sz="4400" i="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Times New Roman" pitchFamily="18" charset="0"/>
                <a:cs typeface="Times New Roman" pitchFamily="18" charset="0"/>
              </a:rPr>
              <a:t>S</a:t>
            </a:r>
            <a:r>
              <a:rPr lang="en-US" sz="440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Times New Roman" pitchFamily="18" charset="0"/>
                <a:cs typeface="Times New Roman" pitchFamily="18" charset="0"/>
              </a:rPr>
              <a:t>=0 </a:t>
            </a:r>
            <a:r>
              <a:rPr lang="en-US" sz="4400" dirty="0" smtClean="0"/>
              <a:t>singlet?</a:t>
            </a:r>
            <a:endParaRPr lang="en-US" sz="4400" dirty="0"/>
          </a:p>
        </p:txBody>
      </p:sp>
      <p:sp>
        <p:nvSpPr>
          <p:cNvPr id="13317" name="Line 5"/>
          <p:cNvSpPr>
            <a:spLocks noChangeShapeType="1"/>
          </p:cNvSpPr>
          <p:nvPr/>
        </p:nvSpPr>
        <p:spPr bwMode="auto">
          <a:xfrm>
            <a:off x="1143000" y="2065337"/>
            <a:ext cx="2741613" cy="0"/>
          </a:xfrm>
          <a:prstGeom prst="line">
            <a:avLst/>
          </a:prstGeom>
          <a:noFill/>
          <a:ln w="38100">
            <a:solidFill>
              <a:srgbClr val="CC66FF"/>
            </a:solidFill>
            <a:round/>
            <a:headEnd/>
            <a:tailEnd/>
          </a:ln>
          <a:effectLst/>
        </p:spPr>
        <p:txBody>
          <a:bodyPr/>
          <a:lstStyle/>
          <a:p>
            <a:endParaRPr lang="en-US"/>
          </a:p>
        </p:txBody>
      </p:sp>
      <p:sp>
        <p:nvSpPr>
          <p:cNvPr id="13318" name="Line 6"/>
          <p:cNvSpPr>
            <a:spLocks noChangeShapeType="1"/>
          </p:cNvSpPr>
          <p:nvPr/>
        </p:nvSpPr>
        <p:spPr bwMode="auto">
          <a:xfrm>
            <a:off x="1143000" y="2122487"/>
            <a:ext cx="2741613" cy="0"/>
          </a:xfrm>
          <a:prstGeom prst="line">
            <a:avLst/>
          </a:prstGeom>
          <a:noFill/>
          <a:ln w="38100">
            <a:solidFill>
              <a:srgbClr val="CC66FF"/>
            </a:solidFill>
            <a:round/>
            <a:headEnd/>
            <a:tailEnd/>
          </a:ln>
          <a:effectLst/>
        </p:spPr>
        <p:txBody>
          <a:bodyPr/>
          <a:lstStyle/>
          <a:p>
            <a:endParaRPr lang="en-US"/>
          </a:p>
        </p:txBody>
      </p:sp>
      <p:sp>
        <p:nvSpPr>
          <p:cNvPr id="13319" name="Line 7"/>
          <p:cNvSpPr>
            <a:spLocks noChangeShapeType="1"/>
          </p:cNvSpPr>
          <p:nvPr/>
        </p:nvSpPr>
        <p:spPr bwMode="auto">
          <a:xfrm>
            <a:off x="1143000" y="2179637"/>
            <a:ext cx="2741613" cy="0"/>
          </a:xfrm>
          <a:prstGeom prst="line">
            <a:avLst/>
          </a:prstGeom>
          <a:noFill/>
          <a:ln w="38100">
            <a:solidFill>
              <a:srgbClr val="CC66FF"/>
            </a:solidFill>
            <a:round/>
            <a:headEnd/>
            <a:tailEnd/>
          </a:ln>
          <a:effectLst/>
        </p:spPr>
        <p:txBody>
          <a:bodyPr/>
          <a:lstStyle/>
          <a:p>
            <a:endParaRPr lang="en-US"/>
          </a:p>
        </p:txBody>
      </p:sp>
      <p:sp>
        <p:nvSpPr>
          <p:cNvPr id="13320" name="Line 8"/>
          <p:cNvSpPr>
            <a:spLocks noChangeShapeType="1"/>
          </p:cNvSpPr>
          <p:nvPr/>
        </p:nvSpPr>
        <p:spPr bwMode="auto">
          <a:xfrm>
            <a:off x="1143000" y="2236787"/>
            <a:ext cx="2741613" cy="0"/>
          </a:xfrm>
          <a:prstGeom prst="line">
            <a:avLst/>
          </a:prstGeom>
          <a:noFill/>
          <a:ln w="38100">
            <a:solidFill>
              <a:srgbClr val="CC66FF"/>
            </a:solidFill>
            <a:round/>
            <a:headEnd/>
            <a:tailEnd/>
          </a:ln>
          <a:effectLst/>
        </p:spPr>
        <p:txBody>
          <a:bodyPr/>
          <a:lstStyle/>
          <a:p>
            <a:endParaRPr lang="en-US"/>
          </a:p>
        </p:txBody>
      </p:sp>
      <p:sp>
        <p:nvSpPr>
          <p:cNvPr id="13321" name="Line 9"/>
          <p:cNvSpPr>
            <a:spLocks noChangeShapeType="1"/>
          </p:cNvSpPr>
          <p:nvPr/>
        </p:nvSpPr>
        <p:spPr bwMode="auto">
          <a:xfrm>
            <a:off x="5334000" y="1379537"/>
            <a:ext cx="2741613" cy="0"/>
          </a:xfrm>
          <a:prstGeom prst="line">
            <a:avLst/>
          </a:prstGeom>
          <a:noFill/>
          <a:ln w="38100">
            <a:solidFill>
              <a:srgbClr val="FF0000"/>
            </a:solidFill>
            <a:round/>
            <a:headEnd/>
            <a:tailEnd/>
          </a:ln>
          <a:effectLst/>
        </p:spPr>
        <p:txBody>
          <a:bodyPr/>
          <a:lstStyle/>
          <a:p>
            <a:endParaRPr lang="en-US"/>
          </a:p>
        </p:txBody>
      </p:sp>
      <p:sp>
        <p:nvSpPr>
          <p:cNvPr id="13322" name="Line 10"/>
          <p:cNvSpPr>
            <a:spLocks noChangeShapeType="1"/>
          </p:cNvSpPr>
          <p:nvPr/>
        </p:nvSpPr>
        <p:spPr bwMode="auto">
          <a:xfrm>
            <a:off x="5334000" y="1436687"/>
            <a:ext cx="2741613" cy="0"/>
          </a:xfrm>
          <a:prstGeom prst="line">
            <a:avLst/>
          </a:prstGeom>
          <a:noFill/>
          <a:ln w="38100">
            <a:solidFill>
              <a:srgbClr val="FF0000"/>
            </a:solidFill>
            <a:round/>
            <a:headEnd/>
            <a:tailEnd/>
          </a:ln>
          <a:effectLst/>
        </p:spPr>
        <p:txBody>
          <a:bodyPr/>
          <a:lstStyle/>
          <a:p>
            <a:endParaRPr lang="en-US"/>
          </a:p>
        </p:txBody>
      </p:sp>
      <p:sp>
        <p:nvSpPr>
          <p:cNvPr id="13323" name="Line 11"/>
          <p:cNvSpPr>
            <a:spLocks noChangeShapeType="1"/>
          </p:cNvSpPr>
          <p:nvPr/>
        </p:nvSpPr>
        <p:spPr bwMode="auto">
          <a:xfrm>
            <a:off x="5334000" y="1493837"/>
            <a:ext cx="2741613" cy="0"/>
          </a:xfrm>
          <a:prstGeom prst="line">
            <a:avLst/>
          </a:prstGeom>
          <a:noFill/>
          <a:ln w="38100">
            <a:solidFill>
              <a:srgbClr val="FF0000"/>
            </a:solidFill>
            <a:round/>
            <a:headEnd/>
            <a:tailEnd/>
          </a:ln>
          <a:effectLst/>
        </p:spPr>
        <p:txBody>
          <a:bodyPr/>
          <a:lstStyle/>
          <a:p>
            <a:endParaRPr lang="en-US"/>
          </a:p>
        </p:txBody>
      </p:sp>
      <p:sp>
        <p:nvSpPr>
          <p:cNvPr id="13325" name="Line 13"/>
          <p:cNvSpPr>
            <a:spLocks noChangeShapeType="1"/>
          </p:cNvSpPr>
          <p:nvPr/>
        </p:nvSpPr>
        <p:spPr bwMode="auto">
          <a:xfrm flipV="1">
            <a:off x="3884613" y="1455737"/>
            <a:ext cx="1447800" cy="685800"/>
          </a:xfrm>
          <a:prstGeom prst="line">
            <a:avLst/>
          </a:prstGeom>
          <a:noFill/>
          <a:ln w="9525">
            <a:solidFill>
              <a:srgbClr val="FF00FF"/>
            </a:solidFill>
            <a:round/>
            <a:headEnd/>
            <a:tailEnd/>
          </a:ln>
          <a:effectLst/>
        </p:spPr>
        <p:txBody>
          <a:bodyPr/>
          <a:lstStyle/>
          <a:p>
            <a:endParaRPr lang="en-US"/>
          </a:p>
        </p:txBody>
      </p:sp>
      <p:sp>
        <p:nvSpPr>
          <p:cNvPr id="13326" name="Line 14"/>
          <p:cNvSpPr>
            <a:spLocks noChangeShapeType="1"/>
          </p:cNvSpPr>
          <p:nvPr/>
        </p:nvSpPr>
        <p:spPr bwMode="auto">
          <a:xfrm>
            <a:off x="3884613" y="2141537"/>
            <a:ext cx="1447800" cy="609600"/>
          </a:xfrm>
          <a:prstGeom prst="line">
            <a:avLst/>
          </a:prstGeom>
          <a:noFill/>
          <a:ln w="9525">
            <a:solidFill>
              <a:srgbClr val="FF00FF"/>
            </a:solidFill>
            <a:round/>
            <a:headEnd/>
            <a:tailEnd/>
          </a:ln>
          <a:effectLst/>
        </p:spPr>
        <p:txBody>
          <a:bodyPr/>
          <a:lstStyle/>
          <a:p>
            <a:endParaRPr lang="en-US"/>
          </a:p>
        </p:txBody>
      </p:sp>
      <p:graphicFrame>
        <p:nvGraphicFramePr>
          <p:cNvPr id="13330" name="Object 18"/>
          <p:cNvGraphicFramePr>
            <a:graphicFrameLocks noChangeAspect="1"/>
          </p:cNvGraphicFramePr>
          <p:nvPr/>
        </p:nvGraphicFramePr>
        <p:xfrm>
          <a:off x="5351463" y="838200"/>
          <a:ext cx="3082925" cy="550862"/>
        </p:xfrm>
        <a:graphic>
          <a:graphicData uri="http://schemas.openxmlformats.org/presentationml/2006/ole">
            <p:oleObj spid="_x0000_s39939" name="Equation" r:id="rId4" imgW="1892160" imgH="419040" progId="Equation.DSMT4">
              <p:embed/>
            </p:oleObj>
          </a:graphicData>
        </a:graphic>
      </p:graphicFrame>
      <p:graphicFrame>
        <p:nvGraphicFramePr>
          <p:cNvPr id="13332" name="Object 20"/>
          <p:cNvGraphicFramePr>
            <a:graphicFrameLocks noChangeAspect="1"/>
          </p:cNvGraphicFramePr>
          <p:nvPr/>
        </p:nvGraphicFramePr>
        <p:xfrm>
          <a:off x="8172450" y="1222375"/>
          <a:ext cx="895350" cy="461962"/>
        </p:xfrm>
        <a:graphic>
          <a:graphicData uri="http://schemas.openxmlformats.org/presentationml/2006/ole">
            <p:oleObj spid="_x0000_s39941" name="Equation" r:id="rId5" imgW="444240" imgH="228600" progId="Equation.DSMT4">
              <p:embed/>
            </p:oleObj>
          </a:graphicData>
        </a:graphic>
      </p:graphicFrame>
      <p:graphicFrame>
        <p:nvGraphicFramePr>
          <p:cNvPr id="13333" name="Object 21"/>
          <p:cNvGraphicFramePr>
            <a:graphicFrameLocks noChangeAspect="1"/>
          </p:cNvGraphicFramePr>
          <p:nvPr/>
        </p:nvGraphicFramePr>
        <p:xfrm>
          <a:off x="1412875" y="1614839"/>
          <a:ext cx="2274888" cy="368300"/>
        </p:xfrm>
        <a:graphic>
          <a:graphicData uri="http://schemas.openxmlformats.org/presentationml/2006/ole">
            <p:oleObj spid="_x0000_s39942" name="Equation" r:id="rId6" imgW="1396800" imgH="279360" progId="Equation.DSMT4">
              <p:embed/>
            </p:oleObj>
          </a:graphicData>
        </a:graphic>
      </p:graphicFrame>
      <p:grpSp>
        <p:nvGrpSpPr>
          <p:cNvPr id="3" name="Group 46"/>
          <p:cNvGrpSpPr/>
          <p:nvPr/>
        </p:nvGrpSpPr>
        <p:grpSpPr>
          <a:xfrm>
            <a:off x="521197" y="3105150"/>
            <a:ext cx="4648200" cy="3524250"/>
            <a:chOff x="414867" y="3203928"/>
            <a:chExt cx="4648200" cy="3524250"/>
          </a:xfrm>
        </p:grpSpPr>
        <p:pic>
          <p:nvPicPr>
            <p:cNvPr id="13315" name="Picture 3"/>
            <p:cNvPicPr>
              <a:picLocks noGrp="1" noChangeAspect="1" noChangeArrowheads="1"/>
            </p:cNvPicPr>
            <p:nvPr>
              <p:ph sz="half" idx="1"/>
            </p:nvPr>
          </p:nvPicPr>
          <p:blipFill>
            <a:blip r:embed="rId7"/>
            <a:srcRect/>
            <a:stretch>
              <a:fillRect/>
            </a:stretch>
          </p:blipFill>
          <p:spPr>
            <a:xfrm>
              <a:off x="414867" y="3203928"/>
              <a:ext cx="4648200" cy="3524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2" name="Round Single Corner Rectangle 41"/>
            <p:cNvSpPr/>
            <p:nvPr/>
          </p:nvSpPr>
          <p:spPr bwMode="auto">
            <a:xfrm>
              <a:off x="3579813" y="3742664"/>
              <a:ext cx="1204838" cy="1241474"/>
            </a:xfrm>
            <a:prstGeom prst="round1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46" name="Round Single Corner Rectangle 45"/>
            <p:cNvSpPr/>
            <p:nvPr/>
          </p:nvSpPr>
          <p:spPr bwMode="auto">
            <a:xfrm>
              <a:off x="2381693" y="3753297"/>
              <a:ext cx="1701209" cy="616688"/>
            </a:xfrm>
            <a:prstGeom prst="round1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grpSp>
      <p:pic>
        <p:nvPicPr>
          <p:cNvPr id="13316" name="Picture 4"/>
          <p:cNvPicPr>
            <a:picLocks noGrp="1" noChangeAspect="1" noChangeArrowheads="1"/>
          </p:cNvPicPr>
          <p:nvPr>
            <p:ph sz="quarter" idx="2"/>
          </p:nvPr>
        </p:nvPicPr>
        <p:blipFill>
          <a:blip r:embed="rId8"/>
          <a:srcRect/>
          <a:stretch>
            <a:fillRect/>
          </a:stretch>
        </p:blipFill>
        <p:spPr>
          <a:xfrm>
            <a:off x="5765605" y="3093861"/>
            <a:ext cx="2863010" cy="3535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3331" name="Object 19"/>
          <p:cNvGraphicFramePr>
            <a:graphicFrameLocks noChangeAspect="1"/>
          </p:cNvGraphicFramePr>
          <p:nvPr/>
        </p:nvGraphicFramePr>
        <p:xfrm>
          <a:off x="8151813" y="2281059"/>
          <a:ext cx="992187" cy="484187"/>
        </p:xfrm>
        <a:graphic>
          <a:graphicData uri="http://schemas.openxmlformats.org/presentationml/2006/ole">
            <p:oleObj spid="_x0000_s39940" name="Equation" r:id="rId9" imgW="469800" imgH="228600" progId="Equation.DSMT4">
              <p:embed/>
            </p:oleObj>
          </a:graphicData>
        </a:graphic>
      </p:graphicFrame>
      <p:graphicFrame>
        <p:nvGraphicFramePr>
          <p:cNvPr id="13329" name="Object 17"/>
          <p:cNvGraphicFramePr>
            <a:graphicFrameLocks noChangeAspect="1"/>
          </p:cNvGraphicFramePr>
          <p:nvPr/>
        </p:nvGraphicFramePr>
        <p:xfrm>
          <a:off x="6334125" y="2181577"/>
          <a:ext cx="1792288" cy="561975"/>
        </p:xfrm>
        <a:graphic>
          <a:graphicData uri="http://schemas.openxmlformats.org/presentationml/2006/ole">
            <p:oleObj spid="_x0000_s39938" name="Equation" r:id="rId10" imgW="1079280" imgH="419040" progId="Equation.DSMT4">
              <p:embed/>
            </p:oleObj>
          </a:graphicData>
        </a:graphic>
      </p:graphicFrame>
      <p:sp>
        <p:nvSpPr>
          <p:cNvPr id="13324" name="Line 12"/>
          <p:cNvSpPr>
            <a:spLocks noChangeShapeType="1"/>
          </p:cNvSpPr>
          <p:nvPr/>
        </p:nvSpPr>
        <p:spPr bwMode="auto">
          <a:xfrm>
            <a:off x="5334000" y="2751137"/>
            <a:ext cx="2741613" cy="0"/>
          </a:xfrm>
          <a:prstGeom prst="line">
            <a:avLst/>
          </a:prstGeom>
          <a:noFill/>
          <a:ln w="38100">
            <a:solidFill>
              <a:schemeClr val="tx1"/>
            </a:solidFill>
            <a:round/>
            <a:headEnd/>
            <a:tailEnd/>
          </a:ln>
          <a:effectLst/>
        </p:spPr>
        <p:txBody>
          <a:bodyPr/>
          <a:lstStyle/>
          <a:p>
            <a:endParaRPr lang="en-US"/>
          </a:p>
        </p:txBody>
      </p:sp>
      <p:graphicFrame>
        <p:nvGraphicFramePr>
          <p:cNvPr id="33" name="Object 32"/>
          <p:cNvGraphicFramePr>
            <a:graphicFrameLocks noChangeAspect="1"/>
          </p:cNvGraphicFramePr>
          <p:nvPr/>
        </p:nvGraphicFramePr>
        <p:xfrm>
          <a:off x="4171950" y="1921226"/>
          <a:ext cx="1771650" cy="522288"/>
        </p:xfrm>
        <a:graphic>
          <a:graphicData uri="http://schemas.openxmlformats.org/presentationml/2006/ole">
            <p:oleObj spid="_x0000_s39944" name="Equation" r:id="rId11" imgW="774360" imgH="228600" progId="Equation.DSMT4">
              <p:embed/>
            </p:oleObj>
          </a:graphicData>
        </a:graphic>
      </p:graphicFrame>
      <p:pic>
        <p:nvPicPr>
          <p:cNvPr id="39946" name="Picture 10"/>
          <p:cNvPicPr>
            <a:picLocks noChangeAspect="1" noChangeArrowheads="1"/>
          </p:cNvPicPr>
          <p:nvPr/>
        </p:nvPicPr>
        <p:blipFill>
          <a:blip r:embed="rId12" cstate="print"/>
          <a:srcRect/>
          <a:stretch>
            <a:fillRect/>
          </a:stretch>
        </p:blipFill>
        <p:spPr bwMode="auto">
          <a:xfrm>
            <a:off x="2895600" y="3657600"/>
            <a:ext cx="2057400" cy="1023269"/>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4294967295"/>
          </p:nvPr>
        </p:nvSpPr>
        <p:spPr>
          <a:xfrm>
            <a:off x="6553200" y="6305550"/>
            <a:ext cx="1981200" cy="476250"/>
          </a:xfrm>
          <a:prstGeom prst="rect">
            <a:avLst/>
          </a:prstGeom>
        </p:spPr>
        <p:txBody>
          <a:bodyPr/>
          <a:lstStyle/>
          <a:p>
            <a:fld id="{C68F5DEC-DF24-470B-98DB-1280D6DFAB21}" type="slidenum">
              <a:rPr lang="en-US"/>
              <a:pPr/>
              <a:t>16</a:t>
            </a:fld>
            <a:endParaRPr lang="en-US"/>
          </a:p>
        </p:txBody>
      </p:sp>
      <p:pic>
        <p:nvPicPr>
          <p:cNvPr id="136195" name="Picture 3"/>
          <p:cNvPicPr>
            <a:picLocks noChangeAspect="1" noChangeArrowheads="1"/>
          </p:cNvPicPr>
          <p:nvPr/>
        </p:nvPicPr>
        <p:blipFill>
          <a:blip r:embed="rId4"/>
          <a:srcRect l="10141" t="14606" r="10651" b="9958"/>
          <a:stretch>
            <a:fillRect/>
          </a:stretch>
        </p:blipFill>
        <p:spPr bwMode="auto">
          <a:xfrm>
            <a:off x="990600" y="914400"/>
            <a:ext cx="6529802"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6196" name="Rectangle 4"/>
          <p:cNvSpPr>
            <a:spLocks noGrp="1" noChangeArrowheads="1"/>
          </p:cNvSpPr>
          <p:nvPr>
            <p:ph type="title"/>
          </p:nvPr>
        </p:nvSpPr>
        <p:spPr>
          <a:xfrm>
            <a:off x="232650" y="76200"/>
            <a:ext cx="8569325" cy="685800"/>
          </a:xfrm>
        </p:spPr>
        <p:txBody>
          <a:bodyPr>
            <a:normAutofit fontScale="90000"/>
          </a:bodyPr>
          <a:lstStyle/>
          <a:p>
            <a:r>
              <a:rPr lang="en-US" dirty="0" smtClean="0">
                <a:solidFill>
                  <a:schemeClr val="tx1"/>
                </a:solidFill>
              </a:rPr>
              <a:t>Scattering exposes mobile “</a:t>
            </a:r>
            <a:r>
              <a:rPr lang="en-US" dirty="0" err="1" smtClean="0">
                <a:solidFill>
                  <a:schemeClr val="tx1"/>
                </a:solidFill>
              </a:rPr>
              <a:t>triplon</a:t>
            </a:r>
            <a:r>
              <a:rPr lang="en-US" dirty="0" smtClean="0">
                <a:solidFill>
                  <a:schemeClr val="tx1"/>
                </a:solidFill>
              </a:rPr>
              <a:t>”</a:t>
            </a:r>
            <a:endParaRPr lang="en-US" sz="4800" dirty="0">
              <a:solidFill>
                <a:schemeClr val="tx1"/>
              </a:solidFill>
            </a:endParaRPr>
          </a:p>
        </p:txBody>
      </p:sp>
      <p:graphicFrame>
        <p:nvGraphicFramePr>
          <p:cNvPr id="136197" name="Object 5"/>
          <p:cNvGraphicFramePr>
            <a:graphicFrameLocks noChangeAspect="1"/>
          </p:cNvGraphicFramePr>
          <p:nvPr/>
        </p:nvGraphicFramePr>
        <p:xfrm>
          <a:off x="5486400" y="1524000"/>
          <a:ext cx="1581150" cy="588963"/>
        </p:xfrm>
        <a:graphic>
          <a:graphicData uri="http://schemas.openxmlformats.org/presentationml/2006/ole">
            <p:oleObj spid="_x0000_s40962" name="Equation" r:id="rId5" imgW="609480" imgH="228600" progId="Equation.DSMT4">
              <p:embed/>
            </p:oleObj>
          </a:graphicData>
        </a:graphic>
      </p:graphicFrame>
      <p:sp>
        <p:nvSpPr>
          <p:cNvPr id="136198" name="Text Box 6"/>
          <p:cNvSpPr txBox="1">
            <a:spLocks noChangeArrowheads="1"/>
          </p:cNvSpPr>
          <p:nvPr/>
        </p:nvSpPr>
        <p:spPr bwMode="auto">
          <a:xfrm>
            <a:off x="2286000" y="1066800"/>
            <a:ext cx="2025650" cy="366713"/>
          </a:xfrm>
          <a:prstGeom prst="rect">
            <a:avLst/>
          </a:prstGeom>
          <a:noFill/>
          <a:ln w="9525">
            <a:noFill/>
            <a:miter lim="800000"/>
            <a:headEnd/>
            <a:tailEnd/>
          </a:ln>
          <a:effectLst/>
        </p:spPr>
        <p:txBody>
          <a:bodyPr wrap="none">
            <a:spAutoFit/>
          </a:bodyPr>
          <a:lstStyle/>
          <a:p>
            <a:pPr eaLnBrk="0" hangingPunct="0"/>
            <a:r>
              <a:rPr lang="en-US" i="1" dirty="0" err="1">
                <a:solidFill>
                  <a:schemeClr val="bg1"/>
                </a:solidFill>
                <a:latin typeface="Times New Roman" pitchFamily="18" charset="0"/>
              </a:rPr>
              <a:t>Xu</a:t>
            </a:r>
            <a:r>
              <a:rPr lang="en-US" i="1" dirty="0">
                <a:solidFill>
                  <a:schemeClr val="bg1"/>
                </a:solidFill>
                <a:latin typeface="Times New Roman" pitchFamily="18" charset="0"/>
              </a:rPr>
              <a:t> et al PRL (2000)</a:t>
            </a:r>
            <a:endParaRPr lang="en-US" sz="2000" i="1" dirty="0">
              <a:solidFill>
                <a:schemeClr val="bg1"/>
              </a:solidFill>
              <a:latin typeface="Times New Roman" pitchFamily="18" charset="0"/>
            </a:endParaRPr>
          </a:p>
        </p:txBody>
      </p:sp>
      <p:sp>
        <p:nvSpPr>
          <p:cNvPr id="10" name="Oval 22"/>
          <p:cNvSpPr>
            <a:spLocks noChangeAspect="1" noChangeArrowheads="1"/>
          </p:cNvSpPr>
          <p:nvPr/>
        </p:nvSpPr>
        <p:spPr bwMode="auto">
          <a:xfrm>
            <a:off x="1771650" y="6010275"/>
            <a:ext cx="1106487" cy="455613"/>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11" name="Line 23"/>
          <p:cNvSpPr>
            <a:spLocks noChangeAspect="1" noChangeShapeType="1"/>
          </p:cNvSpPr>
          <p:nvPr/>
        </p:nvSpPr>
        <p:spPr bwMode="auto">
          <a:xfrm rot="3829333" flipH="1" flipV="1">
            <a:off x="1939925" y="6142038"/>
            <a:ext cx="123825" cy="263525"/>
          </a:xfrm>
          <a:prstGeom prst="line">
            <a:avLst/>
          </a:prstGeom>
          <a:noFill/>
          <a:ln w="38100">
            <a:solidFill>
              <a:srgbClr val="0000CC"/>
            </a:solidFill>
            <a:round/>
            <a:headEnd/>
            <a:tailEnd type="triangle" w="med" len="med"/>
          </a:ln>
          <a:effectLst/>
        </p:spPr>
        <p:txBody>
          <a:bodyPr wrap="none" anchor="ctr"/>
          <a:lstStyle/>
          <a:p>
            <a:endParaRPr lang="en-US"/>
          </a:p>
        </p:txBody>
      </p:sp>
      <p:sp>
        <p:nvSpPr>
          <p:cNvPr id="12" name="Line 24"/>
          <p:cNvSpPr>
            <a:spLocks noChangeAspect="1" noChangeShapeType="1"/>
          </p:cNvSpPr>
          <p:nvPr/>
        </p:nvSpPr>
        <p:spPr bwMode="auto">
          <a:xfrm rot="3830835">
            <a:off x="2584450" y="6142038"/>
            <a:ext cx="117475" cy="263525"/>
          </a:xfrm>
          <a:prstGeom prst="line">
            <a:avLst/>
          </a:prstGeom>
          <a:noFill/>
          <a:ln w="38100">
            <a:solidFill>
              <a:srgbClr val="0000CC"/>
            </a:solidFill>
            <a:round/>
            <a:headEnd/>
            <a:tailEnd type="triangle" w="med" len="med"/>
          </a:ln>
          <a:effectLst/>
        </p:spPr>
        <p:txBody>
          <a:bodyPr wrap="none" anchor="ctr"/>
          <a:lstStyle/>
          <a:p>
            <a:endParaRPr lang="en-US"/>
          </a:p>
        </p:txBody>
      </p:sp>
      <p:sp>
        <p:nvSpPr>
          <p:cNvPr id="13" name="Line 25"/>
          <p:cNvSpPr>
            <a:spLocks noChangeAspect="1" noChangeShapeType="1"/>
          </p:cNvSpPr>
          <p:nvPr/>
        </p:nvSpPr>
        <p:spPr bwMode="auto">
          <a:xfrm>
            <a:off x="2878137" y="6261100"/>
            <a:ext cx="436563" cy="0"/>
          </a:xfrm>
          <a:prstGeom prst="line">
            <a:avLst/>
          </a:prstGeom>
          <a:noFill/>
          <a:ln w="38100">
            <a:solidFill>
              <a:srgbClr val="0000CC"/>
            </a:solidFill>
            <a:prstDash val="sysDot"/>
            <a:round/>
            <a:headEnd/>
            <a:tailEnd/>
          </a:ln>
          <a:effectLst/>
        </p:spPr>
        <p:txBody>
          <a:bodyPr wrap="none" anchor="ctr"/>
          <a:lstStyle/>
          <a:p>
            <a:endParaRPr lang="en-US"/>
          </a:p>
        </p:txBody>
      </p:sp>
      <p:sp>
        <p:nvSpPr>
          <p:cNvPr id="14" name="Line 26"/>
          <p:cNvSpPr>
            <a:spLocks noChangeAspect="1" noChangeShapeType="1"/>
          </p:cNvSpPr>
          <p:nvPr/>
        </p:nvSpPr>
        <p:spPr bwMode="auto">
          <a:xfrm>
            <a:off x="4421187" y="6261100"/>
            <a:ext cx="436563" cy="0"/>
          </a:xfrm>
          <a:prstGeom prst="line">
            <a:avLst/>
          </a:prstGeom>
          <a:noFill/>
          <a:ln w="38100">
            <a:solidFill>
              <a:srgbClr val="0000CC"/>
            </a:solidFill>
            <a:prstDash val="sysDot"/>
            <a:round/>
            <a:headEnd/>
            <a:tailEnd/>
          </a:ln>
          <a:effectLst/>
        </p:spPr>
        <p:txBody>
          <a:bodyPr wrap="none" anchor="ctr"/>
          <a:lstStyle/>
          <a:p>
            <a:endParaRPr lang="en-US"/>
          </a:p>
        </p:txBody>
      </p:sp>
      <p:grpSp>
        <p:nvGrpSpPr>
          <p:cNvPr id="15" name="Group 27"/>
          <p:cNvGrpSpPr>
            <a:grpSpLocks noChangeAspect="1"/>
          </p:cNvGrpSpPr>
          <p:nvPr/>
        </p:nvGrpSpPr>
        <p:grpSpPr bwMode="auto">
          <a:xfrm>
            <a:off x="4857750" y="6010275"/>
            <a:ext cx="1543050" cy="455613"/>
            <a:chOff x="1236" y="2772"/>
            <a:chExt cx="1164" cy="306"/>
          </a:xfrm>
        </p:grpSpPr>
        <p:grpSp>
          <p:nvGrpSpPr>
            <p:cNvPr id="16" name="Group 28"/>
            <p:cNvGrpSpPr>
              <a:grpSpLocks noChangeAspect="1"/>
            </p:cNvGrpSpPr>
            <p:nvPr/>
          </p:nvGrpSpPr>
          <p:grpSpPr bwMode="auto">
            <a:xfrm>
              <a:off x="1236" y="2772"/>
              <a:ext cx="835" cy="306"/>
              <a:chOff x="1008" y="1224"/>
              <a:chExt cx="1668" cy="612"/>
            </a:xfrm>
          </p:grpSpPr>
          <p:sp>
            <p:nvSpPr>
              <p:cNvPr id="18" name="Oval 29"/>
              <p:cNvSpPr>
                <a:spLocks noChangeAspect="1" noChangeArrowheads="1"/>
              </p:cNvSpPr>
              <p:nvPr/>
            </p:nvSpPr>
            <p:spPr bwMode="auto">
              <a:xfrm>
                <a:off x="1008" y="1224"/>
                <a:ext cx="1668" cy="612"/>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19" name="Line 30"/>
              <p:cNvSpPr>
                <a:spLocks noChangeAspect="1" noChangeShapeType="1"/>
              </p:cNvSpPr>
              <p:nvPr/>
            </p:nvSpPr>
            <p:spPr bwMode="auto">
              <a:xfrm flipH="1" flipV="1">
                <a:off x="1272" y="1332"/>
                <a:ext cx="168" cy="396"/>
              </a:xfrm>
              <a:prstGeom prst="line">
                <a:avLst/>
              </a:prstGeom>
              <a:noFill/>
              <a:ln w="38100">
                <a:solidFill>
                  <a:srgbClr val="0000CC"/>
                </a:solidFill>
                <a:round/>
                <a:headEnd/>
                <a:tailEnd type="triangle" w="med" len="med"/>
              </a:ln>
              <a:effectLst/>
            </p:spPr>
            <p:txBody>
              <a:bodyPr wrap="none" anchor="ctr"/>
              <a:lstStyle/>
              <a:p>
                <a:endParaRPr lang="en-US"/>
              </a:p>
            </p:txBody>
          </p:sp>
          <p:sp>
            <p:nvSpPr>
              <p:cNvPr id="20" name="Line 31"/>
              <p:cNvSpPr>
                <a:spLocks noChangeAspect="1" noChangeShapeType="1"/>
              </p:cNvSpPr>
              <p:nvPr/>
            </p:nvSpPr>
            <p:spPr bwMode="auto">
              <a:xfrm>
                <a:off x="2244" y="1332"/>
                <a:ext cx="156" cy="396"/>
              </a:xfrm>
              <a:prstGeom prst="line">
                <a:avLst/>
              </a:prstGeom>
              <a:noFill/>
              <a:ln w="38100">
                <a:solidFill>
                  <a:srgbClr val="0000CC"/>
                </a:solidFill>
                <a:round/>
                <a:headEnd/>
                <a:tailEnd type="triangle" w="med" len="med"/>
              </a:ln>
              <a:effectLst/>
            </p:spPr>
            <p:txBody>
              <a:bodyPr wrap="none" anchor="ctr"/>
              <a:lstStyle/>
              <a:p>
                <a:endParaRPr lang="en-US"/>
              </a:p>
            </p:txBody>
          </p:sp>
        </p:grpSp>
        <p:sp>
          <p:nvSpPr>
            <p:cNvPr id="17" name="Line 32"/>
            <p:cNvSpPr>
              <a:spLocks noChangeAspect="1" noChangeShapeType="1"/>
            </p:cNvSpPr>
            <p:nvPr/>
          </p:nvSpPr>
          <p:spPr bwMode="auto">
            <a:xfrm>
              <a:off x="2071" y="2940"/>
              <a:ext cx="329" cy="0"/>
            </a:xfrm>
            <a:prstGeom prst="line">
              <a:avLst/>
            </a:prstGeom>
            <a:noFill/>
            <a:ln w="38100">
              <a:solidFill>
                <a:srgbClr val="0000CC"/>
              </a:solidFill>
              <a:prstDash val="sysDot"/>
              <a:round/>
              <a:headEnd/>
              <a:tailEnd/>
            </a:ln>
            <a:effectLst/>
          </p:spPr>
          <p:txBody>
            <a:bodyPr wrap="none" anchor="ctr"/>
            <a:lstStyle/>
            <a:p>
              <a:endParaRPr lang="en-US"/>
            </a:p>
          </p:txBody>
        </p:sp>
      </p:grpSp>
      <p:grpSp>
        <p:nvGrpSpPr>
          <p:cNvPr id="21" name="Group 33"/>
          <p:cNvGrpSpPr>
            <a:grpSpLocks/>
          </p:cNvGrpSpPr>
          <p:nvPr/>
        </p:nvGrpSpPr>
        <p:grpSpPr bwMode="auto">
          <a:xfrm>
            <a:off x="6400800" y="6010275"/>
            <a:ext cx="1106487" cy="455613"/>
            <a:chOff x="4091" y="2720"/>
            <a:chExt cx="697" cy="287"/>
          </a:xfrm>
        </p:grpSpPr>
        <p:sp>
          <p:nvSpPr>
            <p:cNvPr id="22" name="Oval 34"/>
            <p:cNvSpPr>
              <a:spLocks noChangeAspect="1" noChangeArrowheads="1"/>
            </p:cNvSpPr>
            <p:nvPr/>
          </p:nvSpPr>
          <p:spPr bwMode="auto">
            <a:xfrm>
              <a:off x="4091" y="2720"/>
              <a:ext cx="697" cy="287"/>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23" name="Line 35"/>
            <p:cNvSpPr>
              <a:spLocks noChangeAspect="1" noChangeShapeType="1"/>
            </p:cNvSpPr>
            <p:nvPr/>
          </p:nvSpPr>
          <p:spPr bwMode="auto">
            <a:xfrm rot="10255606" flipH="1" flipV="1">
              <a:off x="4201" y="2794"/>
              <a:ext cx="71" cy="184"/>
            </a:xfrm>
            <a:prstGeom prst="line">
              <a:avLst/>
            </a:prstGeom>
            <a:noFill/>
            <a:ln w="38100">
              <a:solidFill>
                <a:srgbClr val="0000CC"/>
              </a:solidFill>
              <a:round/>
              <a:headEnd/>
              <a:tailEnd type="triangle" w="med" len="med"/>
            </a:ln>
            <a:effectLst/>
          </p:spPr>
          <p:txBody>
            <a:bodyPr wrap="none" anchor="ctr"/>
            <a:lstStyle/>
            <a:p>
              <a:endParaRPr lang="en-US"/>
            </a:p>
          </p:txBody>
        </p:sp>
        <p:sp>
          <p:nvSpPr>
            <p:cNvPr id="24" name="Line 36"/>
            <p:cNvSpPr>
              <a:spLocks noChangeAspect="1" noChangeShapeType="1"/>
            </p:cNvSpPr>
            <p:nvPr/>
          </p:nvSpPr>
          <p:spPr bwMode="auto">
            <a:xfrm rot="10248975">
              <a:off x="4607" y="2794"/>
              <a:ext cx="66" cy="184"/>
            </a:xfrm>
            <a:prstGeom prst="line">
              <a:avLst/>
            </a:prstGeom>
            <a:noFill/>
            <a:ln w="38100">
              <a:solidFill>
                <a:srgbClr val="0000CC"/>
              </a:solidFill>
              <a:round/>
              <a:headEnd/>
              <a:tailEnd type="triangle" w="med" len="med"/>
            </a:ln>
            <a:effectLst/>
          </p:spPr>
          <p:txBody>
            <a:bodyPr wrap="none" anchor="ctr"/>
            <a:lstStyle/>
            <a:p>
              <a:endParaRPr lang="en-US"/>
            </a:p>
          </p:txBody>
        </p:sp>
      </p:grpSp>
      <p:sp>
        <p:nvSpPr>
          <p:cNvPr id="25" name="Line 37"/>
          <p:cNvSpPr>
            <a:spLocks noChangeAspect="1" noChangeShapeType="1"/>
          </p:cNvSpPr>
          <p:nvPr/>
        </p:nvSpPr>
        <p:spPr bwMode="auto">
          <a:xfrm>
            <a:off x="7507287" y="6261100"/>
            <a:ext cx="436563" cy="0"/>
          </a:xfrm>
          <a:prstGeom prst="line">
            <a:avLst/>
          </a:prstGeom>
          <a:noFill/>
          <a:ln w="38100">
            <a:solidFill>
              <a:srgbClr val="0000CC"/>
            </a:solidFill>
            <a:prstDash val="sysDot"/>
            <a:round/>
            <a:headEnd/>
            <a:tailEnd/>
          </a:ln>
          <a:effectLst/>
        </p:spPr>
        <p:txBody>
          <a:bodyPr wrap="none" anchor="ctr"/>
          <a:lstStyle/>
          <a:p>
            <a:endParaRPr lang="en-US"/>
          </a:p>
        </p:txBody>
      </p:sp>
      <p:sp>
        <p:nvSpPr>
          <p:cNvPr id="26" name="Line 38"/>
          <p:cNvSpPr>
            <a:spLocks noChangeAspect="1" noChangeShapeType="1"/>
          </p:cNvSpPr>
          <p:nvPr/>
        </p:nvSpPr>
        <p:spPr bwMode="auto">
          <a:xfrm>
            <a:off x="1335087" y="6261100"/>
            <a:ext cx="436563" cy="0"/>
          </a:xfrm>
          <a:prstGeom prst="line">
            <a:avLst/>
          </a:prstGeom>
          <a:noFill/>
          <a:ln w="38100">
            <a:solidFill>
              <a:srgbClr val="0000CC"/>
            </a:solidFill>
            <a:prstDash val="sysDot"/>
            <a:round/>
            <a:headEnd/>
            <a:tailEnd/>
          </a:ln>
          <a:effectLst/>
        </p:spPr>
        <p:txBody>
          <a:bodyPr wrap="none" anchor="ctr"/>
          <a:lstStyle/>
          <a:p>
            <a:endParaRPr lang="en-US"/>
          </a:p>
        </p:txBody>
      </p:sp>
      <p:grpSp>
        <p:nvGrpSpPr>
          <p:cNvPr id="27" name="Group 39"/>
          <p:cNvGrpSpPr>
            <a:grpSpLocks noChangeAspect="1"/>
          </p:cNvGrpSpPr>
          <p:nvPr/>
        </p:nvGrpSpPr>
        <p:grpSpPr bwMode="auto">
          <a:xfrm>
            <a:off x="3294062" y="6010275"/>
            <a:ext cx="1276350" cy="466725"/>
            <a:chOff x="2160" y="1056"/>
            <a:chExt cx="835" cy="306"/>
          </a:xfrm>
        </p:grpSpPr>
        <p:sp>
          <p:nvSpPr>
            <p:cNvPr id="28" name="Oval 40"/>
            <p:cNvSpPr>
              <a:spLocks noChangeAspect="1" noChangeArrowheads="1"/>
            </p:cNvSpPr>
            <p:nvPr/>
          </p:nvSpPr>
          <p:spPr bwMode="auto">
            <a:xfrm>
              <a:off x="2160" y="1056"/>
              <a:ext cx="835" cy="306"/>
            </a:xfrm>
            <a:prstGeom prst="ellipse">
              <a:avLst/>
            </a:prstGeom>
            <a:solidFill>
              <a:srgbClr val="FF99CC"/>
            </a:solidFill>
            <a:ln w="38100">
              <a:solidFill>
                <a:srgbClr val="FF0000"/>
              </a:solidFill>
              <a:round/>
              <a:headEnd/>
              <a:tailEnd/>
            </a:ln>
            <a:effectLst/>
          </p:spPr>
          <p:txBody>
            <a:bodyPr wrap="none" anchor="ctr"/>
            <a:lstStyle/>
            <a:p>
              <a:endParaRPr lang="en-US"/>
            </a:p>
          </p:txBody>
        </p:sp>
        <p:sp>
          <p:nvSpPr>
            <p:cNvPr id="29" name="Line 41"/>
            <p:cNvSpPr>
              <a:spLocks noChangeAspect="1" noChangeShapeType="1"/>
            </p:cNvSpPr>
            <p:nvPr/>
          </p:nvSpPr>
          <p:spPr bwMode="auto">
            <a:xfrm flipH="1" flipV="1">
              <a:off x="2292" y="1110"/>
              <a:ext cx="84" cy="198"/>
            </a:xfrm>
            <a:prstGeom prst="line">
              <a:avLst/>
            </a:prstGeom>
            <a:noFill/>
            <a:ln w="38100">
              <a:solidFill>
                <a:srgbClr val="FF0000"/>
              </a:solidFill>
              <a:round/>
              <a:headEnd/>
              <a:tailEnd type="triangle" w="med" len="med"/>
            </a:ln>
            <a:effectLst/>
          </p:spPr>
          <p:txBody>
            <a:bodyPr wrap="none" anchor="ctr"/>
            <a:lstStyle/>
            <a:p>
              <a:endParaRPr lang="en-US"/>
            </a:p>
          </p:txBody>
        </p:sp>
        <p:sp>
          <p:nvSpPr>
            <p:cNvPr id="30" name="Line 42"/>
            <p:cNvSpPr>
              <a:spLocks noChangeAspect="1" noChangeShapeType="1"/>
            </p:cNvSpPr>
            <p:nvPr/>
          </p:nvSpPr>
          <p:spPr bwMode="auto">
            <a:xfrm flipH="1" flipV="1">
              <a:off x="2719" y="1098"/>
              <a:ext cx="84" cy="198"/>
            </a:xfrm>
            <a:prstGeom prst="line">
              <a:avLst/>
            </a:prstGeom>
            <a:noFill/>
            <a:ln w="38100">
              <a:solidFill>
                <a:srgbClr val="FF0000"/>
              </a:solidFill>
              <a:round/>
              <a:headEnd/>
              <a:tailEnd type="triangle" w="med" len="med"/>
            </a:ln>
            <a:effectLst/>
          </p:spPr>
          <p:txBody>
            <a:bodyPr wrap="none" anchor="ctr"/>
            <a:lstStyle/>
            <a:p>
              <a:endParaRPr lang="en-US"/>
            </a:p>
          </p:txBody>
        </p:sp>
      </p:grpSp>
      <p:grpSp>
        <p:nvGrpSpPr>
          <p:cNvPr id="31" name="Group 45"/>
          <p:cNvGrpSpPr>
            <a:grpSpLocks/>
          </p:cNvGrpSpPr>
          <p:nvPr/>
        </p:nvGrpSpPr>
        <p:grpSpPr bwMode="auto">
          <a:xfrm>
            <a:off x="7943850" y="6010275"/>
            <a:ext cx="1106487" cy="455613"/>
            <a:chOff x="4091" y="2720"/>
            <a:chExt cx="697" cy="287"/>
          </a:xfrm>
        </p:grpSpPr>
        <p:sp>
          <p:nvSpPr>
            <p:cNvPr id="32" name="Oval 46"/>
            <p:cNvSpPr>
              <a:spLocks noChangeAspect="1" noChangeArrowheads="1"/>
            </p:cNvSpPr>
            <p:nvPr/>
          </p:nvSpPr>
          <p:spPr bwMode="auto">
            <a:xfrm>
              <a:off x="4091" y="2720"/>
              <a:ext cx="697" cy="287"/>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33" name="Line 47"/>
            <p:cNvSpPr>
              <a:spLocks noChangeAspect="1" noChangeShapeType="1"/>
            </p:cNvSpPr>
            <p:nvPr/>
          </p:nvSpPr>
          <p:spPr bwMode="auto">
            <a:xfrm rot="10255606" flipH="1" flipV="1">
              <a:off x="4201" y="2794"/>
              <a:ext cx="71" cy="184"/>
            </a:xfrm>
            <a:prstGeom prst="line">
              <a:avLst/>
            </a:prstGeom>
            <a:noFill/>
            <a:ln w="38100">
              <a:solidFill>
                <a:srgbClr val="0000CC"/>
              </a:solidFill>
              <a:round/>
              <a:headEnd/>
              <a:tailEnd type="triangle" w="med" len="med"/>
            </a:ln>
            <a:effectLst/>
          </p:spPr>
          <p:txBody>
            <a:bodyPr wrap="none" anchor="ctr"/>
            <a:lstStyle/>
            <a:p>
              <a:endParaRPr lang="en-US"/>
            </a:p>
          </p:txBody>
        </p:sp>
        <p:sp>
          <p:nvSpPr>
            <p:cNvPr id="34" name="Line 48"/>
            <p:cNvSpPr>
              <a:spLocks noChangeAspect="1" noChangeShapeType="1"/>
            </p:cNvSpPr>
            <p:nvPr/>
          </p:nvSpPr>
          <p:spPr bwMode="auto">
            <a:xfrm rot="10248975">
              <a:off x="4607" y="2794"/>
              <a:ext cx="66" cy="184"/>
            </a:xfrm>
            <a:prstGeom prst="line">
              <a:avLst/>
            </a:prstGeom>
            <a:noFill/>
            <a:ln w="38100">
              <a:solidFill>
                <a:srgbClr val="0000CC"/>
              </a:solidFill>
              <a:round/>
              <a:headEnd/>
              <a:tailEnd type="triangle" w="med" len="med"/>
            </a:ln>
            <a:effectLst/>
          </p:spPr>
          <p:txBody>
            <a:bodyPr wrap="none" anchor="ctr"/>
            <a:lstStyle/>
            <a:p>
              <a:endParaRPr lang="en-US"/>
            </a:p>
          </p:txBody>
        </p:sp>
      </p:grpSp>
      <p:grpSp>
        <p:nvGrpSpPr>
          <p:cNvPr id="35" name="Group 49"/>
          <p:cNvGrpSpPr>
            <a:grpSpLocks/>
          </p:cNvGrpSpPr>
          <p:nvPr/>
        </p:nvGrpSpPr>
        <p:grpSpPr bwMode="auto">
          <a:xfrm>
            <a:off x="228600" y="6010275"/>
            <a:ext cx="1106487" cy="455613"/>
            <a:chOff x="4091" y="2720"/>
            <a:chExt cx="697" cy="287"/>
          </a:xfrm>
        </p:grpSpPr>
        <p:sp>
          <p:nvSpPr>
            <p:cNvPr id="36" name="Oval 50"/>
            <p:cNvSpPr>
              <a:spLocks noChangeAspect="1" noChangeArrowheads="1"/>
            </p:cNvSpPr>
            <p:nvPr/>
          </p:nvSpPr>
          <p:spPr bwMode="auto">
            <a:xfrm>
              <a:off x="4091" y="2720"/>
              <a:ext cx="697" cy="287"/>
            </a:xfrm>
            <a:prstGeom prst="ellipse">
              <a:avLst/>
            </a:prstGeom>
            <a:solidFill>
              <a:srgbClr val="99CCFF"/>
            </a:solidFill>
            <a:ln w="38100">
              <a:solidFill>
                <a:srgbClr val="0000CC"/>
              </a:solidFill>
              <a:round/>
              <a:headEnd/>
              <a:tailEnd/>
            </a:ln>
            <a:effectLst/>
          </p:spPr>
          <p:txBody>
            <a:bodyPr wrap="none" anchor="ctr"/>
            <a:lstStyle/>
            <a:p>
              <a:endParaRPr lang="en-US"/>
            </a:p>
          </p:txBody>
        </p:sp>
        <p:sp>
          <p:nvSpPr>
            <p:cNvPr id="37" name="Line 51"/>
            <p:cNvSpPr>
              <a:spLocks noChangeAspect="1" noChangeShapeType="1"/>
            </p:cNvSpPr>
            <p:nvPr/>
          </p:nvSpPr>
          <p:spPr bwMode="auto">
            <a:xfrm rot="10255606" flipH="1" flipV="1">
              <a:off x="4201" y="2794"/>
              <a:ext cx="71" cy="184"/>
            </a:xfrm>
            <a:prstGeom prst="line">
              <a:avLst/>
            </a:prstGeom>
            <a:noFill/>
            <a:ln w="38100">
              <a:solidFill>
                <a:srgbClr val="0000CC"/>
              </a:solidFill>
              <a:round/>
              <a:headEnd/>
              <a:tailEnd type="triangle" w="med" len="med"/>
            </a:ln>
            <a:effectLst/>
          </p:spPr>
          <p:txBody>
            <a:bodyPr wrap="none" anchor="ctr"/>
            <a:lstStyle/>
            <a:p>
              <a:endParaRPr lang="en-US"/>
            </a:p>
          </p:txBody>
        </p:sp>
        <p:sp>
          <p:nvSpPr>
            <p:cNvPr id="38" name="Line 52"/>
            <p:cNvSpPr>
              <a:spLocks noChangeAspect="1" noChangeShapeType="1"/>
            </p:cNvSpPr>
            <p:nvPr/>
          </p:nvSpPr>
          <p:spPr bwMode="auto">
            <a:xfrm rot="10248975">
              <a:off x="4607" y="2794"/>
              <a:ext cx="66" cy="184"/>
            </a:xfrm>
            <a:prstGeom prst="line">
              <a:avLst/>
            </a:prstGeom>
            <a:noFill/>
            <a:ln w="38100">
              <a:solidFill>
                <a:srgbClr val="0000CC"/>
              </a:solidFill>
              <a:round/>
              <a:headEnd/>
              <a:tailEnd type="triangle" w="med" len="med"/>
            </a:ln>
            <a:effectLst/>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Backscattering </a:t>
            </a:r>
            <a:r>
              <a:rPr lang="en-US" dirty="0" err="1" smtClean="0"/>
              <a:t>spallation</a:t>
            </a:r>
            <a:r>
              <a:rPr lang="en-US" dirty="0" smtClean="0"/>
              <a:t> neutrons</a:t>
            </a:r>
            <a:endParaRPr lang="en-US" dirty="0"/>
          </a:p>
        </p:txBody>
      </p:sp>
      <p:pic>
        <p:nvPicPr>
          <p:cNvPr id="44034" name="Picture 2" descr="http://www.isis.rl.ac.uk/molecularSpectroscopy/iris/images/iris_diag_col1_ann.jpg"/>
          <p:cNvPicPr>
            <a:picLocks noChangeAspect="1" noChangeArrowheads="1"/>
          </p:cNvPicPr>
          <p:nvPr/>
        </p:nvPicPr>
        <p:blipFill>
          <a:blip r:embed="rId3"/>
          <a:srcRect/>
          <a:stretch>
            <a:fillRect/>
          </a:stretch>
        </p:blipFill>
        <p:spPr bwMode="auto">
          <a:xfrm>
            <a:off x="914400" y="990600"/>
            <a:ext cx="7113506" cy="533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990600" y="1219200"/>
            <a:ext cx="1781257" cy="523220"/>
          </a:xfrm>
          <a:prstGeom prst="rect">
            <a:avLst/>
          </a:prstGeom>
          <a:noFill/>
        </p:spPr>
        <p:txBody>
          <a:bodyPr wrap="none" rtlCol="0">
            <a:spAutoFit/>
          </a:bodyPr>
          <a:lstStyle/>
          <a:p>
            <a:r>
              <a:rPr lang="en-US" sz="2800" dirty="0" smtClean="0">
                <a:solidFill>
                  <a:schemeClr val="bg1"/>
                </a:solidFill>
              </a:rPr>
              <a:t>IRIS@ISIS </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0" y="0"/>
            <a:ext cx="9144000" cy="838200"/>
          </a:xfrm>
        </p:spPr>
        <p:txBody>
          <a:bodyPr>
            <a:normAutofit/>
          </a:bodyPr>
          <a:lstStyle/>
          <a:p>
            <a:pPr algn="ctr"/>
            <a:r>
              <a:rPr lang="en-US" sz="4000" dirty="0"/>
              <a:t>Creating </a:t>
            </a:r>
            <a:r>
              <a:rPr lang="en-US" sz="400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two </a:t>
            </a:r>
            <a:r>
              <a:rPr lang="en-US" sz="4000" dirty="0"/>
              <a:t>triplets with </a:t>
            </a:r>
            <a:r>
              <a:rPr lang="en-US" sz="400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one</a:t>
            </a:r>
            <a:r>
              <a:rPr lang="en-US" sz="4000" dirty="0"/>
              <a:t> neutron</a:t>
            </a:r>
          </a:p>
        </p:txBody>
      </p:sp>
      <p:sp>
        <p:nvSpPr>
          <p:cNvPr id="150533" name="Text Box 5"/>
          <p:cNvSpPr txBox="1">
            <a:spLocks noChangeArrowheads="1"/>
          </p:cNvSpPr>
          <p:nvPr/>
        </p:nvSpPr>
        <p:spPr bwMode="auto">
          <a:xfrm>
            <a:off x="6518275" y="4293345"/>
            <a:ext cx="2467342" cy="584775"/>
          </a:xfrm>
          <a:prstGeom prst="rect">
            <a:avLst/>
          </a:prstGeom>
          <a:solidFill>
            <a:schemeClr val="tx1"/>
          </a:solidFill>
          <a:ln w="9525">
            <a:solidFill>
              <a:srgbClr val="FF0000"/>
            </a:solidFill>
            <a:miter lim="800000"/>
            <a:headEnd/>
            <a:tailEnd/>
          </a:ln>
          <a:effectLst>
            <a:outerShdw dist="107763" dir="2700000" algn="ctr" rotWithShape="0">
              <a:schemeClr val="bg2"/>
            </a:outerShdw>
          </a:effectLst>
        </p:spPr>
        <p:txBody>
          <a:bodyPr wrap="none">
            <a:spAutoFit/>
          </a:bodyPr>
          <a:lstStyle/>
          <a:p>
            <a:r>
              <a:rPr lang="en-US" sz="3200" dirty="0">
                <a:solidFill>
                  <a:schemeClr val="bg1"/>
                </a:solidFill>
                <a:latin typeface="Comic Sans MS" pitchFamily="66" charset="0"/>
              </a:rPr>
              <a:t>One </a:t>
            </a:r>
            <a:r>
              <a:rPr lang="en-US" sz="3200" dirty="0" err="1">
                <a:solidFill>
                  <a:schemeClr val="bg1"/>
                </a:solidFill>
                <a:latin typeface="Comic Sans MS" pitchFamily="66" charset="0"/>
              </a:rPr>
              <a:t>magnon</a:t>
            </a:r>
            <a:endParaRPr lang="en-US" sz="3200" dirty="0">
              <a:solidFill>
                <a:schemeClr val="bg1"/>
              </a:solidFill>
              <a:latin typeface="Comic Sans MS" pitchFamily="66" charset="0"/>
            </a:endParaRPr>
          </a:p>
        </p:txBody>
      </p:sp>
      <p:sp>
        <p:nvSpPr>
          <p:cNvPr id="150534" name="Line 6"/>
          <p:cNvSpPr>
            <a:spLocks noChangeShapeType="1"/>
          </p:cNvSpPr>
          <p:nvPr/>
        </p:nvSpPr>
        <p:spPr bwMode="auto">
          <a:xfrm flipH="1">
            <a:off x="5849672" y="2995282"/>
            <a:ext cx="503238" cy="0"/>
          </a:xfrm>
          <a:prstGeom prst="line">
            <a:avLst/>
          </a:prstGeom>
          <a:noFill/>
          <a:ln w="38100">
            <a:solidFill>
              <a:srgbClr val="FF0000"/>
            </a:solidFill>
            <a:round/>
            <a:headEnd/>
            <a:tailEnd type="triangle" w="med" len="med"/>
          </a:ln>
          <a:effectLst>
            <a:outerShdw dist="107763" dir="2700000" algn="ctr" rotWithShape="0">
              <a:schemeClr val="bg2"/>
            </a:outerShdw>
          </a:effectLst>
        </p:spPr>
        <p:txBody>
          <a:bodyPr wrap="none" anchor="ctr"/>
          <a:lstStyle/>
          <a:p>
            <a:endParaRPr lang="en-US"/>
          </a:p>
        </p:txBody>
      </p:sp>
      <p:sp>
        <p:nvSpPr>
          <p:cNvPr id="150535" name="Text Box 7"/>
          <p:cNvSpPr txBox="1">
            <a:spLocks noChangeArrowheads="1"/>
          </p:cNvSpPr>
          <p:nvPr/>
        </p:nvSpPr>
        <p:spPr bwMode="auto">
          <a:xfrm>
            <a:off x="6348147" y="2690482"/>
            <a:ext cx="2677336" cy="584775"/>
          </a:xfrm>
          <a:prstGeom prst="rect">
            <a:avLst/>
          </a:prstGeom>
          <a:solidFill>
            <a:schemeClr val="tx1"/>
          </a:solidFill>
          <a:ln w="9525">
            <a:solidFill>
              <a:srgbClr val="FF0000"/>
            </a:solidFill>
            <a:miter lim="800000"/>
            <a:headEnd/>
            <a:tailEnd/>
          </a:ln>
          <a:effectLst>
            <a:outerShdw dist="107763" dir="2700000" algn="ctr" rotWithShape="0">
              <a:schemeClr val="bg2"/>
            </a:outerShdw>
          </a:effectLst>
        </p:spPr>
        <p:txBody>
          <a:bodyPr wrap="none">
            <a:spAutoFit/>
          </a:bodyPr>
          <a:lstStyle/>
          <a:p>
            <a:r>
              <a:rPr lang="en-US" sz="3200" dirty="0">
                <a:solidFill>
                  <a:schemeClr val="bg1"/>
                </a:solidFill>
                <a:latin typeface="Comic Sans MS" pitchFamily="66" charset="0"/>
              </a:rPr>
              <a:t>Two </a:t>
            </a:r>
            <a:r>
              <a:rPr lang="en-US" sz="3200" dirty="0" err="1" smtClean="0">
                <a:solidFill>
                  <a:schemeClr val="bg1"/>
                </a:solidFill>
                <a:latin typeface="Comic Sans MS" pitchFamily="66" charset="0"/>
              </a:rPr>
              <a:t>magnons</a:t>
            </a:r>
            <a:endParaRPr lang="en-US" sz="3200" dirty="0">
              <a:solidFill>
                <a:schemeClr val="bg1"/>
              </a:solidFill>
              <a:latin typeface="Comic Sans MS" pitchFamily="66" charset="0"/>
            </a:endParaRPr>
          </a:p>
        </p:txBody>
      </p:sp>
      <p:sp>
        <p:nvSpPr>
          <p:cNvPr id="150536" name="Text Box 8"/>
          <p:cNvSpPr txBox="1">
            <a:spLocks noChangeArrowheads="1"/>
          </p:cNvSpPr>
          <p:nvPr/>
        </p:nvSpPr>
        <p:spPr bwMode="auto">
          <a:xfrm>
            <a:off x="6350000" y="6167438"/>
            <a:ext cx="2262188" cy="396875"/>
          </a:xfrm>
          <a:prstGeom prst="rect">
            <a:avLst/>
          </a:prstGeom>
          <a:noFill/>
          <a:ln w="9525">
            <a:noFill/>
            <a:miter lim="800000"/>
            <a:headEnd/>
            <a:tailEnd/>
          </a:ln>
          <a:effectLst/>
        </p:spPr>
        <p:txBody>
          <a:bodyPr wrap="none">
            <a:spAutoFit/>
          </a:bodyPr>
          <a:lstStyle/>
          <a:p>
            <a:r>
              <a:rPr lang="en-US" i="1">
                <a:latin typeface="Times New Roman" pitchFamily="18" charset="0"/>
              </a:rPr>
              <a:t>Tennant et al (2000)</a:t>
            </a:r>
          </a:p>
        </p:txBody>
      </p:sp>
      <p:pic>
        <p:nvPicPr>
          <p:cNvPr id="744450" name="Picture 2"/>
          <p:cNvPicPr>
            <a:picLocks noChangeAspect="1" noChangeArrowheads="1"/>
          </p:cNvPicPr>
          <p:nvPr/>
        </p:nvPicPr>
        <p:blipFill>
          <a:blip r:embed="rId3"/>
          <a:srcRect/>
          <a:stretch>
            <a:fillRect/>
          </a:stretch>
        </p:blipFill>
        <p:spPr bwMode="auto">
          <a:xfrm>
            <a:off x="74410" y="1117539"/>
            <a:ext cx="5681773" cy="56234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0532" name="Line 4"/>
          <p:cNvSpPr>
            <a:spLocks noChangeShapeType="1"/>
          </p:cNvSpPr>
          <p:nvPr/>
        </p:nvSpPr>
        <p:spPr bwMode="auto">
          <a:xfrm flipH="1">
            <a:off x="5181600" y="4617195"/>
            <a:ext cx="1336675" cy="0"/>
          </a:xfrm>
          <a:prstGeom prst="line">
            <a:avLst/>
          </a:prstGeom>
          <a:noFill/>
          <a:ln w="38100">
            <a:solidFill>
              <a:srgbClr val="FF0000"/>
            </a:solidFill>
            <a:round/>
            <a:headEnd/>
            <a:tailEnd type="triangle" w="med" len="med"/>
          </a:ln>
          <a:effectLst>
            <a:outerShdw dist="107763" dir="2700000" algn="ctr" rotWithShape="0">
              <a:schemeClr val="bg2"/>
            </a:outerShdw>
          </a:effectLst>
        </p:spPr>
        <p:txBody>
          <a:bodyPr wrap="none" anchor="ctr"/>
          <a:lstStyle/>
          <a:p>
            <a:endParaRPr lang="en-US"/>
          </a:p>
        </p:txBody>
      </p:sp>
      <p:pic>
        <p:nvPicPr>
          <p:cNvPr id="744451" name="Picture 3"/>
          <p:cNvPicPr>
            <a:picLocks noChangeAspect="1" noChangeArrowheads="1"/>
          </p:cNvPicPr>
          <p:nvPr/>
        </p:nvPicPr>
        <p:blipFill>
          <a:blip r:embed="rId4"/>
          <a:srcRect/>
          <a:stretch>
            <a:fillRect/>
          </a:stretch>
        </p:blipFill>
        <p:spPr bwMode="auto">
          <a:xfrm>
            <a:off x="2667000" y="6291432"/>
            <a:ext cx="1268361" cy="457200"/>
          </a:xfrm>
          <a:prstGeom prst="rect">
            <a:avLst/>
          </a:prstGeom>
          <a:noFill/>
          <a:ln w="9525">
            <a:noFill/>
            <a:miter lim="800000"/>
            <a:headEnd/>
            <a:tailEnd/>
          </a:ln>
          <a:effectLst/>
        </p:spPr>
      </p:pic>
      <p:sp>
        <p:nvSpPr>
          <p:cNvPr id="10" name="TextBox 9"/>
          <p:cNvSpPr txBox="1"/>
          <p:nvPr/>
        </p:nvSpPr>
        <p:spPr>
          <a:xfrm>
            <a:off x="2743200" y="1143000"/>
            <a:ext cx="2082621" cy="461665"/>
          </a:xfrm>
          <a:prstGeom prst="rect">
            <a:avLst/>
          </a:prstGeom>
          <a:noFill/>
        </p:spPr>
        <p:txBody>
          <a:bodyPr wrap="none" rtlCol="0">
            <a:spAutoFit/>
          </a:bodyPr>
          <a:lstStyle/>
          <a:p>
            <a:r>
              <a:rPr lang="en-US" sz="2400" dirty="0" smtClean="0"/>
              <a:t>Copper Nitrate</a:t>
            </a:r>
            <a:endParaRPr lang="en-US" sz="24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144000" cy="685800"/>
          </a:xfrm>
        </p:spPr>
        <p:txBody>
          <a:bodyPr>
            <a:normAutofit/>
          </a:bodyPr>
          <a:lstStyle/>
          <a:p>
            <a:r>
              <a:rPr lang="en-US" sz="4000" dirty="0" smtClean="0"/>
              <a:t>Inter-atomic </a:t>
            </a:r>
            <a:r>
              <a:rPr lang="en-US" sz="4000" i="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Times New Roman" pitchFamily="18" charset="0"/>
                <a:cs typeface="Times New Roman" pitchFamily="18" charset="0"/>
              </a:rPr>
              <a:t>S</a:t>
            </a:r>
            <a:r>
              <a:rPr lang="en-US" sz="400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Times New Roman" pitchFamily="18" charset="0"/>
                <a:cs typeface="Times New Roman" pitchFamily="18" charset="0"/>
              </a:rPr>
              <a:t>=0 </a:t>
            </a:r>
            <a:r>
              <a:rPr lang="en-US" sz="4000" dirty="0" smtClean="0"/>
              <a:t>singlet w/o </a:t>
            </a:r>
            <a:r>
              <a:rPr lang="en-US" sz="4000" dirty="0" err="1" smtClean="0"/>
              <a:t>dimerization</a:t>
            </a:r>
            <a:endParaRPr lang="en-US" sz="4000" dirty="0"/>
          </a:p>
        </p:txBody>
      </p:sp>
      <p:sp>
        <p:nvSpPr>
          <p:cNvPr id="54275" name="Text Box 3"/>
          <p:cNvSpPr txBox="1">
            <a:spLocks noChangeArrowheads="1"/>
          </p:cNvSpPr>
          <p:nvPr/>
        </p:nvSpPr>
        <p:spPr bwMode="auto">
          <a:xfrm>
            <a:off x="71438" y="3106738"/>
            <a:ext cx="86360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
                <a:schemeClr val="tx1"/>
              </a:buClr>
              <a:buSzPts val="2400"/>
              <a:buFont typeface="Comic Sans MS" pitchFamily="66" charset="0"/>
              <a:buChar char="•"/>
              <a:tabLst/>
            </a:pPr>
            <a:r>
              <a:rPr kumimoji="0" lang="en-US" sz="2400" b="0" i="0" u="none" strike="noStrike" cap="none" normalizeH="0" baseline="0" smtClean="0">
                <a:ln>
                  <a:noFill/>
                </a:ln>
                <a:solidFill>
                  <a:schemeClr val="tx1"/>
                </a:solidFill>
                <a:effectLst/>
                <a:latin typeface="Comic Sans MS" pitchFamily="66" charset="0"/>
              </a:rPr>
              <a:t> This is exact ground state for spin projection Hamiltonian</a:t>
            </a:r>
            <a:endParaRPr kumimoji="0" lang="en-US" sz="1800" b="0" i="0" u="none" strike="noStrike" cap="none" normalizeH="0" baseline="0" smtClean="0">
              <a:ln>
                <a:noFill/>
              </a:ln>
              <a:solidFill>
                <a:schemeClr val="tx1"/>
              </a:solidFill>
              <a:effectLst/>
              <a:latin typeface="Arial" pitchFamily="34" charset="0"/>
            </a:endParaRPr>
          </a:p>
        </p:txBody>
      </p:sp>
      <p:sp>
        <p:nvSpPr>
          <p:cNvPr id="54276" name="Text Box 4"/>
          <p:cNvSpPr txBox="1">
            <a:spLocks noChangeArrowheads="1"/>
          </p:cNvSpPr>
          <p:nvPr/>
        </p:nvSpPr>
        <p:spPr bwMode="auto">
          <a:xfrm>
            <a:off x="73025" y="1343025"/>
            <a:ext cx="9158276" cy="830997"/>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
                <a:schemeClr val="tx1"/>
              </a:buClr>
              <a:buSzPts val="2400"/>
              <a:buFont typeface="Comic Sans MS" pitchFamily="66" charset="0"/>
              <a:buChar char="•"/>
              <a:tabLst/>
            </a:pPr>
            <a:r>
              <a:rPr kumimoji="0" lang="en-US" sz="2400" b="0" i="0" u="none" strike="noStrike" cap="none" normalizeH="0" baseline="0" dirty="0" smtClean="0">
                <a:ln>
                  <a:noFill/>
                </a:ln>
                <a:solidFill>
                  <a:schemeClr val="tx1"/>
                </a:solidFill>
                <a:effectLst/>
                <a:latin typeface="Comic Sans MS" pitchFamily="66" charset="0"/>
              </a:rPr>
              <a:t> Magnets with 2S=</a:t>
            </a:r>
            <a:r>
              <a:rPr kumimoji="0" lang="en-US" sz="2400" b="0" i="0" u="none" strike="noStrike" cap="none" normalizeH="0" baseline="0" dirty="0" err="1" smtClean="0">
                <a:ln>
                  <a:noFill/>
                </a:ln>
                <a:solidFill>
                  <a:schemeClr val="tx1"/>
                </a:solidFill>
                <a:effectLst/>
                <a:latin typeface="Comic Sans MS" pitchFamily="66" charset="0"/>
              </a:rPr>
              <a:t>nz</a:t>
            </a:r>
            <a:r>
              <a:rPr kumimoji="0" lang="en-US" sz="2400" b="0" i="0" u="none" strike="noStrike" cap="none" normalizeH="0" baseline="0" dirty="0" smtClean="0">
                <a:ln>
                  <a:noFill/>
                </a:ln>
                <a:solidFill>
                  <a:schemeClr val="tx1"/>
                </a:solidFill>
                <a:effectLst/>
                <a:latin typeface="Comic Sans MS" pitchFamily="66" charset="0"/>
              </a:rPr>
              <a:t> have a nearest neighbor </a:t>
            </a:r>
            <a:r>
              <a:rPr kumimoji="0" lang="en-US" sz="2400" b="0" i="0" u="none" strike="noStrike" cap="none" normalizeH="0" baseline="0" dirty="0" smtClean="0">
                <a:ln>
                  <a:noFill/>
                </a:ln>
                <a:solidFill>
                  <a:srgbClr val="FF0000"/>
                </a:solidFill>
                <a:effectLst/>
                <a:latin typeface="Comic Sans MS" pitchFamily="66" charset="0"/>
              </a:rPr>
              <a:t>singlet covering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omic Sans MS" pitchFamily="66" charset="0"/>
              </a:rPr>
              <a:t>  with full lattice symmetry.</a:t>
            </a:r>
            <a:endParaRPr kumimoji="0" lang="en-US" sz="1800" b="0" i="0" u="none" strike="noStrike" cap="none" normalizeH="0" baseline="0" dirty="0" smtClean="0">
              <a:ln>
                <a:noFill/>
              </a:ln>
              <a:solidFill>
                <a:schemeClr val="tx1"/>
              </a:solidFill>
              <a:effectLst/>
              <a:latin typeface="Arial" pitchFamily="34" charset="0"/>
            </a:endParaRPr>
          </a:p>
        </p:txBody>
      </p:sp>
      <p:sp>
        <p:nvSpPr>
          <p:cNvPr id="54277" name="Text Box 5"/>
          <p:cNvSpPr txBox="1">
            <a:spLocks noChangeArrowheads="1"/>
          </p:cNvSpPr>
          <p:nvPr/>
        </p:nvSpPr>
        <p:spPr bwMode="auto">
          <a:xfrm>
            <a:off x="123825" y="4264025"/>
            <a:ext cx="9129713" cy="82232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
                <a:schemeClr val="tx1"/>
              </a:buClr>
              <a:buSzPts val="2400"/>
              <a:buFont typeface="Comic Sans MS" pitchFamily="66" charset="0"/>
              <a:buChar char="•"/>
              <a:tabLst/>
            </a:pPr>
            <a:r>
              <a:rPr kumimoji="0" lang="en-US" sz="2400" b="0" i="0" u="none" strike="noStrike" cap="none" normalizeH="0" baseline="0" smtClean="0">
                <a:ln>
                  <a:noFill/>
                </a:ln>
                <a:solidFill>
                  <a:schemeClr val="tx1"/>
                </a:solidFill>
                <a:effectLst/>
                <a:latin typeface="Comic Sans MS" pitchFamily="66" charset="0"/>
              </a:rPr>
              <a:t> Excited states are </a:t>
            </a:r>
            <a:r>
              <a:rPr kumimoji="0" lang="en-US" sz="2400" b="0" i="0" u="none" strike="noStrike" cap="none" normalizeH="0" baseline="0" smtClean="0">
                <a:ln>
                  <a:noFill/>
                </a:ln>
                <a:solidFill>
                  <a:srgbClr val="FF0000"/>
                </a:solidFill>
                <a:effectLst/>
                <a:latin typeface="Comic Sans MS" pitchFamily="66" charset="0"/>
              </a:rPr>
              <a:t>propagating bond triplets</a:t>
            </a:r>
            <a:r>
              <a:rPr kumimoji="0" lang="en-US" sz="2400" b="0" i="0" u="none" strike="noStrike" cap="none" normalizeH="0" baseline="0" smtClean="0">
                <a:ln>
                  <a:noFill/>
                </a:ln>
                <a:solidFill>
                  <a:schemeClr val="tx1"/>
                </a:solidFill>
                <a:effectLst/>
                <a:latin typeface="Comic Sans MS" pitchFamily="66" charset="0"/>
              </a:rPr>
              <a:t> separated from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Comic Sans MS" pitchFamily="66" charset="0"/>
              </a:rPr>
              <a:t>  the ground state by an energy gap</a:t>
            </a:r>
            <a:r>
              <a:rPr kumimoji="0" lang="en-US" sz="2400" b="0" i="0" u="none" strike="noStrike" cap="none" normalizeH="0" baseline="0" smtClean="0">
                <a:ln>
                  <a:noFill/>
                </a:ln>
                <a:solidFill>
                  <a:schemeClr val="tx1"/>
                </a:solidFill>
                <a:effectLst/>
                <a:latin typeface="Impress BT" charset="0"/>
              </a:rPr>
              <a:t> </a:t>
            </a:r>
            <a:endParaRPr kumimoji="0" lang="en-US" sz="1800" b="0" i="0" u="none" strike="noStrike" cap="none" normalizeH="0" baseline="0" smtClean="0">
              <a:ln>
                <a:noFill/>
              </a:ln>
              <a:solidFill>
                <a:schemeClr val="tx1"/>
              </a:solidFill>
              <a:effectLst/>
              <a:latin typeface="Arial" pitchFamily="34" charset="0"/>
            </a:endParaRPr>
          </a:p>
        </p:txBody>
      </p:sp>
      <p:graphicFrame>
        <p:nvGraphicFramePr>
          <p:cNvPr id="54278" name="Object 6"/>
          <p:cNvGraphicFramePr>
            <a:graphicFrameLocks noChangeAspect="1"/>
          </p:cNvGraphicFramePr>
          <p:nvPr/>
        </p:nvGraphicFramePr>
        <p:xfrm>
          <a:off x="5360988" y="4681538"/>
          <a:ext cx="869950" cy="361950"/>
        </p:xfrm>
        <a:graphic>
          <a:graphicData uri="http://schemas.openxmlformats.org/presentationml/2006/ole">
            <p:oleObj spid="_x0000_s54278" name="Equation" r:id="rId4" imgW="672840" imgH="279360" progId="Equation.DSMT4">
              <p:embed/>
            </p:oleObj>
          </a:graphicData>
        </a:graphic>
      </p:graphicFrame>
      <p:sp>
        <p:nvSpPr>
          <p:cNvPr id="54279" name="Text Box 7"/>
          <p:cNvSpPr txBox="1">
            <a:spLocks noChangeArrowheads="1"/>
          </p:cNvSpPr>
          <p:nvPr/>
        </p:nvSpPr>
        <p:spPr bwMode="auto">
          <a:xfrm>
            <a:off x="4248150" y="6161088"/>
            <a:ext cx="4816475" cy="7016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smtClean="0">
                <a:ln>
                  <a:noFill/>
                </a:ln>
                <a:solidFill>
                  <a:schemeClr val="tx1"/>
                </a:solidFill>
                <a:effectLst/>
                <a:latin typeface="Times New Roman" pitchFamily="18" charset="0"/>
              </a:rPr>
              <a:t>Haldane PRL 1983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smtClean="0">
                <a:ln>
                  <a:noFill/>
                </a:ln>
                <a:solidFill>
                  <a:schemeClr val="tx1"/>
                </a:solidFill>
                <a:effectLst/>
                <a:latin typeface="Times New Roman" pitchFamily="18" charset="0"/>
              </a:rPr>
              <a:t>Affleck, Kennedy, Lieb, and Tasaki PRL 1987</a:t>
            </a:r>
            <a:endParaRPr kumimoji="0" lang="en-US" sz="1800" b="0" i="0" u="none" strike="noStrike" cap="none" normalizeH="0" baseline="0" smtClean="0">
              <a:ln>
                <a:noFill/>
              </a:ln>
              <a:solidFill>
                <a:schemeClr val="tx1"/>
              </a:solidFill>
              <a:effectLst/>
              <a:latin typeface="Arial" pitchFamily="34" charset="0"/>
            </a:endParaRPr>
          </a:p>
        </p:txBody>
      </p:sp>
      <p:graphicFrame>
        <p:nvGraphicFramePr>
          <p:cNvPr id="54280" name="Object 8"/>
          <p:cNvGraphicFramePr>
            <a:graphicFrameLocks noChangeAspect="1"/>
          </p:cNvGraphicFramePr>
          <p:nvPr/>
        </p:nvGraphicFramePr>
        <p:xfrm>
          <a:off x="215900" y="3502025"/>
          <a:ext cx="8729663" cy="915988"/>
        </p:xfrm>
        <a:graphic>
          <a:graphicData uri="http://schemas.openxmlformats.org/presentationml/2006/ole">
            <p:oleObj spid="_x0000_s54280" name="Equation" r:id="rId5" imgW="3632040" imgH="380880" progId="Equation.DSMT4">
              <p:embed/>
            </p:oleObj>
          </a:graphicData>
        </a:graphic>
      </p:graphicFrame>
      <p:grpSp>
        <p:nvGrpSpPr>
          <p:cNvPr id="54281" name="Group 9"/>
          <p:cNvGrpSpPr>
            <a:grpSpLocks/>
          </p:cNvGrpSpPr>
          <p:nvPr/>
        </p:nvGrpSpPr>
        <p:grpSpPr bwMode="auto">
          <a:xfrm>
            <a:off x="533400" y="2490788"/>
            <a:ext cx="8229600" cy="457200"/>
            <a:chOff x="336" y="1569"/>
            <a:chExt cx="5184" cy="288"/>
          </a:xfrm>
        </p:grpSpPr>
        <p:sp>
          <p:nvSpPr>
            <p:cNvPr id="54282" name="Oval 10"/>
            <p:cNvSpPr>
              <a:spLocks noChangeArrowheads="1"/>
            </p:cNvSpPr>
            <p:nvPr/>
          </p:nvSpPr>
          <p:spPr bwMode="auto">
            <a:xfrm>
              <a:off x="1104" y="1569"/>
              <a:ext cx="864" cy="144"/>
            </a:xfrm>
            <a:prstGeom prst="ellipse">
              <a:avLst/>
            </a:prstGeom>
            <a:solidFill>
              <a:srgbClr val="99CCFF"/>
            </a:solidFill>
            <a:ln w="38100">
              <a:solidFill>
                <a:srgbClr val="0000FF"/>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283" name="Oval 11"/>
            <p:cNvSpPr>
              <a:spLocks noChangeArrowheads="1"/>
            </p:cNvSpPr>
            <p:nvPr/>
          </p:nvSpPr>
          <p:spPr bwMode="auto">
            <a:xfrm>
              <a:off x="1824" y="1713"/>
              <a:ext cx="912" cy="144"/>
            </a:xfrm>
            <a:prstGeom prst="ellipse">
              <a:avLst/>
            </a:prstGeom>
            <a:solidFill>
              <a:srgbClr val="99CCFF"/>
            </a:solidFill>
            <a:ln w="38100">
              <a:solidFill>
                <a:srgbClr val="0000FF"/>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284" name="Oval 12"/>
            <p:cNvSpPr>
              <a:spLocks noChangeArrowheads="1"/>
            </p:cNvSpPr>
            <p:nvPr/>
          </p:nvSpPr>
          <p:spPr bwMode="auto">
            <a:xfrm>
              <a:off x="2544" y="1569"/>
              <a:ext cx="768" cy="144"/>
            </a:xfrm>
            <a:prstGeom prst="ellipse">
              <a:avLst/>
            </a:prstGeom>
            <a:solidFill>
              <a:srgbClr val="99CCFF"/>
            </a:solidFill>
            <a:ln w="38100">
              <a:solidFill>
                <a:srgbClr val="0000FF"/>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285" name="Oval 13"/>
            <p:cNvSpPr>
              <a:spLocks noChangeArrowheads="1"/>
            </p:cNvSpPr>
            <p:nvPr/>
          </p:nvSpPr>
          <p:spPr bwMode="auto">
            <a:xfrm>
              <a:off x="3168" y="1713"/>
              <a:ext cx="912" cy="144"/>
            </a:xfrm>
            <a:prstGeom prst="ellipse">
              <a:avLst/>
            </a:prstGeom>
            <a:solidFill>
              <a:srgbClr val="99CCFF"/>
            </a:solidFill>
            <a:ln w="38100">
              <a:solidFill>
                <a:srgbClr val="0000FF"/>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286" name="Oval 14"/>
            <p:cNvSpPr>
              <a:spLocks noChangeArrowheads="1"/>
            </p:cNvSpPr>
            <p:nvPr/>
          </p:nvSpPr>
          <p:spPr bwMode="auto">
            <a:xfrm>
              <a:off x="3888" y="1569"/>
              <a:ext cx="912" cy="144"/>
            </a:xfrm>
            <a:prstGeom prst="ellipse">
              <a:avLst/>
            </a:prstGeom>
            <a:solidFill>
              <a:srgbClr val="99CCFF"/>
            </a:solidFill>
            <a:ln w="38100">
              <a:solidFill>
                <a:srgbClr val="0000FF"/>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287" name="Oval 15"/>
            <p:cNvSpPr>
              <a:spLocks noChangeArrowheads="1"/>
            </p:cNvSpPr>
            <p:nvPr/>
          </p:nvSpPr>
          <p:spPr bwMode="auto">
            <a:xfrm>
              <a:off x="4608" y="1713"/>
              <a:ext cx="912" cy="144"/>
            </a:xfrm>
            <a:prstGeom prst="ellipse">
              <a:avLst/>
            </a:prstGeom>
            <a:solidFill>
              <a:srgbClr val="99CCFF"/>
            </a:solidFill>
            <a:ln w="38100">
              <a:solidFill>
                <a:srgbClr val="0000FF"/>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288" name="Oval 16"/>
            <p:cNvSpPr>
              <a:spLocks noChangeArrowheads="1"/>
            </p:cNvSpPr>
            <p:nvPr/>
          </p:nvSpPr>
          <p:spPr bwMode="auto">
            <a:xfrm>
              <a:off x="336" y="1713"/>
              <a:ext cx="864" cy="144"/>
            </a:xfrm>
            <a:prstGeom prst="ellipse">
              <a:avLst/>
            </a:prstGeom>
            <a:solidFill>
              <a:srgbClr val="99CCFF"/>
            </a:solidFill>
            <a:ln w="38100">
              <a:solidFill>
                <a:srgbClr val="0000CC"/>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289" name="AutoShape 17"/>
            <p:cNvSpPr>
              <a:spLocks noChangeArrowheads="1"/>
            </p:cNvSpPr>
            <p:nvPr/>
          </p:nvSpPr>
          <p:spPr bwMode="auto">
            <a:xfrm>
              <a:off x="384" y="1617"/>
              <a:ext cx="48" cy="48"/>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290" name="AutoShape 18"/>
            <p:cNvSpPr>
              <a:spLocks noChangeArrowheads="1"/>
            </p:cNvSpPr>
            <p:nvPr/>
          </p:nvSpPr>
          <p:spPr bwMode="auto">
            <a:xfrm>
              <a:off x="384" y="1761"/>
              <a:ext cx="48" cy="48"/>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291" name="AutoShape 19"/>
            <p:cNvSpPr>
              <a:spLocks noChangeArrowheads="1"/>
            </p:cNvSpPr>
            <p:nvPr/>
          </p:nvSpPr>
          <p:spPr bwMode="auto">
            <a:xfrm>
              <a:off x="1104" y="1617"/>
              <a:ext cx="48" cy="48"/>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292" name="AutoShape 20"/>
            <p:cNvSpPr>
              <a:spLocks noChangeArrowheads="1"/>
            </p:cNvSpPr>
            <p:nvPr/>
          </p:nvSpPr>
          <p:spPr bwMode="auto">
            <a:xfrm>
              <a:off x="1104" y="1761"/>
              <a:ext cx="48" cy="48"/>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293" name="AutoShape 21"/>
            <p:cNvSpPr>
              <a:spLocks noChangeArrowheads="1"/>
            </p:cNvSpPr>
            <p:nvPr/>
          </p:nvSpPr>
          <p:spPr bwMode="auto">
            <a:xfrm>
              <a:off x="1872" y="1617"/>
              <a:ext cx="48" cy="48"/>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294" name="AutoShape 22"/>
            <p:cNvSpPr>
              <a:spLocks noChangeArrowheads="1"/>
            </p:cNvSpPr>
            <p:nvPr/>
          </p:nvSpPr>
          <p:spPr bwMode="auto">
            <a:xfrm>
              <a:off x="1872" y="1761"/>
              <a:ext cx="48" cy="48"/>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295" name="AutoShape 23"/>
            <p:cNvSpPr>
              <a:spLocks noChangeArrowheads="1"/>
            </p:cNvSpPr>
            <p:nvPr/>
          </p:nvSpPr>
          <p:spPr bwMode="auto">
            <a:xfrm>
              <a:off x="2592" y="1617"/>
              <a:ext cx="48" cy="48"/>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296" name="AutoShape 24"/>
            <p:cNvSpPr>
              <a:spLocks noChangeArrowheads="1"/>
            </p:cNvSpPr>
            <p:nvPr/>
          </p:nvSpPr>
          <p:spPr bwMode="auto">
            <a:xfrm>
              <a:off x="2592" y="1761"/>
              <a:ext cx="48" cy="48"/>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297" name="AutoShape 25"/>
            <p:cNvSpPr>
              <a:spLocks noChangeArrowheads="1"/>
            </p:cNvSpPr>
            <p:nvPr/>
          </p:nvSpPr>
          <p:spPr bwMode="auto">
            <a:xfrm>
              <a:off x="3216" y="1617"/>
              <a:ext cx="48" cy="48"/>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298" name="AutoShape 26"/>
            <p:cNvSpPr>
              <a:spLocks noChangeArrowheads="1"/>
            </p:cNvSpPr>
            <p:nvPr/>
          </p:nvSpPr>
          <p:spPr bwMode="auto">
            <a:xfrm>
              <a:off x="3216" y="1761"/>
              <a:ext cx="48" cy="48"/>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299" name="AutoShape 27"/>
            <p:cNvSpPr>
              <a:spLocks noChangeArrowheads="1"/>
            </p:cNvSpPr>
            <p:nvPr/>
          </p:nvSpPr>
          <p:spPr bwMode="auto">
            <a:xfrm>
              <a:off x="3936" y="1617"/>
              <a:ext cx="48" cy="48"/>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00" name="AutoShape 28"/>
            <p:cNvSpPr>
              <a:spLocks noChangeArrowheads="1"/>
            </p:cNvSpPr>
            <p:nvPr/>
          </p:nvSpPr>
          <p:spPr bwMode="auto">
            <a:xfrm>
              <a:off x="3936" y="1761"/>
              <a:ext cx="48" cy="48"/>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01" name="AutoShape 29"/>
            <p:cNvSpPr>
              <a:spLocks noChangeArrowheads="1"/>
            </p:cNvSpPr>
            <p:nvPr/>
          </p:nvSpPr>
          <p:spPr bwMode="auto">
            <a:xfrm>
              <a:off x="4704" y="1617"/>
              <a:ext cx="48" cy="48"/>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02" name="AutoShape 30"/>
            <p:cNvSpPr>
              <a:spLocks noChangeArrowheads="1"/>
            </p:cNvSpPr>
            <p:nvPr/>
          </p:nvSpPr>
          <p:spPr bwMode="auto">
            <a:xfrm>
              <a:off x="4704" y="1761"/>
              <a:ext cx="48" cy="48"/>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03" name="AutoShape 31"/>
            <p:cNvSpPr>
              <a:spLocks noChangeArrowheads="1"/>
            </p:cNvSpPr>
            <p:nvPr/>
          </p:nvSpPr>
          <p:spPr bwMode="auto">
            <a:xfrm>
              <a:off x="5424" y="1617"/>
              <a:ext cx="48" cy="48"/>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04" name="AutoShape 32"/>
            <p:cNvSpPr>
              <a:spLocks noChangeArrowheads="1"/>
            </p:cNvSpPr>
            <p:nvPr/>
          </p:nvSpPr>
          <p:spPr bwMode="auto">
            <a:xfrm>
              <a:off x="5424" y="1761"/>
              <a:ext cx="48" cy="48"/>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grpSp>
      <p:grpSp>
        <p:nvGrpSpPr>
          <p:cNvPr id="54305" name="Group 33"/>
          <p:cNvGrpSpPr>
            <a:grpSpLocks/>
          </p:cNvGrpSpPr>
          <p:nvPr/>
        </p:nvGrpSpPr>
        <p:grpSpPr bwMode="auto">
          <a:xfrm>
            <a:off x="474663" y="2174875"/>
            <a:ext cx="8323262" cy="3444875"/>
            <a:chOff x="299" y="1370"/>
            <a:chExt cx="5243" cy="2170"/>
          </a:xfrm>
        </p:grpSpPr>
        <p:sp>
          <p:nvSpPr>
            <p:cNvPr id="54306" name="AutoShape 34"/>
            <p:cNvSpPr>
              <a:spLocks noChangeArrowheads="1"/>
            </p:cNvSpPr>
            <p:nvPr/>
          </p:nvSpPr>
          <p:spPr bwMode="auto">
            <a:xfrm rot="-1993718">
              <a:off x="307" y="3245"/>
              <a:ext cx="70" cy="295"/>
            </a:xfrm>
            <a:prstGeom prst="upArrow">
              <a:avLst>
                <a:gd name="adj1" fmla="val 50000"/>
                <a:gd name="adj2" fmla="val 105357"/>
              </a:avLst>
            </a:prstGeom>
            <a:solidFill>
              <a:srgbClr val="FF0000"/>
            </a:solidFill>
            <a:ln w="9525">
              <a:solidFill>
                <a:schemeClr val="tx1"/>
              </a:solidFill>
              <a:miter lim="800000"/>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07" name="AutoShape 35"/>
            <p:cNvSpPr>
              <a:spLocks noChangeArrowheads="1"/>
            </p:cNvSpPr>
            <p:nvPr/>
          </p:nvSpPr>
          <p:spPr bwMode="auto">
            <a:xfrm rot="1782320">
              <a:off x="5471" y="3219"/>
              <a:ext cx="70" cy="295"/>
            </a:xfrm>
            <a:prstGeom prst="upArrow">
              <a:avLst>
                <a:gd name="adj1" fmla="val 50000"/>
                <a:gd name="adj2" fmla="val 105357"/>
              </a:avLst>
            </a:prstGeom>
            <a:solidFill>
              <a:srgbClr val="FF0000"/>
            </a:solidFill>
            <a:ln w="9525">
              <a:solidFill>
                <a:schemeClr val="tx1"/>
              </a:solidFill>
              <a:miter lim="800000"/>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08" name="AutoShape 36"/>
            <p:cNvSpPr>
              <a:spLocks noChangeArrowheads="1"/>
            </p:cNvSpPr>
            <p:nvPr/>
          </p:nvSpPr>
          <p:spPr bwMode="auto">
            <a:xfrm rot="1782320">
              <a:off x="5472" y="1370"/>
              <a:ext cx="70" cy="295"/>
            </a:xfrm>
            <a:prstGeom prst="upArrow">
              <a:avLst>
                <a:gd name="adj1" fmla="val 50000"/>
                <a:gd name="adj2" fmla="val 105357"/>
              </a:avLst>
            </a:prstGeom>
            <a:solidFill>
              <a:srgbClr val="FF0000"/>
            </a:solidFill>
            <a:ln w="9525">
              <a:solidFill>
                <a:schemeClr val="tx1"/>
              </a:solidFill>
              <a:miter lim="800000"/>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09" name="AutoShape 37"/>
            <p:cNvSpPr>
              <a:spLocks noChangeArrowheads="1"/>
            </p:cNvSpPr>
            <p:nvPr/>
          </p:nvSpPr>
          <p:spPr bwMode="auto">
            <a:xfrm rot="-1993718">
              <a:off x="299" y="1379"/>
              <a:ext cx="70" cy="295"/>
            </a:xfrm>
            <a:prstGeom prst="upArrow">
              <a:avLst>
                <a:gd name="adj1" fmla="val 50000"/>
                <a:gd name="adj2" fmla="val 105357"/>
              </a:avLst>
            </a:prstGeom>
            <a:solidFill>
              <a:srgbClr val="FF0000"/>
            </a:solidFill>
            <a:ln w="9525">
              <a:solidFill>
                <a:schemeClr val="tx1"/>
              </a:solidFill>
              <a:miter lim="800000"/>
              <a:headEnd/>
              <a:tailEnd/>
            </a:ln>
            <a:effectLst/>
          </p:spPr>
          <p:txBody>
            <a:bodyPr vert="horz" wrap="none" lIns="91440" tIns="45720" rIns="91440" bIns="45720" numCol="1" anchor="ctr" anchorCtr="0" compatLnSpc="1">
              <a:prstTxWarp prst="textNoShape">
                <a:avLst/>
              </a:prstTxWarp>
            </a:bodyPr>
            <a:lstStyle/>
            <a:p>
              <a:endParaRPr lang="en-US"/>
            </a:p>
          </p:txBody>
        </p:sp>
      </p:grpSp>
      <p:sp>
        <p:nvSpPr>
          <p:cNvPr id="54310" name="Oval 38"/>
          <p:cNvSpPr>
            <a:spLocks noChangeArrowheads="1"/>
          </p:cNvSpPr>
          <p:nvPr/>
        </p:nvSpPr>
        <p:spPr bwMode="auto">
          <a:xfrm>
            <a:off x="1752600" y="5424488"/>
            <a:ext cx="1371600" cy="228600"/>
          </a:xfrm>
          <a:prstGeom prst="ellipse">
            <a:avLst/>
          </a:prstGeom>
          <a:solidFill>
            <a:srgbClr val="99CCFF"/>
          </a:solidFill>
          <a:ln w="38100">
            <a:solidFill>
              <a:srgbClr val="0000FF"/>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11" name="Oval 39"/>
          <p:cNvSpPr>
            <a:spLocks noChangeArrowheads="1"/>
          </p:cNvSpPr>
          <p:nvPr/>
        </p:nvSpPr>
        <p:spPr bwMode="auto">
          <a:xfrm>
            <a:off x="2895600" y="5653088"/>
            <a:ext cx="1447800" cy="228600"/>
          </a:xfrm>
          <a:prstGeom prst="ellipse">
            <a:avLst/>
          </a:prstGeom>
          <a:solidFill>
            <a:srgbClr val="99CCFF"/>
          </a:solidFill>
          <a:ln w="38100">
            <a:solidFill>
              <a:srgbClr val="0000FF"/>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12" name="Oval 40"/>
          <p:cNvSpPr>
            <a:spLocks noChangeArrowheads="1"/>
          </p:cNvSpPr>
          <p:nvPr/>
        </p:nvSpPr>
        <p:spPr bwMode="auto">
          <a:xfrm>
            <a:off x="4038600" y="5424488"/>
            <a:ext cx="1219200" cy="228600"/>
          </a:xfrm>
          <a:prstGeom prst="ellipse">
            <a:avLst/>
          </a:prstGeom>
          <a:solidFill>
            <a:srgbClr val="FF6699"/>
          </a:solidFill>
          <a:ln w="38100">
            <a:solidFill>
              <a:srgbClr val="FF0000"/>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13" name="Oval 41"/>
          <p:cNvSpPr>
            <a:spLocks noChangeArrowheads="1"/>
          </p:cNvSpPr>
          <p:nvPr/>
        </p:nvSpPr>
        <p:spPr bwMode="auto">
          <a:xfrm>
            <a:off x="5029200" y="5653088"/>
            <a:ext cx="1447800" cy="228600"/>
          </a:xfrm>
          <a:prstGeom prst="ellipse">
            <a:avLst/>
          </a:prstGeom>
          <a:solidFill>
            <a:srgbClr val="99CCFF"/>
          </a:solidFill>
          <a:ln w="38100">
            <a:solidFill>
              <a:srgbClr val="0000FF"/>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14" name="Oval 42"/>
          <p:cNvSpPr>
            <a:spLocks noChangeArrowheads="1"/>
          </p:cNvSpPr>
          <p:nvPr/>
        </p:nvSpPr>
        <p:spPr bwMode="auto">
          <a:xfrm>
            <a:off x="6172200" y="5424488"/>
            <a:ext cx="1447800" cy="228600"/>
          </a:xfrm>
          <a:prstGeom prst="ellipse">
            <a:avLst/>
          </a:prstGeom>
          <a:solidFill>
            <a:srgbClr val="99CCFF"/>
          </a:solidFill>
          <a:ln w="38100">
            <a:solidFill>
              <a:srgbClr val="0000FF"/>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15" name="Oval 43"/>
          <p:cNvSpPr>
            <a:spLocks noChangeArrowheads="1"/>
          </p:cNvSpPr>
          <p:nvPr/>
        </p:nvSpPr>
        <p:spPr bwMode="auto">
          <a:xfrm>
            <a:off x="7315200" y="5653088"/>
            <a:ext cx="1447800" cy="228600"/>
          </a:xfrm>
          <a:prstGeom prst="ellipse">
            <a:avLst/>
          </a:prstGeom>
          <a:solidFill>
            <a:srgbClr val="99CCFF"/>
          </a:solidFill>
          <a:ln w="38100">
            <a:solidFill>
              <a:srgbClr val="0000FF"/>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16" name="Oval 44"/>
          <p:cNvSpPr>
            <a:spLocks noChangeArrowheads="1"/>
          </p:cNvSpPr>
          <p:nvPr/>
        </p:nvSpPr>
        <p:spPr bwMode="auto">
          <a:xfrm>
            <a:off x="533400" y="5653088"/>
            <a:ext cx="1371600" cy="228600"/>
          </a:xfrm>
          <a:prstGeom prst="ellipse">
            <a:avLst/>
          </a:prstGeom>
          <a:solidFill>
            <a:srgbClr val="99CCFF"/>
          </a:solidFill>
          <a:ln w="38100">
            <a:solidFill>
              <a:srgbClr val="0000CC"/>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17" name="AutoShape 45"/>
          <p:cNvSpPr>
            <a:spLocks noChangeArrowheads="1"/>
          </p:cNvSpPr>
          <p:nvPr/>
        </p:nvSpPr>
        <p:spPr bwMode="auto">
          <a:xfrm>
            <a:off x="609600" y="5500688"/>
            <a:ext cx="76200" cy="76200"/>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18" name="AutoShape 46"/>
          <p:cNvSpPr>
            <a:spLocks noChangeArrowheads="1"/>
          </p:cNvSpPr>
          <p:nvPr/>
        </p:nvSpPr>
        <p:spPr bwMode="auto">
          <a:xfrm>
            <a:off x="609600" y="5729288"/>
            <a:ext cx="76200" cy="76200"/>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19" name="AutoShape 47"/>
          <p:cNvSpPr>
            <a:spLocks noChangeArrowheads="1"/>
          </p:cNvSpPr>
          <p:nvPr/>
        </p:nvSpPr>
        <p:spPr bwMode="auto">
          <a:xfrm>
            <a:off x="1752600" y="5500688"/>
            <a:ext cx="76200" cy="76200"/>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20" name="AutoShape 48"/>
          <p:cNvSpPr>
            <a:spLocks noChangeArrowheads="1"/>
          </p:cNvSpPr>
          <p:nvPr/>
        </p:nvSpPr>
        <p:spPr bwMode="auto">
          <a:xfrm>
            <a:off x="1752600" y="5729288"/>
            <a:ext cx="76200" cy="76200"/>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21" name="AutoShape 49"/>
          <p:cNvSpPr>
            <a:spLocks noChangeArrowheads="1"/>
          </p:cNvSpPr>
          <p:nvPr/>
        </p:nvSpPr>
        <p:spPr bwMode="auto">
          <a:xfrm>
            <a:off x="2971800" y="5500688"/>
            <a:ext cx="76200" cy="76200"/>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22" name="AutoShape 50"/>
          <p:cNvSpPr>
            <a:spLocks noChangeArrowheads="1"/>
          </p:cNvSpPr>
          <p:nvPr/>
        </p:nvSpPr>
        <p:spPr bwMode="auto">
          <a:xfrm>
            <a:off x="2971800" y="5729288"/>
            <a:ext cx="76200" cy="76200"/>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23" name="AutoShape 51"/>
          <p:cNvSpPr>
            <a:spLocks noChangeArrowheads="1"/>
          </p:cNvSpPr>
          <p:nvPr/>
        </p:nvSpPr>
        <p:spPr bwMode="auto">
          <a:xfrm>
            <a:off x="4114800" y="5500688"/>
            <a:ext cx="76200" cy="76200"/>
          </a:xfrm>
          <a:prstGeom prst="flowChartConnector">
            <a:avLst/>
          </a:prstGeom>
          <a:solidFill>
            <a:srgbClr val="FF0000"/>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24" name="AutoShape 52"/>
          <p:cNvSpPr>
            <a:spLocks noChangeArrowheads="1"/>
          </p:cNvSpPr>
          <p:nvPr/>
        </p:nvSpPr>
        <p:spPr bwMode="auto">
          <a:xfrm>
            <a:off x="4114800" y="5729288"/>
            <a:ext cx="76200" cy="76200"/>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25" name="AutoShape 53"/>
          <p:cNvSpPr>
            <a:spLocks noChangeArrowheads="1"/>
          </p:cNvSpPr>
          <p:nvPr/>
        </p:nvSpPr>
        <p:spPr bwMode="auto">
          <a:xfrm>
            <a:off x="5105400" y="5500688"/>
            <a:ext cx="76200" cy="76200"/>
          </a:xfrm>
          <a:prstGeom prst="flowChartConnector">
            <a:avLst/>
          </a:prstGeom>
          <a:solidFill>
            <a:srgbClr val="FF0000"/>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26" name="AutoShape 54"/>
          <p:cNvSpPr>
            <a:spLocks noChangeArrowheads="1"/>
          </p:cNvSpPr>
          <p:nvPr/>
        </p:nvSpPr>
        <p:spPr bwMode="auto">
          <a:xfrm>
            <a:off x="5105400" y="5729288"/>
            <a:ext cx="76200" cy="76200"/>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27" name="AutoShape 55"/>
          <p:cNvSpPr>
            <a:spLocks noChangeArrowheads="1"/>
          </p:cNvSpPr>
          <p:nvPr/>
        </p:nvSpPr>
        <p:spPr bwMode="auto">
          <a:xfrm>
            <a:off x="6248400" y="5500688"/>
            <a:ext cx="76200" cy="76200"/>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28" name="AutoShape 56"/>
          <p:cNvSpPr>
            <a:spLocks noChangeArrowheads="1"/>
          </p:cNvSpPr>
          <p:nvPr/>
        </p:nvSpPr>
        <p:spPr bwMode="auto">
          <a:xfrm>
            <a:off x="6248400" y="5729288"/>
            <a:ext cx="76200" cy="76200"/>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29" name="AutoShape 57"/>
          <p:cNvSpPr>
            <a:spLocks noChangeArrowheads="1"/>
          </p:cNvSpPr>
          <p:nvPr/>
        </p:nvSpPr>
        <p:spPr bwMode="auto">
          <a:xfrm>
            <a:off x="7467600" y="5500688"/>
            <a:ext cx="76200" cy="76200"/>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30" name="AutoShape 58"/>
          <p:cNvSpPr>
            <a:spLocks noChangeArrowheads="1"/>
          </p:cNvSpPr>
          <p:nvPr/>
        </p:nvSpPr>
        <p:spPr bwMode="auto">
          <a:xfrm>
            <a:off x="7467600" y="5729288"/>
            <a:ext cx="76200" cy="76200"/>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31" name="AutoShape 59"/>
          <p:cNvSpPr>
            <a:spLocks noChangeArrowheads="1"/>
          </p:cNvSpPr>
          <p:nvPr/>
        </p:nvSpPr>
        <p:spPr bwMode="auto">
          <a:xfrm>
            <a:off x="8610600" y="5500688"/>
            <a:ext cx="76200" cy="76200"/>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32" name="AutoShape 60"/>
          <p:cNvSpPr>
            <a:spLocks noChangeArrowheads="1"/>
          </p:cNvSpPr>
          <p:nvPr/>
        </p:nvSpPr>
        <p:spPr bwMode="auto">
          <a:xfrm>
            <a:off x="8610600" y="5729288"/>
            <a:ext cx="76200" cy="76200"/>
          </a:xfrm>
          <a:prstGeom prst="flowChartConnector">
            <a:avLst/>
          </a:prstGeom>
          <a:solidFill>
            <a:srgbClr val="0000CC"/>
          </a:solidFill>
          <a:ln w="9525">
            <a:solidFill>
              <a:schemeClr val="tx1"/>
            </a:solidFill>
            <a:round/>
            <a:headEnd/>
            <a:tailEnd/>
          </a:ln>
          <a:effectLst/>
        </p:spPr>
        <p:txBody>
          <a:bodyPr vert="horz" wrap="none" lIns="91440" tIns="45720" rIns="91440" bIns="45720" numCol="1" anchor="ctr" anchorCtr="0" compatLnSpc="1">
            <a:prstTxWarp prst="textNoShape">
              <a:avLst/>
            </a:prstTxWarp>
          </a:bodyPr>
          <a:lstStyle/>
          <a:p>
            <a:endParaRPr lang="en-US"/>
          </a:p>
        </p:txBody>
      </p:sp>
      <p:sp>
        <p:nvSpPr>
          <p:cNvPr id="54333" name="AutoShape 61"/>
          <p:cNvSpPr>
            <a:spLocks noChangeArrowheads="1"/>
          </p:cNvSpPr>
          <p:nvPr/>
        </p:nvSpPr>
        <p:spPr bwMode="auto">
          <a:xfrm>
            <a:off x="4514850" y="5095875"/>
            <a:ext cx="304800" cy="785813"/>
          </a:xfrm>
          <a:prstGeom prst="upArrow">
            <a:avLst>
              <a:gd name="adj1" fmla="val 50000"/>
              <a:gd name="adj2" fmla="val 64453"/>
            </a:avLst>
          </a:prstGeom>
          <a:solidFill>
            <a:srgbClr val="FF0000"/>
          </a:solidFill>
          <a:ln w="9525">
            <a:solidFill>
              <a:schemeClr val="tx1"/>
            </a:solidFill>
            <a:miter lim="800000"/>
            <a:headEnd/>
            <a:tailEnd/>
          </a:ln>
          <a:effectLst/>
        </p:spPr>
        <p:txBody>
          <a:bodyPr vert="horz" wrap="none" lIns="91440" tIns="45720" rIns="91440" bIns="45720" numCol="1" anchor="ctr"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143000"/>
            <a:ext cx="5181600" cy="5151437"/>
          </a:xfrm>
        </p:spPr>
        <p:txBody>
          <a:bodyPr>
            <a:normAutofit fontScale="85000" lnSpcReduction="20000"/>
          </a:bodyPr>
          <a:lstStyle/>
          <a:p>
            <a:pPr lvl="0"/>
            <a:r>
              <a:rPr lang="en-US" sz="3200" dirty="0" smtClean="0"/>
              <a:t>Magnetic Order: </a:t>
            </a:r>
          </a:p>
          <a:p>
            <a:pPr lvl="1"/>
            <a:r>
              <a:rPr lang="en-US" sz="2800" dirty="0" err="1" smtClean="0"/>
              <a:t>Ferromagnet</a:t>
            </a:r>
            <a:r>
              <a:rPr lang="en-US" sz="2800" dirty="0" smtClean="0"/>
              <a:t> </a:t>
            </a:r>
          </a:p>
          <a:p>
            <a:pPr lvl="1"/>
            <a:r>
              <a:rPr lang="en-US" sz="2800" dirty="0" err="1" smtClean="0"/>
              <a:t>Antiferromagnet</a:t>
            </a:r>
            <a:endParaRPr lang="en-US" sz="2800" dirty="0" smtClean="0"/>
          </a:p>
          <a:p>
            <a:pPr lvl="0"/>
            <a:r>
              <a:rPr lang="en-US" sz="3200" dirty="0" smtClean="0"/>
              <a:t>F</a:t>
            </a:r>
            <a:r>
              <a:rPr lang="en-US" sz="3200" dirty="0" smtClean="0"/>
              <a:t>luctuations</a:t>
            </a:r>
            <a:endParaRPr lang="en-US" sz="3200" dirty="0" smtClean="0"/>
          </a:p>
          <a:p>
            <a:pPr lvl="1"/>
            <a:r>
              <a:rPr lang="en-US" sz="2800" dirty="0" smtClean="0"/>
              <a:t>Small </a:t>
            </a:r>
            <a:r>
              <a:rPr lang="en-US" sz="2800" dirty="0" smtClean="0"/>
              <a:t>Amplitude</a:t>
            </a:r>
            <a:endParaRPr lang="en-US" sz="2800" dirty="0" smtClean="0"/>
          </a:p>
          <a:p>
            <a:pPr lvl="1"/>
            <a:r>
              <a:rPr lang="en-US" sz="2800" dirty="0" smtClean="0"/>
              <a:t>Large </a:t>
            </a:r>
            <a:r>
              <a:rPr lang="en-US" sz="2800" dirty="0" smtClean="0"/>
              <a:t>Amplitude</a:t>
            </a:r>
            <a:endParaRPr lang="en-US" sz="2800" dirty="0" smtClean="0"/>
          </a:p>
          <a:p>
            <a:pPr lvl="0"/>
            <a:r>
              <a:rPr lang="en-US" sz="3200" dirty="0" smtClean="0"/>
              <a:t>Quantum Magnetism</a:t>
            </a:r>
          </a:p>
          <a:p>
            <a:pPr lvl="1"/>
            <a:r>
              <a:rPr lang="en-US" sz="2800" dirty="0" smtClean="0"/>
              <a:t>Intra-Atomic</a:t>
            </a:r>
          </a:p>
          <a:p>
            <a:pPr lvl="1"/>
            <a:r>
              <a:rPr lang="en-US" sz="2800" dirty="0" smtClean="0"/>
              <a:t>Inter-Atomic</a:t>
            </a:r>
          </a:p>
          <a:p>
            <a:pPr lvl="0"/>
            <a:r>
              <a:rPr lang="en-US" sz="3200" dirty="0" smtClean="0"/>
              <a:t>Quantum Criticality </a:t>
            </a:r>
          </a:p>
          <a:p>
            <a:pPr lvl="1"/>
            <a:r>
              <a:rPr lang="en-US" sz="2800" dirty="0" smtClean="0"/>
              <a:t>How achieve </a:t>
            </a:r>
            <a:r>
              <a:rPr lang="en-US" sz="2800" dirty="0" smtClean="0"/>
              <a:t>it?</a:t>
            </a:r>
          </a:p>
          <a:p>
            <a:pPr lvl="1"/>
            <a:r>
              <a:rPr lang="en-US" sz="2800" dirty="0" smtClean="0"/>
              <a:t>Why achieve it? </a:t>
            </a:r>
          </a:p>
          <a:p>
            <a:pPr lvl="0"/>
            <a:r>
              <a:rPr lang="en-US" sz="3200" dirty="0" smtClean="0"/>
              <a:t>Conclusions &amp; Outlook</a:t>
            </a:r>
          </a:p>
          <a:p>
            <a:endParaRPr lang="en-US" dirty="0"/>
          </a:p>
        </p:txBody>
      </p:sp>
      <p:pic>
        <p:nvPicPr>
          <p:cNvPr id="5" name="Picture 4" descr="nsf01"/>
          <p:cNvPicPr>
            <a:picLocks noChangeAspect="1" noChangeArrowheads="1" noCrop="1"/>
          </p:cNvPicPr>
          <p:nvPr/>
        </p:nvPicPr>
        <p:blipFill>
          <a:blip r:embed="rId3"/>
          <a:srcRect/>
          <a:stretch>
            <a:fillRect/>
          </a:stretch>
        </p:blipFill>
        <p:spPr bwMode="auto">
          <a:xfrm>
            <a:off x="7344784" y="5486400"/>
            <a:ext cx="1580270" cy="1173126"/>
          </a:xfrm>
          <a:prstGeom prst="rect">
            <a:avLst/>
          </a:prstGeom>
          <a:ln>
            <a:noFill/>
          </a:ln>
          <a:effectLst>
            <a:outerShdw blurRad="292100" dist="139700" dir="2700000" algn="tl" rotWithShape="0">
              <a:srgbClr val="333333">
                <a:alpha val="65000"/>
              </a:srgbClr>
            </a:outerShdw>
          </a:effectLst>
        </p:spPr>
      </p:pic>
      <p:pic>
        <p:nvPicPr>
          <p:cNvPr id="6" name="Picture 5" descr="http://www.management.energy.gov/images/New_DOE_Logo_Color_Hi-Res_042808.jpg"/>
          <p:cNvPicPr>
            <a:picLocks noChangeAspect="1" noChangeArrowheads="1"/>
          </p:cNvPicPr>
          <p:nvPr/>
        </p:nvPicPr>
        <p:blipFill>
          <a:blip r:embed="rId4" cstate="print">
            <a:clrChange>
              <a:clrFrom>
                <a:srgbClr val="FFFFFF"/>
              </a:clrFrom>
              <a:clrTo>
                <a:srgbClr val="FFFFFF">
                  <a:alpha val="0"/>
                </a:srgbClr>
              </a:clrTo>
            </a:clrChange>
          </a:blip>
          <a:srcRect r="73603"/>
          <a:stretch>
            <a:fillRect/>
          </a:stretch>
        </p:blipFill>
        <p:spPr bwMode="auto">
          <a:xfrm>
            <a:off x="7391400" y="693737"/>
            <a:ext cx="1432430" cy="1363663"/>
          </a:xfrm>
          <a:prstGeom prst="rect">
            <a:avLst/>
          </a:prstGeom>
          <a:ln>
            <a:noFill/>
          </a:ln>
          <a:effectLst>
            <a:outerShdw blurRad="292100" dist="139700" dir="2700000" algn="tl" rotWithShape="0">
              <a:srgbClr val="333333">
                <a:alpha val="65000"/>
              </a:srgbClr>
            </a:outerShdw>
          </a:effectLst>
        </p:spPr>
      </p:pic>
      <p:pic>
        <p:nvPicPr>
          <p:cNvPr id="7" name="Picture 7"/>
          <p:cNvPicPr>
            <a:picLocks noChangeAspect="1" noChangeArrowheads="1"/>
          </p:cNvPicPr>
          <p:nvPr/>
        </p:nvPicPr>
        <p:blipFill>
          <a:blip r:embed="rId5"/>
          <a:srcRect/>
          <a:stretch>
            <a:fillRect/>
          </a:stretch>
        </p:blipFill>
        <p:spPr bwMode="auto">
          <a:xfrm>
            <a:off x="7315969" y="2667000"/>
            <a:ext cx="1598063" cy="758825"/>
          </a:xfrm>
          <a:prstGeom prst="rect">
            <a:avLst/>
          </a:prstGeom>
          <a:ln>
            <a:noFill/>
          </a:ln>
          <a:effectLst>
            <a:outerShdw blurRad="292100" dist="139700" dir="2700000" algn="tl" rotWithShape="0">
              <a:srgbClr val="333333">
                <a:alpha val="65000"/>
              </a:srgbClr>
            </a:outerShdw>
          </a:effectLst>
        </p:spPr>
      </p:pic>
      <p:pic>
        <p:nvPicPr>
          <p:cNvPr id="8" name="Picture 9" descr="isis_logo_home"/>
          <p:cNvPicPr>
            <a:picLocks noChangeAspect="1" noChangeArrowheads="1"/>
          </p:cNvPicPr>
          <p:nvPr/>
        </p:nvPicPr>
        <p:blipFill>
          <a:blip r:embed="rId6"/>
          <a:srcRect/>
          <a:stretch>
            <a:fillRect/>
          </a:stretch>
        </p:blipFill>
        <p:spPr bwMode="auto">
          <a:xfrm>
            <a:off x="7362568" y="4038600"/>
            <a:ext cx="1552832" cy="8286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685800"/>
          </a:xfrm>
        </p:spPr>
        <p:txBody>
          <a:bodyPr>
            <a:normAutofit fontScale="90000"/>
          </a:bodyPr>
          <a:lstStyle/>
          <a:p>
            <a:r>
              <a:rPr lang="en-US" dirty="0" smtClean="0"/>
              <a:t>Haldane effect &amp; polarized neutrons</a:t>
            </a:r>
            <a:endParaRPr lang="en-US" dirty="0"/>
          </a:p>
        </p:txBody>
      </p:sp>
      <p:pic>
        <p:nvPicPr>
          <p:cNvPr id="55298" name="Picture 2"/>
          <p:cNvPicPr>
            <a:picLocks noChangeAspect="1" noChangeArrowheads="1"/>
          </p:cNvPicPr>
          <p:nvPr/>
        </p:nvPicPr>
        <p:blipFill>
          <a:blip r:embed="rId3"/>
          <a:srcRect/>
          <a:stretch>
            <a:fillRect/>
          </a:stretch>
        </p:blipFill>
        <p:spPr bwMode="auto">
          <a:xfrm>
            <a:off x="304801" y="2133600"/>
            <a:ext cx="4571999" cy="4438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5299" name="Picture 3"/>
          <p:cNvPicPr>
            <a:picLocks noChangeAspect="1" noChangeArrowheads="1"/>
          </p:cNvPicPr>
          <p:nvPr/>
        </p:nvPicPr>
        <p:blipFill>
          <a:blip r:embed="rId4"/>
          <a:srcRect/>
          <a:stretch>
            <a:fillRect/>
          </a:stretch>
        </p:blipFill>
        <p:spPr bwMode="auto">
          <a:xfrm>
            <a:off x="5181600" y="2133600"/>
            <a:ext cx="3662809" cy="4357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228600" y="914400"/>
            <a:ext cx="8915400" cy="1015663"/>
          </a:xfrm>
          <a:prstGeom prst="rect">
            <a:avLst/>
          </a:prstGeom>
          <a:noFill/>
        </p:spPr>
        <p:txBody>
          <a:bodyPr wrap="square" rtlCol="0">
            <a:spAutoFit/>
          </a:bodyPr>
          <a:lstStyle/>
          <a:p>
            <a:pPr>
              <a:buFont typeface="Wingdings" pitchFamily="2" charset="2"/>
              <a:buChar char="v"/>
            </a:pPr>
            <a:r>
              <a:rPr lang="en-US" sz="2000" dirty="0" smtClean="0"/>
              <a:t>CsNiCl3: isotropic but significant inter-chain interactions</a:t>
            </a:r>
          </a:p>
          <a:p>
            <a:pPr>
              <a:buFont typeface="Wingdings" pitchFamily="2" charset="2"/>
              <a:buChar char="v"/>
            </a:pPr>
            <a:r>
              <a:rPr lang="en-US" sz="2000" dirty="0" smtClean="0"/>
              <a:t>Conventional spin-wave theory fails: Too strong quantum fluctuations</a:t>
            </a:r>
          </a:p>
          <a:p>
            <a:pPr>
              <a:buFont typeface="Wingdings" pitchFamily="2" charset="2"/>
              <a:buChar char="v"/>
            </a:pPr>
            <a:r>
              <a:rPr lang="en-US" sz="2000" dirty="0" smtClean="0"/>
              <a:t>Polarized neutrons find eigenvectors and dispersion of coupled </a:t>
            </a:r>
            <a:r>
              <a:rPr lang="en-US" sz="2000" dirty="0"/>
              <a:t>H</a:t>
            </a:r>
            <a:r>
              <a:rPr lang="en-US" sz="2000" dirty="0" smtClean="0"/>
              <a:t>aldane chains</a:t>
            </a:r>
          </a:p>
        </p:txBody>
      </p:sp>
      <p:sp>
        <p:nvSpPr>
          <p:cNvPr id="7" name="TextBox 6"/>
          <p:cNvSpPr txBox="1"/>
          <p:nvPr/>
        </p:nvSpPr>
        <p:spPr>
          <a:xfrm>
            <a:off x="6248400" y="5486400"/>
            <a:ext cx="2026517" cy="369332"/>
          </a:xfrm>
          <a:prstGeom prst="rect">
            <a:avLst/>
          </a:prstGeom>
          <a:noFill/>
        </p:spPr>
        <p:txBody>
          <a:bodyPr wrap="none" rtlCol="0">
            <a:spAutoFit/>
          </a:bodyPr>
          <a:lstStyle/>
          <a:p>
            <a:r>
              <a:rPr lang="en-US" dirty="0" err="1" smtClean="0">
                <a:solidFill>
                  <a:schemeClr val="bg1"/>
                </a:solidFill>
              </a:rPr>
              <a:t>Enderle</a:t>
            </a:r>
            <a:r>
              <a:rPr lang="en-US" dirty="0" smtClean="0">
                <a:solidFill>
                  <a:schemeClr val="bg1"/>
                </a:solidFill>
              </a:rPr>
              <a:t> et al (1999)</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srcRect t="43745"/>
          <a:stretch>
            <a:fillRect/>
          </a:stretch>
        </p:blipFill>
        <p:spPr bwMode="auto">
          <a:xfrm>
            <a:off x="0" y="0"/>
            <a:ext cx="9144000" cy="1665824"/>
          </a:xfrm>
          <a:prstGeom prst="rect">
            <a:avLst/>
          </a:prstGeom>
          <a:noFill/>
          <a:ln w="9525">
            <a:noFill/>
            <a:miter lim="800000"/>
            <a:headEnd/>
            <a:tailEnd/>
          </a:ln>
        </p:spPr>
      </p:pic>
      <p:pic>
        <p:nvPicPr>
          <p:cNvPr id="56323" name="Picture 3"/>
          <p:cNvPicPr>
            <a:picLocks noChangeAspect="1" noChangeArrowheads="1"/>
          </p:cNvPicPr>
          <p:nvPr/>
        </p:nvPicPr>
        <p:blipFill>
          <a:blip r:embed="rId4"/>
          <a:srcRect/>
          <a:stretch>
            <a:fillRect/>
          </a:stretch>
        </p:blipFill>
        <p:spPr bwMode="auto">
          <a:xfrm>
            <a:off x="24130" y="3581400"/>
            <a:ext cx="4624070" cy="30156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6324" name="Picture 4"/>
          <p:cNvPicPr>
            <a:picLocks noChangeAspect="1" noChangeArrowheads="1"/>
          </p:cNvPicPr>
          <p:nvPr/>
        </p:nvPicPr>
        <p:blipFill>
          <a:blip r:embed="rId5"/>
          <a:srcRect/>
          <a:stretch>
            <a:fillRect/>
          </a:stretch>
        </p:blipFill>
        <p:spPr bwMode="auto">
          <a:xfrm>
            <a:off x="4953000" y="3545270"/>
            <a:ext cx="3952875" cy="2952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7922191" y="0"/>
            <a:ext cx="1221809" cy="369332"/>
          </a:xfrm>
          <a:prstGeom prst="rect">
            <a:avLst/>
          </a:prstGeom>
          <a:noFill/>
        </p:spPr>
        <p:txBody>
          <a:bodyPr wrap="none" rtlCol="0">
            <a:spAutoFit/>
          </a:bodyPr>
          <a:lstStyle/>
          <a:p>
            <a:r>
              <a:rPr lang="en-US" dirty="0" smtClean="0">
                <a:solidFill>
                  <a:schemeClr val="bg1"/>
                </a:solidFill>
              </a:rPr>
              <a:t>NIM (1997)</a:t>
            </a:r>
            <a:endParaRPr lang="en-US" dirty="0">
              <a:solidFill>
                <a:schemeClr val="bg1"/>
              </a:solidFill>
            </a:endParaRPr>
          </a:p>
        </p:txBody>
      </p:sp>
      <p:sp>
        <p:nvSpPr>
          <p:cNvPr id="8" name="TextBox 7"/>
          <p:cNvSpPr txBox="1"/>
          <p:nvPr/>
        </p:nvSpPr>
        <p:spPr>
          <a:xfrm>
            <a:off x="228600" y="1752600"/>
            <a:ext cx="8610600" cy="1631216"/>
          </a:xfrm>
          <a:prstGeom prst="rect">
            <a:avLst/>
          </a:prstGeom>
          <a:noFill/>
        </p:spPr>
        <p:txBody>
          <a:bodyPr wrap="square" rtlCol="0">
            <a:spAutoFit/>
          </a:bodyPr>
          <a:lstStyle/>
          <a:p>
            <a:pPr>
              <a:buFont typeface="Wingdings" pitchFamily="2" charset="2"/>
              <a:buChar char="v"/>
            </a:pPr>
            <a:r>
              <a:rPr lang="en-US" dirty="0"/>
              <a:t> </a:t>
            </a:r>
            <a:r>
              <a:rPr lang="en-US" sz="2000" dirty="0" smtClean="0"/>
              <a:t>Polarized </a:t>
            </a:r>
            <a:r>
              <a:rPr lang="en-US" sz="2000" baseline="30000" dirty="0" smtClean="0"/>
              <a:t>3</a:t>
            </a:r>
            <a:r>
              <a:rPr lang="en-US" sz="2000" dirty="0" smtClean="0"/>
              <a:t>He preferably transmits parallel neutron spin state</a:t>
            </a:r>
          </a:p>
          <a:p>
            <a:pPr>
              <a:buFont typeface="Wingdings" pitchFamily="2" charset="2"/>
              <a:buChar char="v"/>
            </a:pPr>
            <a:r>
              <a:rPr lang="en-US" sz="2000" dirty="0" smtClean="0"/>
              <a:t>Polarize </a:t>
            </a:r>
            <a:r>
              <a:rPr lang="en-US" sz="2000" baseline="30000" dirty="0" smtClean="0"/>
              <a:t>3</a:t>
            </a:r>
            <a:r>
              <a:rPr lang="en-US" sz="2000" dirty="0" smtClean="0"/>
              <a:t>He through illumination with intense circular polarized light</a:t>
            </a:r>
          </a:p>
          <a:p>
            <a:pPr>
              <a:buFont typeface="Wingdings" pitchFamily="2" charset="2"/>
              <a:buChar char="v"/>
            </a:pPr>
            <a:r>
              <a:rPr lang="en-US" sz="2000" dirty="0"/>
              <a:t> </a:t>
            </a:r>
            <a:r>
              <a:rPr lang="en-US" sz="2000" dirty="0" smtClean="0"/>
              <a:t>Ways to absorb photon angular momentum: </a:t>
            </a:r>
          </a:p>
          <a:p>
            <a:pPr lvl="1">
              <a:buFont typeface="Wingdings" pitchFamily="2" charset="2"/>
              <a:buChar char="v"/>
            </a:pPr>
            <a:r>
              <a:rPr lang="en-US" sz="2000" dirty="0" smtClean="0"/>
              <a:t>Rubidium gas then collision spin exchange at full pressure</a:t>
            </a:r>
          </a:p>
          <a:p>
            <a:pPr lvl="1">
              <a:buFont typeface="Wingdings" pitchFamily="2" charset="2"/>
              <a:buChar char="v"/>
            </a:pPr>
            <a:r>
              <a:rPr lang="en-US" sz="2000" dirty="0"/>
              <a:t> </a:t>
            </a:r>
            <a:r>
              <a:rPr lang="en-US" sz="2000" dirty="0" smtClean="0"/>
              <a:t>Dilute </a:t>
            </a:r>
            <a:r>
              <a:rPr lang="en-US" sz="2000" baseline="30000" dirty="0" smtClean="0"/>
              <a:t>3</a:t>
            </a:r>
            <a:r>
              <a:rPr lang="en-US" sz="2000" dirty="0" smtClean="0"/>
              <a:t>He plasma + </a:t>
            </a:r>
            <a:r>
              <a:rPr lang="en-US" sz="2000" dirty="0" err="1" smtClean="0"/>
              <a:t>polariztion</a:t>
            </a:r>
            <a:r>
              <a:rPr lang="en-US" sz="2000" dirty="0" smtClean="0"/>
              <a:t> conserving compression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nodeType="clickEffect">
                                  <p:stCondLst>
                                    <p:cond delay="0"/>
                                  </p:stCondLst>
                                  <p:iterate type="lt">
                                    <p:tmPct val="10000"/>
                                  </p:iterate>
                                  <p:childTnLst>
                                    <p:animScale>
                                      <p:cBhvr>
                                        <p:cTn id="6" dur="250" autoRev="1" fill="hold">
                                          <p:stCondLst>
                                            <p:cond delay="0"/>
                                          </p:stCondLst>
                                        </p:cTn>
                                        <p:tgtEl>
                                          <p:spTgt spid="8">
                                            <p:txEl>
                                              <p:pRg st="4" end="4"/>
                                            </p:txEl>
                                          </p:spTgt>
                                        </p:tgtEl>
                                      </p:cBhvr>
                                      <p:to x="80000" y="100000"/>
                                    </p:animScale>
                                    <p:anim by="(#ppt_w*0.10)" calcmode="lin" valueType="num">
                                      <p:cBhvr>
                                        <p:cTn id="7" dur="250" autoRev="1" fill="hold">
                                          <p:stCondLst>
                                            <p:cond delay="0"/>
                                          </p:stCondLst>
                                        </p:cTn>
                                        <p:tgtEl>
                                          <p:spTgt spid="8">
                                            <p:txEl>
                                              <p:pRg st="4" end="4"/>
                                            </p:txEl>
                                          </p:spTgt>
                                        </p:tgtEl>
                                        <p:attrNameLst>
                                          <p:attrName>ppt_x</p:attrName>
                                        </p:attrNameLst>
                                      </p:cBhvr>
                                    </p:anim>
                                    <p:anim by="(-#ppt_w*0.10)" calcmode="lin" valueType="num">
                                      <p:cBhvr>
                                        <p:cTn id="8" dur="250" autoRev="1" fill="hold">
                                          <p:stCondLst>
                                            <p:cond delay="0"/>
                                          </p:stCondLst>
                                        </p:cTn>
                                        <p:tgtEl>
                                          <p:spTgt spid="8">
                                            <p:txEl>
                                              <p:pRg st="4" end="4"/>
                                            </p:txEl>
                                          </p:spTgt>
                                        </p:tgtEl>
                                        <p:attrNameLst>
                                          <p:attrName>ppt_y</p:attrName>
                                        </p:attrNameLst>
                                      </p:cBhvr>
                                    </p:anim>
                                    <p:animRot by="-480000">
                                      <p:cBhvr>
                                        <p:cTn id="9" dur="250" autoRev="1" fill="hold">
                                          <p:stCondLst>
                                            <p:cond delay="0"/>
                                          </p:stCondLst>
                                        </p:cTn>
                                        <p:tgtEl>
                                          <p:spTgt spid="8">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685800"/>
          </a:xfrm>
        </p:spPr>
        <p:txBody>
          <a:bodyPr>
            <a:normAutofit fontScale="90000"/>
          </a:bodyPr>
          <a:lstStyle/>
          <a:p>
            <a:r>
              <a:rPr lang="en-US" dirty="0" smtClean="0"/>
              <a:t>Bound State meets Continuum</a:t>
            </a:r>
            <a:endParaRPr lang="en-US" dirty="0"/>
          </a:p>
        </p:txBody>
      </p:sp>
      <p:pic>
        <p:nvPicPr>
          <p:cNvPr id="57355" name="Picture 11" descr="mvc-002f_focusing1"/>
          <p:cNvPicPr>
            <a:picLocks noChangeAspect="1" noChangeArrowheads="1"/>
          </p:cNvPicPr>
          <p:nvPr/>
        </p:nvPicPr>
        <p:blipFill>
          <a:blip r:embed="rId3"/>
          <a:srcRect/>
          <a:stretch>
            <a:fillRect/>
          </a:stretch>
        </p:blipFill>
        <p:spPr bwMode="auto">
          <a:xfrm>
            <a:off x="5638800" y="3830056"/>
            <a:ext cx="3427659" cy="2570744"/>
          </a:xfrm>
          <a:prstGeom prst="rect">
            <a:avLst/>
          </a:prstGeom>
          <a:ln>
            <a:noFill/>
          </a:ln>
          <a:effectLst>
            <a:outerShdw blurRad="190500" algn="tl" rotWithShape="0">
              <a:srgbClr val="000000">
                <a:alpha val="70000"/>
              </a:srgbClr>
            </a:outerShdw>
          </a:effectLst>
        </p:spPr>
      </p:pic>
      <p:pic>
        <p:nvPicPr>
          <p:cNvPr id="57356" name="Picture 12" descr="MVC-004F"/>
          <p:cNvPicPr>
            <a:picLocks noChangeAspect="1" noChangeArrowheads="1"/>
          </p:cNvPicPr>
          <p:nvPr/>
        </p:nvPicPr>
        <p:blipFill>
          <a:blip r:embed="rId4"/>
          <a:srcRect/>
          <a:stretch>
            <a:fillRect/>
          </a:stretch>
        </p:blipFill>
        <p:spPr bwMode="auto">
          <a:xfrm>
            <a:off x="5638801" y="858243"/>
            <a:ext cx="3429000" cy="2572345"/>
          </a:xfrm>
          <a:prstGeom prst="rect">
            <a:avLst/>
          </a:prstGeom>
          <a:ln>
            <a:noFill/>
          </a:ln>
          <a:effectLst>
            <a:outerShdw blurRad="190500" algn="tl" rotWithShape="0">
              <a:srgbClr val="000000">
                <a:alpha val="70000"/>
              </a:srgbClr>
            </a:outerShdw>
          </a:effectLst>
        </p:spPr>
      </p:pic>
      <p:sp>
        <p:nvSpPr>
          <p:cNvPr id="19" name="TextBox 18"/>
          <p:cNvSpPr txBox="1"/>
          <p:nvPr/>
        </p:nvSpPr>
        <p:spPr>
          <a:xfrm>
            <a:off x="76200" y="5629870"/>
            <a:ext cx="5638800" cy="923330"/>
          </a:xfrm>
          <a:prstGeom prst="rect">
            <a:avLst/>
          </a:prstGeom>
          <a:noFill/>
        </p:spPr>
        <p:txBody>
          <a:bodyPr wrap="square" rtlCol="0">
            <a:spAutoFit/>
          </a:bodyPr>
          <a:lstStyle/>
          <a:p>
            <a:pPr>
              <a:buFont typeface="Wingdings" pitchFamily="2" charset="2"/>
              <a:buChar char="v"/>
            </a:pPr>
            <a:r>
              <a:rPr lang="en-US" dirty="0" smtClean="0"/>
              <a:t>Quantum Magnets have bound state &amp; continua</a:t>
            </a:r>
          </a:p>
          <a:p>
            <a:pPr>
              <a:buFont typeface="Wingdings" pitchFamily="2" charset="2"/>
              <a:buChar char="v"/>
            </a:pPr>
            <a:r>
              <a:rPr lang="en-US" dirty="0" smtClean="0"/>
              <a:t>Bound state “protected” by the gap</a:t>
            </a:r>
          </a:p>
          <a:p>
            <a:pPr>
              <a:buFont typeface="Wingdings" pitchFamily="2" charset="2"/>
              <a:buChar char="v"/>
            </a:pPr>
            <a:r>
              <a:rPr lang="en-US" dirty="0" smtClean="0"/>
              <a:t>What if the gap vanishes without symmetry breaking?</a:t>
            </a:r>
            <a:endParaRPr lang="en-US" dirty="0"/>
          </a:p>
        </p:txBody>
      </p:sp>
      <p:pic>
        <p:nvPicPr>
          <p:cNvPr id="57357" name="Picture 13"/>
          <p:cNvPicPr>
            <a:picLocks noChangeAspect="1" noChangeArrowheads="1"/>
          </p:cNvPicPr>
          <p:nvPr/>
        </p:nvPicPr>
        <p:blipFill>
          <a:blip r:embed="rId5"/>
          <a:srcRect r="17431"/>
          <a:stretch>
            <a:fillRect/>
          </a:stretch>
        </p:blipFill>
        <p:spPr bwMode="auto">
          <a:xfrm>
            <a:off x="381000" y="838200"/>
            <a:ext cx="4724400" cy="4692763"/>
          </a:xfrm>
          <a:prstGeom prst="rect">
            <a:avLst/>
          </a:prstGeom>
          <a:ln>
            <a:noFill/>
          </a:ln>
          <a:effectLst>
            <a:outerShdw blurRad="190500" algn="tl" rotWithShape="0">
              <a:srgbClr val="000000">
                <a:alpha val="70000"/>
              </a:srgbClr>
            </a:outerShdw>
          </a:effectLst>
        </p:spPr>
      </p:pic>
      <p:sp>
        <p:nvSpPr>
          <p:cNvPr id="21" name="TextBox 20"/>
          <p:cNvSpPr txBox="1"/>
          <p:nvPr/>
        </p:nvSpPr>
        <p:spPr>
          <a:xfrm>
            <a:off x="3101702" y="1991380"/>
            <a:ext cx="1013098" cy="523220"/>
          </a:xfrm>
          <a:prstGeom prst="rect">
            <a:avLst/>
          </a:prstGeom>
          <a:noFill/>
        </p:spPr>
        <p:txBody>
          <a:bodyPr wrap="none" rtlCol="0">
            <a:spAutoFit/>
          </a:bodyPr>
          <a:lstStyle/>
          <a:p>
            <a:r>
              <a:rPr lang="en-US" sz="1400" dirty="0" err="1" smtClean="0"/>
              <a:t>Zaliznyak</a:t>
            </a:r>
            <a:r>
              <a:rPr lang="en-US" sz="1400" dirty="0" smtClean="0"/>
              <a:t>  </a:t>
            </a:r>
          </a:p>
          <a:p>
            <a:r>
              <a:rPr lang="en-US" sz="1400" dirty="0"/>
              <a:t>e</a:t>
            </a:r>
            <a:r>
              <a:rPr lang="en-US" sz="1400" dirty="0" smtClean="0"/>
              <a:t>t al (2004)</a:t>
            </a:r>
            <a:endParaRPr lang="en-US"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fontScale="90000"/>
          </a:bodyPr>
          <a:lstStyle/>
          <a:p>
            <a:r>
              <a:rPr lang="en-US" dirty="0" smtClean="0"/>
              <a:t>Gapless case: Spin-1/2 AFM chain</a:t>
            </a:r>
            <a:endParaRPr lang="en-US" dirty="0"/>
          </a:p>
        </p:txBody>
      </p:sp>
      <p:pic>
        <p:nvPicPr>
          <p:cNvPr id="26" name="Picture 7"/>
          <p:cNvPicPr>
            <a:picLocks noChangeAspect="1" noChangeArrowheads="1"/>
          </p:cNvPicPr>
          <p:nvPr/>
        </p:nvPicPr>
        <p:blipFill>
          <a:blip r:embed="rId3"/>
          <a:srcRect l="11878" t="21165" r="11200" b="14715"/>
          <a:stretch>
            <a:fillRect/>
          </a:stretch>
        </p:blipFill>
        <p:spPr bwMode="auto">
          <a:xfrm>
            <a:off x="3886201" y="838200"/>
            <a:ext cx="5029200" cy="3239370"/>
          </a:xfrm>
          <a:prstGeom prst="rect">
            <a:avLst/>
          </a:prstGeom>
          <a:ln>
            <a:noFill/>
          </a:ln>
          <a:effectLst>
            <a:outerShdw blurRad="190500" algn="tl" rotWithShape="0">
              <a:srgbClr val="000000">
                <a:alpha val="70000"/>
              </a:srgbClr>
            </a:outerShdw>
          </a:effectLst>
        </p:spPr>
      </p:pic>
      <p:sp>
        <p:nvSpPr>
          <p:cNvPr id="27" name="TextBox 26"/>
          <p:cNvSpPr txBox="1"/>
          <p:nvPr/>
        </p:nvSpPr>
        <p:spPr>
          <a:xfrm>
            <a:off x="6525065" y="1200667"/>
            <a:ext cx="1056700" cy="461665"/>
          </a:xfrm>
          <a:prstGeom prst="rect">
            <a:avLst/>
          </a:prstGeom>
          <a:noFill/>
        </p:spPr>
        <p:txBody>
          <a:bodyPr wrap="none" rtlCol="0">
            <a:spAutoFit/>
          </a:bodyPr>
          <a:lstStyle/>
          <a:p>
            <a:r>
              <a:rPr lang="en-US" sz="2400" dirty="0" smtClean="0"/>
              <a:t>T=10 K</a:t>
            </a:r>
            <a:endParaRPr lang="en-US" sz="2400" dirty="0"/>
          </a:p>
        </p:txBody>
      </p:sp>
      <p:pic>
        <p:nvPicPr>
          <p:cNvPr id="28" name="Picture 6"/>
          <p:cNvPicPr>
            <a:picLocks noChangeAspect="1" noChangeArrowheads="1"/>
          </p:cNvPicPr>
          <p:nvPr/>
        </p:nvPicPr>
        <p:blipFill>
          <a:blip r:embed="rId4"/>
          <a:srcRect l="15374" t="22696" r="15989" b="23765"/>
          <a:stretch>
            <a:fillRect/>
          </a:stretch>
        </p:blipFill>
        <p:spPr bwMode="auto">
          <a:xfrm>
            <a:off x="4114801" y="914400"/>
            <a:ext cx="4487460" cy="2704822"/>
          </a:xfrm>
          <a:prstGeom prst="rect">
            <a:avLst/>
          </a:prstGeom>
          <a:noFill/>
          <a:ln w="9525">
            <a:noFill/>
            <a:miter lim="800000"/>
            <a:headEnd/>
            <a:tailEnd/>
          </a:ln>
          <a:effectLst/>
        </p:spPr>
      </p:pic>
      <p:sp>
        <p:nvSpPr>
          <p:cNvPr id="29" name="TextBox 28"/>
          <p:cNvSpPr txBox="1"/>
          <p:nvPr/>
        </p:nvSpPr>
        <p:spPr>
          <a:xfrm>
            <a:off x="6234333" y="1242954"/>
            <a:ext cx="907621" cy="461665"/>
          </a:xfrm>
          <a:prstGeom prst="rect">
            <a:avLst/>
          </a:prstGeom>
          <a:noFill/>
        </p:spPr>
        <p:txBody>
          <a:bodyPr wrap="none" rtlCol="0">
            <a:spAutoFit/>
          </a:bodyPr>
          <a:lstStyle/>
          <a:p>
            <a:r>
              <a:rPr lang="en-US" sz="2400" dirty="0" smtClean="0"/>
              <a:t>T=5 K</a:t>
            </a:r>
            <a:endParaRPr lang="en-US" sz="2400" dirty="0"/>
          </a:p>
        </p:txBody>
      </p:sp>
      <p:pic>
        <p:nvPicPr>
          <p:cNvPr id="30" name="Picture 5"/>
          <p:cNvPicPr>
            <a:picLocks noChangeAspect="1" noChangeArrowheads="1"/>
          </p:cNvPicPr>
          <p:nvPr/>
        </p:nvPicPr>
        <p:blipFill>
          <a:blip r:embed="rId5"/>
          <a:srcRect l="15374" t="21603" r="16145" b="15024"/>
          <a:stretch>
            <a:fillRect/>
          </a:stretch>
        </p:blipFill>
        <p:spPr bwMode="auto">
          <a:xfrm>
            <a:off x="4114801" y="848710"/>
            <a:ext cx="4477260" cy="3201642"/>
          </a:xfrm>
          <a:prstGeom prst="rect">
            <a:avLst/>
          </a:prstGeom>
          <a:noFill/>
          <a:ln w="9525">
            <a:noFill/>
            <a:miter lim="800000"/>
            <a:headEnd/>
            <a:tailEnd/>
          </a:ln>
          <a:effectLst/>
        </p:spPr>
      </p:pic>
      <p:sp>
        <p:nvSpPr>
          <p:cNvPr id="31" name="TextBox 30"/>
          <p:cNvSpPr txBox="1"/>
          <p:nvPr/>
        </p:nvSpPr>
        <p:spPr>
          <a:xfrm>
            <a:off x="6288844" y="1149045"/>
            <a:ext cx="1141659" cy="461665"/>
          </a:xfrm>
          <a:prstGeom prst="rect">
            <a:avLst/>
          </a:prstGeom>
          <a:noFill/>
        </p:spPr>
        <p:txBody>
          <a:bodyPr wrap="none" rtlCol="0">
            <a:spAutoFit/>
          </a:bodyPr>
          <a:lstStyle/>
          <a:p>
            <a:r>
              <a:rPr lang="en-US" sz="2400" dirty="0" smtClean="0"/>
              <a:t>T=1.6 K</a:t>
            </a:r>
            <a:endParaRPr lang="en-US" sz="2400" dirty="0"/>
          </a:p>
        </p:txBody>
      </p:sp>
      <p:pic>
        <p:nvPicPr>
          <p:cNvPr id="34" name="Picture 3"/>
          <p:cNvPicPr>
            <a:picLocks noChangeAspect="1" noChangeArrowheads="1"/>
          </p:cNvPicPr>
          <p:nvPr/>
        </p:nvPicPr>
        <p:blipFill>
          <a:blip r:embed="rId6"/>
          <a:srcRect l="27344" t="35912" r="66206" b="43942"/>
          <a:stretch>
            <a:fillRect/>
          </a:stretch>
        </p:blipFill>
        <p:spPr bwMode="auto">
          <a:xfrm rot="5400000">
            <a:off x="5700366" y="2453036"/>
            <a:ext cx="1324669" cy="495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5" name="TextBox 34"/>
          <p:cNvSpPr txBox="1"/>
          <p:nvPr/>
        </p:nvSpPr>
        <p:spPr>
          <a:xfrm>
            <a:off x="7620001" y="5269468"/>
            <a:ext cx="872355" cy="369332"/>
          </a:xfrm>
          <a:prstGeom prst="rect">
            <a:avLst/>
          </a:prstGeom>
          <a:noFill/>
        </p:spPr>
        <p:txBody>
          <a:bodyPr wrap="none" rtlCol="0">
            <a:spAutoFit/>
          </a:bodyPr>
          <a:lstStyle/>
          <a:p>
            <a:r>
              <a:rPr lang="en-US" sz="1800" dirty="0" err="1" smtClean="0">
                <a:solidFill>
                  <a:schemeClr val="bg1"/>
                </a:solidFill>
                <a:latin typeface="Comic Sans MS" pitchFamily="66" charset="0"/>
              </a:rPr>
              <a:t>CuPzN</a:t>
            </a:r>
            <a:endParaRPr lang="en-US" sz="1800" dirty="0">
              <a:solidFill>
                <a:schemeClr val="bg1"/>
              </a:solidFill>
              <a:latin typeface="Comic Sans MS" pitchFamily="66" charset="0"/>
            </a:endParaRPr>
          </a:p>
        </p:txBody>
      </p:sp>
      <p:pic>
        <p:nvPicPr>
          <p:cNvPr id="58371" name="Picture 3"/>
          <p:cNvPicPr>
            <a:picLocks noChangeAspect="1" noChangeArrowheads="1"/>
          </p:cNvPicPr>
          <p:nvPr/>
        </p:nvPicPr>
        <p:blipFill>
          <a:blip r:embed="rId7"/>
          <a:srcRect/>
          <a:stretch>
            <a:fillRect/>
          </a:stretch>
        </p:blipFill>
        <p:spPr bwMode="auto">
          <a:xfrm>
            <a:off x="304800" y="838201"/>
            <a:ext cx="3124200" cy="4572000"/>
          </a:xfrm>
          <a:prstGeom prst="rect">
            <a:avLst/>
          </a:prstGeom>
          <a:ln>
            <a:noFill/>
          </a:ln>
          <a:effectLst>
            <a:outerShdw blurRad="190500" algn="tl" rotWithShape="0">
              <a:srgbClr val="000000">
                <a:alpha val="70000"/>
              </a:srgbClr>
            </a:outerShdw>
          </a:effectLst>
        </p:spPr>
      </p:pic>
      <p:pic>
        <p:nvPicPr>
          <p:cNvPr id="58372" name="Picture 4"/>
          <p:cNvPicPr>
            <a:picLocks noChangeAspect="1" noChangeArrowheads="1"/>
          </p:cNvPicPr>
          <p:nvPr/>
        </p:nvPicPr>
        <p:blipFill>
          <a:blip r:embed="rId8"/>
          <a:srcRect l="13974" t="2273" r="5445" b="4545"/>
          <a:stretch>
            <a:fillRect/>
          </a:stretch>
        </p:blipFill>
        <p:spPr bwMode="auto">
          <a:xfrm rot="5400000">
            <a:off x="1283576" y="4483976"/>
            <a:ext cx="1166648"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 name="TextBox 38"/>
          <p:cNvSpPr txBox="1"/>
          <p:nvPr/>
        </p:nvSpPr>
        <p:spPr>
          <a:xfrm>
            <a:off x="2774687" y="5431220"/>
            <a:ext cx="588623" cy="369332"/>
          </a:xfrm>
          <a:prstGeom prst="rect">
            <a:avLst/>
          </a:prstGeom>
          <a:noFill/>
        </p:spPr>
        <p:txBody>
          <a:bodyPr wrap="none" rtlCol="0">
            <a:spAutoFit/>
          </a:bodyPr>
          <a:lstStyle/>
          <a:p>
            <a:r>
              <a:rPr lang="en-US" dirty="0" smtClean="0">
                <a:solidFill>
                  <a:schemeClr val="bg1"/>
                </a:solidFill>
              </a:rPr>
              <a:t>CPC</a:t>
            </a:r>
            <a:endParaRPr lang="en-US" dirty="0">
              <a:solidFill>
                <a:schemeClr val="bg1"/>
              </a:solidFill>
            </a:endParaRPr>
          </a:p>
        </p:txBody>
      </p:sp>
      <p:grpSp>
        <p:nvGrpSpPr>
          <p:cNvPr id="40" name="Group 39"/>
          <p:cNvGrpSpPr/>
          <p:nvPr/>
        </p:nvGrpSpPr>
        <p:grpSpPr>
          <a:xfrm>
            <a:off x="4026741" y="5715000"/>
            <a:ext cx="4736259" cy="882338"/>
            <a:chOff x="871538" y="4965700"/>
            <a:chExt cx="7598521" cy="1358900"/>
          </a:xfrm>
        </p:grpSpPr>
        <p:sp>
          <p:nvSpPr>
            <p:cNvPr id="41" name="Line 5"/>
            <p:cNvSpPr>
              <a:spLocks noChangeShapeType="1"/>
            </p:cNvSpPr>
            <p:nvPr/>
          </p:nvSpPr>
          <p:spPr bwMode="auto">
            <a:xfrm flipV="1">
              <a:off x="1332416" y="5217003"/>
              <a:ext cx="0" cy="814409"/>
            </a:xfrm>
            <a:prstGeom prst="line">
              <a:avLst/>
            </a:prstGeom>
            <a:noFill/>
            <a:ln w="28575">
              <a:solidFill>
                <a:schemeClr val="tx1"/>
              </a:solidFill>
              <a:round/>
              <a:headEnd/>
              <a:tailEnd type="triangle" w="med" len="med"/>
            </a:ln>
          </p:spPr>
          <p:txBody>
            <a:bodyPr/>
            <a:lstStyle/>
            <a:p>
              <a:endParaRPr lang="en-US"/>
            </a:p>
          </p:txBody>
        </p:sp>
        <p:sp>
          <p:nvSpPr>
            <p:cNvPr id="42" name="Line 6"/>
            <p:cNvSpPr>
              <a:spLocks noChangeShapeType="1"/>
            </p:cNvSpPr>
            <p:nvPr/>
          </p:nvSpPr>
          <p:spPr bwMode="auto">
            <a:xfrm flipV="1">
              <a:off x="1805234" y="5217003"/>
              <a:ext cx="0" cy="814409"/>
            </a:xfrm>
            <a:prstGeom prst="line">
              <a:avLst/>
            </a:prstGeom>
            <a:noFill/>
            <a:ln w="28575">
              <a:solidFill>
                <a:schemeClr val="tx1"/>
              </a:solidFill>
              <a:round/>
              <a:headEnd/>
              <a:tailEnd type="triangle" w="med" len="med"/>
            </a:ln>
          </p:spPr>
          <p:txBody>
            <a:bodyPr/>
            <a:lstStyle/>
            <a:p>
              <a:endParaRPr lang="en-US"/>
            </a:p>
          </p:txBody>
        </p:sp>
        <p:sp>
          <p:nvSpPr>
            <p:cNvPr id="43" name="Line 7"/>
            <p:cNvSpPr>
              <a:spLocks noChangeShapeType="1"/>
            </p:cNvSpPr>
            <p:nvPr/>
          </p:nvSpPr>
          <p:spPr bwMode="auto">
            <a:xfrm flipV="1">
              <a:off x="2287604" y="5217003"/>
              <a:ext cx="0" cy="814409"/>
            </a:xfrm>
            <a:prstGeom prst="line">
              <a:avLst/>
            </a:prstGeom>
            <a:noFill/>
            <a:ln w="28575">
              <a:solidFill>
                <a:schemeClr val="tx1"/>
              </a:solidFill>
              <a:round/>
              <a:headEnd/>
              <a:tailEnd type="triangle" w="med" len="med"/>
            </a:ln>
          </p:spPr>
          <p:txBody>
            <a:bodyPr/>
            <a:lstStyle/>
            <a:p>
              <a:endParaRPr lang="en-US"/>
            </a:p>
          </p:txBody>
        </p:sp>
        <p:sp>
          <p:nvSpPr>
            <p:cNvPr id="44" name="Line 8"/>
            <p:cNvSpPr>
              <a:spLocks noChangeShapeType="1"/>
            </p:cNvSpPr>
            <p:nvPr/>
          </p:nvSpPr>
          <p:spPr bwMode="auto">
            <a:xfrm flipV="1">
              <a:off x="2760422" y="5217003"/>
              <a:ext cx="0" cy="814409"/>
            </a:xfrm>
            <a:prstGeom prst="line">
              <a:avLst/>
            </a:prstGeom>
            <a:noFill/>
            <a:ln w="28575">
              <a:solidFill>
                <a:schemeClr val="tx1"/>
              </a:solidFill>
              <a:round/>
              <a:headEnd/>
              <a:tailEnd type="triangle" w="med" len="med"/>
            </a:ln>
          </p:spPr>
          <p:txBody>
            <a:bodyPr/>
            <a:lstStyle/>
            <a:p>
              <a:endParaRPr lang="en-US"/>
            </a:p>
          </p:txBody>
        </p:sp>
        <p:sp>
          <p:nvSpPr>
            <p:cNvPr id="45" name="Line 9"/>
            <p:cNvSpPr>
              <a:spLocks noChangeShapeType="1"/>
            </p:cNvSpPr>
            <p:nvPr/>
          </p:nvSpPr>
          <p:spPr bwMode="auto">
            <a:xfrm flipV="1">
              <a:off x="3233241" y="5217003"/>
              <a:ext cx="0" cy="814409"/>
            </a:xfrm>
            <a:prstGeom prst="line">
              <a:avLst/>
            </a:prstGeom>
            <a:noFill/>
            <a:ln w="28575">
              <a:solidFill>
                <a:schemeClr val="tx1"/>
              </a:solidFill>
              <a:round/>
              <a:headEnd/>
              <a:tailEnd type="triangle" w="med" len="med"/>
            </a:ln>
          </p:spPr>
          <p:txBody>
            <a:bodyPr/>
            <a:lstStyle/>
            <a:p>
              <a:endParaRPr lang="en-US"/>
            </a:p>
          </p:txBody>
        </p:sp>
        <p:sp>
          <p:nvSpPr>
            <p:cNvPr id="46" name="Line 10"/>
            <p:cNvSpPr>
              <a:spLocks noChangeShapeType="1"/>
            </p:cNvSpPr>
            <p:nvPr/>
          </p:nvSpPr>
          <p:spPr bwMode="auto">
            <a:xfrm flipV="1">
              <a:off x="3703671" y="5217003"/>
              <a:ext cx="0" cy="814409"/>
            </a:xfrm>
            <a:prstGeom prst="line">
              <a:avLst/>
            </a:prstGeom>
            <a:noFill/>
            <a:ln w="28575">
              <a:solidFill>
                <a:schemeClr val="tx1"/>
              </a:solidFill>
              <a:round/>
              <a:headEnd/>
              <a:tailEnd type="triangle" w="med" len="med"/>
            </a:ln>
          </p:spPr>
          <p:txBody>
            <a:bodyPr/>
            <a:lstStyle/>
            <a:p>
              <a:endParaRPr lang="en-US"/>
            </a:p>
          </p:txBody>
        </p:sp>
        <p:sp>
          <p:nvSpPr>
            <p:cNvPr id="47" name="Line 11"/>
            <p:cNvSpPr>
              <a:spLocks noChangeShapeType="1"/>
            </p:cNvSpPr>
            <p:nvPr/>
          </p:nvSpPr>
          <p:spPr bwMode="auto">
            <a:xfrm flipV="1">
              <a:off x="4188429" y="5217003"/>
              <a:ext cx="0" cy="814409"/>
            </a:xfrm>
            <a:prstGeom prst="line">
              <a:avLst/>
            </a:prstGeom>
            <a:noFill/>
            <a:ln w="28575">
              <a:solidFill>
                <a:schemeClr val="tx1"/>
              </a:solidFill>
              <a:round/>
              <a:headEnd/>
              <a:tailEnd type="triangle" w="med" len="med"/>
            </a:ln>
          </p:spPr>
          <p:txBody>
            <a:bodyPr/>
            <a:lstStyle/>
            <a:p>
              <a:endParaRPr lang="en-US"/>
            </a:p>
          </p:txBody>
        </p:sp>
        <p:sp>
          <p:nvSpPr>
            <p:cNvPr id="48" name="Line 12"/>
            <p:cNvSpPr>
              <a:spLocks noChangeShapeType="1"/>
            </p:cNvSpPr>
            <p:nvPr/>
          </p:nvSpPr>
          <p:spPr bwMode="auto">
            <a:xfrm flipV="1">
              <a:off x="4658859" y="5217003"/>
              <a:ext cx="0" cy="814409"/>
            </a:xfrm>
            <a:prstGeom prst="line">
              <a:avLst/>
            </a:prstGeom>
            <a:noFill/>
            <a:ln w="28575">
              <a:solidFill>
                <a:schemeClr val="tx1"/>
              </a:solidFill>
              <a:round/>
              <a:headEnd/>
              <a:tailEnd type="triangle" w="med" len="med"/>
            </a:ln>
          </p:spPr>
          <p:txBody>
            <a:bodyPr/>
            <a:lstStyle/>
            <a:p>
              <a:endParaRPr lang="en-US"/>
            </a:p>
          </p:txBody>
        </p:sp>
        <p:sp>
          <p:nvSpPr>
            <p:cNvPr id="49" name="Line 13"/>
            <p:cNvSpPr>
              <a:spLocks noChangeShapeType="1"/>
            </p:cNvSpPr>
            <p:nvPr/>
          </p:nvSpPr>
          <p:spPr bwMode="auto">
            <a:xfrm flipV="1">
              <a:off x="5143617" y="5217003"/>
              <a:ext cx="0" cy="814409"/>
            </a:xfrm>
            <a:prstGeom prst="line">
              <a:avLst/>
            </a:prstGeom>
            <a:noFill/>
            <a:ln w="28575">
              <a:solidFill>
                <a:schemeClr val="tx1"/>
              </a:solidFill>
              <a:round/>
              <a:headEnd/>
              <a:tailEnd type="triangle" w="med" len="med"/>
            </a:ln>
          </p:spPr>
          <p:txBody>
            <a:bodyPr/>
            <a:lstStyle/>
            <a:p>
              <a:endParaRPr lang="en-US"/>
            </a:p>
          </p:txBody>
        </p:sp>
        <p:sp>
          <p:nvSpPr>
            <p:cNvPr id="50" name="Line 14"/>
            <p:cNvSpPr>
              <a:spLocks noChangeShapeType="1"/>
            </p:cNvSpPr>
            <p:nvPr/>
          </p:nvSpPr>
          <p:spPr bwMode="auto">
            <a:xfrm flipV="1">
              <a:off x="5614047" y="5217003"/>
              <a:ext cx="0" cy="814409"/>
            </a:xfrm>
            <a:prstGeom prst="line">
              <a:avLst/>
            </a:prstGeom>
            <a:noFill/>
            <a:ln w="28575">
              <a:solidFill>
                <a:schemeClr val="tx1"/>
              </a:solidFill>
              <a:round/>
              <a:headEnd/>
              <a:tailEnd type="triangle" w="med" len="med"/>
            </a:ln>
          </p:spPr>
          <p:txBody>
            <a:bodyPr/>
            <a:lstStyle/>
            <a:p>
              <a:endParaRPr lang="en-US"/>
            </a:p>
          </p:txBody>
        </p:sp>
        <p:sp>
          <p:nvSpPr>
            <p:cNvPr id="51" name="Line 15"/>
            <p:cNvSpPr>
              <a:spLocks noChangeShapeType="1"/>
            </p:cNvSpPr>
            <p:nvPr/>
          </p:nvSpPr>
          <p:spPr bwMode="auto">
            <a:xfrm flipV="1">
              <a:off x="6098805" y="5217003"/>
              <a:ext cx="0" cy="814409"/>
            </a:xfrm>
            <a:prstGeom prst="line">
              <a:avLst/>
            </a:prstGeom>
            <a:noFill/>
            <a:ln w="28575">
              <a:solidFill>
                <a:schemeClr val="tx1"/>
              </a:solidFill>
              <a:round/>
              <a:headEnd/>
              <a:tailEnd type="triangle" w="med" len="med"/>
            </a:ln>
          </p:spPr>
          <p:txBody>
            <a:bodyPr/>
            <a:lstStyle/>
            <a:p>
              <a:endParaRPr lang="en-US"/>
            </a:p>
          </p:txBody>
        </p:sp>
        <p:sp>
          <p:nvSpPr>
            <p:cNvPr id="52" name="Line 16"/>
            <p:cNvSpPr>
              <a:spLocks noChangeShapeType="1"/>
            </p:cNvSpPr>
            <p:nvPr/>
          </p:nvSpPr>
          <p:spPr bwMode="auto">
            <a:xfrm flipV="1">
              <a:off x="6569235" y="5217003"/>
              <a:ext cx="0" cy="814409"/>
            </a:xfrm>
            <a:prstGeom prst="line">
              <a:avLst/>
            </a:prstGeom>
            <a:noFill/>
            <a:ln w="28575">
              <a:solidFill>
                <a:schemeClr val="tx1"/>
              </a:solidFill>
              <a:round/>
              <a:headEnd/>
              <a:tailEnd type="triangle" w="med" len="med"/>
            </a:ln>
          </p:spPr>
          <p:txBody>
            <a:bodyPr/>
            <a:lstStyle/>
            <a:p>
              <a:endParaRPr lang="en-US"/>
            </a:p>
          </p:txBody>
        </p:sp>
        <p:sp>
          <p:nvSpPr>
            <p:cNvPr id="53" name="Line 17"/>
            <p:cNvSpPr>
              <a:spLocks noChangeShapeType="1"/>
            </p:cNvSpPr>
            <p:nvPr/>
          </p:nvSpPr>
          <p:spPr bwMode="auto">
            <a:xfrm flipV="1">
              <a:off x="7042053" y="5217003"/>
              <a:ext cx="0" cy="814409"/>
            </a:xfrm>
            <a:prstGeom prst="line">
              <a:avLst/>
            </a:prstGeom>
            <a:noFill/>
            <a:ln w="28575">
              <a:solidFill>
                <a:schemeClr val="tx1"/>
              </a:solidFill>
              <a:round/>
              <a:headEnd/>
              <a:tailEnd type="triangle" w="med" len="med"/>
            </a:ln>
          </p:spPr>
          <p:txBody>
            <a:bodyPr/>
            <a:lstStyle/>
            <a:p>
              <a:endParaRPr lang="en-US"/>
            </a:p>
          </p:txBody>
        </p:sp>
        <p:sp>
          <p:nvSpPr>
            <p:cNvPr id="54" name="Line 18"/>
            <p:cNvSpPr>
              <a:spLocks noChangeShapeType="1"/>
            </p:cNvSpPr>
            <p:nvPr/>
          </p:nvSpPr>
          <p:spPr bwMode="auto">
            <a:xfrm flipV="1">
              <a:off x="7514871" y="5217003"/>
              <a:ext cx="0" cy="814409"/>
            </a:xfrm>
            <a:prstGeom prst="line">
              <a:avLst/>
            </a:prstGeom>
            <a:noFill/>
            <a:ln w="28575">
              <a:solidFill>
                <a:schemeClr val="tx1"/>
              </a:solidFill>
              <a:round/>
              <a:headEnd/>
              <a:tailEnd type="triangle" w="med" len="med"/>
            </a:ln>
          </p:spPr>
          <p:txBody>
            <a:bodyPr/>
            <a:lstStyle/>
            <a:p>
              <a:endParaRPr lang="en-US"/>
            </a:p>
          </p:txBody>
        </p:sp>
        <p:sp>
          <p:nvSpPr>
            <p:cNvPr id="55" name="Line 19"/>
            <p:cNvSpPr>
              <a:spLocks noChangeShapeType="1"/>
            </p:cNvSpPr>
            <p:nvPr/>
          </p:nvSpPr>
          <p:spPr bwMode="auto">
            <a:xfrm flipV="1">
              <a:off x="7997241" y="5217003"/>
              <a:ext cx="0" cy="814409"/>
            </a:xfrm>
            <a:prstGeom prst="line">
              <a:avLst/>
            </a:prstGeom>
            <a:noFill/>
            <a:ln w="28575">
              <a:solidFill>
                <a:schemeClr val="tx1"/>
              </a:solidFill>
              <a:round/>
              <a:headEnd/>
              <a:tailEnd type="triangle" w="med" len="med"/>
            </a:ln>
          </p:spPr>
          <p:txBody>
            <a:bodyPr/>
            <a:lstStyle/>
            <a:p>
              <a:endParaRPr lang="en-US"/>
            </a:p>
          </p:txBody>
        </p:sp>
        <p:sp>
          <p:nvSpPr>
            <p:cNvPr id="56" name="Line 20"/>
            <p:cNvSpPr>
              <a:spLocks noChangeShapeType="1"/>
            </p:cNvSpPr>
            <p:nvPr/>
          </p:nvSpPr>
          <p:spPr bwMode="auto">
            <a:xfrm flipV="1">
              <a:off x="8470059" y="5217003"/>
              <a:ext cx="0" cy="814409"/>
            </a:xfrm>
            <a:prstGeom prst="line">
              <a:avLst/>
            </a:prstGeom>
            <a:noFill/>
            <a:ln w="28575">
              <a:solidFill>
                <a:schemeClr val="tx1"/>
              </a:solidFill>
              <a:round/>
              <a:headEnd/>
              <a:tailEnd type="triangle" w="med" len="med"/>
            </a:ln>
          </p:spPr>
          <p:txBody>
            <a:bodyPr/>
            <a:lstStyle/>
            <a:p>
              <a:endParaRPr lang="en-US"/>
            </a:p>
          </p:txBody>
        </p:sp>
        <p:sp>
          <p:nvSpPr>
            <p:cNvPr id="57" name="Line 21"/>
            <p:cNvSpPr>
              <a:spLocks noChangeShapeType="1"/>
            </p:cNvSpPr>
            <p:nvPr/>
          </p:nvSpPr>
          <p:spPr bwMode="auto">
            <a:xfrm flipV="1">
              <a:off x="871538" y="5219330"/>
              <a:ext cx="0" cy="816736"/>
            </a:xfrm>
            <a:prstGeom prst="line">
              <a:avLst/>
            </a:prstGeom>
            <a:noFill/>
            <a:ln w="28575">
              <a:solidFill>
                <a:schemeClr val="tx1"/>
              </a:solidFill>
              <a:round/>
              <a:headEnd/>
              <a:tailEnd type="triangle" w="med" len="med"/>
            </a:ln>
          </p:spPr>
          <p:txBody>
            <a:bodyPr/>
            <a:lstStyle/>
            <a:p>
              <a:endParaRPr lang="en-US"/>
            </a:p>
          </p:txBody>
        </p:sp>
        <p:sp>
          <p:nvSpPr>
            <p:cNvPr id="58" name="Line 22"/>
            <p:cNvSpPr>
              <a:spLocks noChangeShapeType="1"/>
            </p:cNvSpPr>
            <p:nvPr/>
          </p:nvSpPr>
          <p:spPr bwMode="auto">
            <a:xfrm>
              <a:off x="1091231" y="5230965"/>
              <a:ext cx="0" cy="816736"/>
            </a:xfrm>
            <a:prstGeom prst="line">
              <a:avLst/>
            </a:prstGeom>
            <a:noFill/>
            <a:ln w="28575">
              <a:solidFill>
                <a:schemeClr val="tx1"/>
              </a:solidFill>
              <a:round/>
              <a:headEnd/>
              <a:tailEnd type="triangle" w="med" len="med"/>
            </a:ln>
          </p:spPr>
          <p:txBody>
            <a:bodyPr/>
            <a:lstStyle/>
            <a:p>
              <a:endParaRPr lang="en-US"/>
            </a:p>
          </p:txBody>
        </p:sp>
        <p:sp>
          <p:nvSpPr>
            <p:cNvPr id="59" name="Line 23"/>
            <p:cNvSpPr>
              <a:spLocks noChangeShapeType="1"/>
            </p:cNvSpPr>
            <p:nvPr/>
          </p:nvSpPr>
          <p:spPr bwMode="auto">
            <a:xfrm>
              <a:off x="1564049" y="5230965"/>
              <a:ext cx="0" cy="816736"/>
            </a:xfrm>
            <a:prstGeom prst="line">
              <a:avLst/>
            </a:prstGeom>
            <a:noFill/>
            <a:ln w="28575">
              <a:solidFill>
                <a:schemeClr val="tx1"/>
              </a:solidFill>
              <a:round/>
              <a:headEnd/>
              <a:tailEnd type="triangle" w="med" len="med"/>
            </a:ln>
          </p:spPr>
          <p:txBody>
            <a:bodyPr/>
            <a:lstStyle/>
            <a:p>
              <a:endParaRPr lang="en-US"/>
            </a:p>
          </p:txBody>
        </p:sp>
        <p:sp>
          <p:nvSpPr>
            <p:cNvPr id="60" name="Line 24"/>
            <p:cNvSpPr>
              <a:spLocks noChangeShapeType="1"/>
            </p:cNvSpPr>
            <p:nvPr/>
          </p:nvSpPr>
          <p:spPr bwMode="auto">
            <a:xfrm>
              <a:off x="2046419" y="5230965"/>
              <a:ext cx="0" cy="816736"/>
            </a:xfrm>
            <a:prstGeom prst="line">
              <a:avLst/>
            </a:prstGeom>
            <a:noFill/>
            <a:ln w="28575">
              <a:solidFill>
                <a:schemeClr val="tx1"/>
              </a:solidFill>
              <a:round/>
              <a:headEnd/>
              <a:tailEnd type="triangle" w="med" len="med"/>
            </a:ln>
          </p:spPr>
          <p:txBody>
            <a:bodyPr/>
            <a:lstStyle/>
            <a:p>
              <a:endParaRPr lang="en-US"/>
            </a:p>
          </p:txBody>
        </p:sp>
        <p:sp>
          <p:nvSpPr>
            <p:cNvPr id="61" name="Line 25"/>
            <p:cNvSpPr>
              <a:spLocks noChangeShapeType="1"/>
            </p:cNvSpPr>
            <p:nvPr/>
          </p:nvSpPr>
          <p:spPr bwMode="auto">
            <a:xfrm>
              <a:off x="2519237" y="5230965"/>
              <a:ext cx="0" cy="816736"/>
            </a:xfrm>
            <a:prstGeom prst="line">
              <a:avLst/>
            </a:prstGeom>
            <a:noFill/>
            <a:ln w="28575">
              <a:solidFill>
                <a:schemeClr val="tx1"/>
              </a:solidFill>
              <a:round/>
              <a:headEnd/>
              <a:tailEnd type="triangle" w="med" len="med"/>
            </a:ln>
          </p:spPr>
          <p:txBody>
            <a:bodyPr/>
            <a:lstStyle/>
            <a:p>
              <a:endParaRPr lang="en-US"/>
            </a:p>
          </p:txBody>
        </p:sp>
        <p:sp>
          <p:nvSpPr>
            <p:cNvPr id="62" name="Line 26"/>
            <p:cNvSpPr>
              <a:spLocks noChangeShapeType="1"/>
            </p:cNvSpPr>
            <p:nvPr/>
          </p:nvSpPr>
          <p:spPr bwMode="auto">
            <a:xfrm>
              <a:off x="2992056" y="5230965"/>
              <a:ext cx="0" cy="816736"/>
            </a:xfrm>
            <a:prstGeom prst="line">
              <a:avLst/>
            </a:prstGeom>
            <a:noFill/>
            <a:ln w="28575">
              <a:solidFill>
                <a:schemeClr val="tx1"/>
              </a:solidFill>
              <a:round/>
              <a:headEnd/>
              <a:tailEnd type="triangle" w="med" len="med"/>
            </a:ln>
          </p:spPr>
          <p:txBody>
            <a:bodyPr/>
            <a:lstStyle/>
            <a:p>
              <a:endParaRPr lang="en-US"/>
            </a:p>
          </p:txBody>
        </p:sp>
        <p:sp>
          <p:nvSpPr>
            <p:cNvPr id="63" name="Line 27"/>
            <p:cNvSpPr>
              <a:spLocks noChangeShapeType="1"/>
            </p:cNvSpPr>
            <p:nvPr/>
          </p:nvSpPr>
          <p:spPr bwMode="auto">
            <a:xfrm>
              <a:off x="3462486" y="5230965"/>
              <a:ext cx="0" cy="816736"/>
            </a:xfrm>
            <a:prstGeom prst="line">
              <a:avLst/>
            </a:prstGeom>
            <a:noFill/>
            <a:ln w="28575">
              <a:solidFill>
                <a:schemeClr val="tx1"/>
              </a:solidFill>
              <a:round/>
              <a:headEnd/>
              <a:tailEnd type="triangle" w="med" len="med"/>
            </a:ln>
          </p:spPr>
          <p:txBody>
            <a:bodyPr/>
            <a:lstStyle/>
            <a:p>
              <a:endParaRPr lang="en-US"/>
            </a:p>
          </p:txBody>
        </p:sp>
        <p:sp>
          <p:nvSpPr>
            <p:cNvPr id="64" name="Line 28"/>
            <p:cNvSpPr>
              <a:spLocks noChangeShapeType="1"/>
            </p:cNvSpPr>
            <p:nvPr/>
          </p:nvSpPr>
          <p:spPr bwMode="auto">
            <a:xfrm>
              <a:off x="3944856" y="5230965"/>
              <a:ext cx="0" cy="816736"/>
            </a:xfrm>
            <a:prstGeom prst="line">
              <a:avLst/>
            </a:prstGeom>
            <a:noFill/>
            <a:ln w="28575">
              <a:solidFill>
                <a:schemeClr val="tx1"/>
              </a:solidFill>
              <a:round/>
              <a:headEnd/>
              <a:tailEnd type="triangle" w="med" len="med"/>
            </a:ln>
          </p:spPr>
          <p:txBody>
            <a:bodyPr/>
            <a:lstStyle/>
            <a:p>
              <a:endParaRPr lang="en-US"/>
            </a:p>
          </p:txBody>
        </p:sp>
        <p:sp>
          <p:nvSpPr>
            <p:cNvPr id="65" name="Line 29"/>
            <p:cNvSpPr>
              <a:spLocks noChangeShapeType="1"/>
            </p:cNvSpPr>
            <p:nvPr/>
          </p:nvSpPr>
          <p:spPr bwMode="auto">
            <a:xfrm flipV="1">
              <a:off x="4417674" y="5230965"/>
              <a:ext cx="0" cy="816736"/>
            </a:xfrm>
            <a:prstGeom prst="line">
              <a:avLst/>
            </a:prstGeom>
            <a:noFill/>
            <a:ln w="28575">
              <a:solidFill>
                <a:schemeClr val="tx1"/>
              </a:solidFill>
              <a:round/>
              <a:headEnd/>
              <a:tailEnd type="triangle" w="med" len="med"/>
            </a:ln>
          </p:spPr>
          <p:txBody>
            <a:bodyPr/>
            <a:lstStyle/>
            <a:p>
              <a:endParaRPr lang="en-US"/>
            </a:p>
          </p:txBody>
        </p:sp>
        <p:sp>
          <p:nvSpPr>
            <p:cNvPr id="66" name="Line 30"/>
            <p:cNvSpPr>
              <a:spLocks noChangeShapeType="1"/>
            </p:cNvSpPr>
            <p:nvPr/>
          </p:nvSpPr>
          <p:spPr bwMode="auto">
            <a:xfrm>
              <a:off x="4900044" y="5230965"/>
              <a:ext cx="0" cy="816736"/>
            </a:xfrm>
            <a:prstGeom prst="line">
              <a:avLst/>
            </a:prstGeom>
            <a:noFill/>
            <a:ln w="28575">
              <a:solidFill>
                <a:schemeClr val="tx1"/>
              </a:solidFill>
              <a:round/>
              <a:headEnd/>
              <a:tailEnd type="triangle" w="med" len="med"/>
            </a:ln>
          </p:spPr>
          <p:txBody>
            <a:bodyPr/>
            <a:lstStyle/>
            <a:p>
              <a:endParaRPr lang="en-US"/>
            </a:p>
          </p:txBody>
        </p:sp>
        <p:sp>
          <p:nvSpPr>
            <p:cNvPr id="67" name="Line 31"/>
            <p:cNvSpPr>
              <a:spLocks noChangeShapeType="1"/>
            </p:cNvSpPr>
            <p:nvPr/>
          </p:nvSpPr>
          <p:spPr bwMode="auto">
            <a:xfrm>
              <a:off x="5372862" y="5230965"/>
              <a:ext cx="0" cy="816736"/>
            </a:xfrm>
            <a:prstGeom prst="line">
              <a:avLst/>
            </a:prstGeom>
            <a:noFill/>
            <a:ln w="28575">
              <a:solidFill>
                <a:schemeClr val="tx1"/>
              </a:solidFill>
              <a:round/>
              <a:headEnd/>
              <a:tailEnd type="triangle" w="med" len="med"/>
            </a:ln>
          </p:spPr>
          <p:txBody>
            <a:bodyPr/>
            <a:lstStyle/>
            <a:p>
              <a:endParaRPr lang="en-US"/>
            </a:p>
          </p:txBody>
        </p:sp>
        <p:sp>
          <p:nvSpPr>
            <p:cNvPr id="68" name="Line 32"/>
            <p:cNvSpPr>
              <a:spLocks noChangeShapeType="1"/>
            </p:cNvSpPr>
            <p:nvPr/>
          </p:nvSpPr>
          <p:spPr bwMode="auto">
            <a:xfrm>
              <a:off x="5857620" y="5230965"/>
              <a:ext cx="0" cy="816736"/>
            </a:xfrm>
            <a:prstGeom prst="line">
              <a:avLst/>
            </a:prstGeom>
            <a:noFill/>
            <a:ln w="28575">
              <a:solidFill>
                <a:schemeClr val="tx1"/>
              </a:solidFill>
              <a:round/>
              <a:headEnd/>
              <a:tailEnd type="triangle" w="med" len="med"/>
            </a:ln>
          </p:spPr>
          <p:txBody>
            <a:bodyPr/>
            <a:lstStyle/>
            <a:p>
              <a:endParaRPr lang="en-US"/>
            </a:p>
          </p:txBody>
        </p:sp>
        <p:sp>
          <p:nvSpPr>
            <p:cNvPr id="69" name="Line 33"/>
            <p:cNvSpPr>
              <a:spLocks noChangeShapeType="1"/>
            </p:cNvSpPr>
            <p:nvPr/>
          </p:nvSpPr>
          <p:spPr bwMode="auto">
            <a:xfrm>
              <a:off x="6328050" y="5230965"/>
              <a:ext cx="0" cy="816736"/>
            </a:xfrm>
            <a:prstGeom prst="line">
              <a:avLst/>
            </a:prstGeom>
            <a:noFill/>
            <a:ln w="28575">
              <a:solidFill>
                <a:schemeClr val="tx1"/>
              </a:solidFill>
              <a:round/>
              <a:headEnd/>
              <a:tailEnd type="triangle" w="med" len="med"/>
            </a:ln>
          </p:spPr>
          <p:txBody>
            <a:bodyPr/>
            <a:lstStyle/>
            <a:p>
              <a:endParaRPr lang="en-US"/>
            </a:p>
          </p:txBody>
        </p:sp>
        <p:sp>
          <p:nvSpPr>
            <p:cNvPr id="70" name="Line 34"/>
            <p:cNvSpPr>
              <a:spLocks noChangeShapeType="1"/>
            </p:cNvSpPr>
            <p:nvPr/>
          </p:nvSpPr>
          <p:spPr bwMode="auto">
            <a:xfrm>
              <a:off x="6800868" y="5230965"/>
              <a:ext cx="0" cy="816736"/>
            </a:xfrm>
            <a:prstGeom prst="line">
              <a:avLst/>
            </a:prstGeom>
            <a:noFill/>
            <a:ln w="28575">
              <a:solidFill>
                <a:schemeClr val="tx1"/>
              </a:solidFill>
              <a:round/>
              <a:headEnd/>
              <a:tailEnd type="triangle" w="med" len="med"/>
            </a:ln>
          </p:spPr>
          <p:txBody>
            <a:bodyPr/>
            <a:lstStyle/>
            <a:p>
              <a:endParaRPr lang="en-US"/>
            </a:p>
          </p:txBody>
        </p:sp>
        <p:sp>
          <p:nvSpPr>
            <p:cNvPr id="71" name="Line 35"/>
            <p:cNvSpPr>
              <a:spLocks noChangeShapeType="1"/>
            </p:cNvSpPr>
            <p:nvPr/>
          </p:nvSpPr>
          <p:spPr bwMode="auto">
            <a:xfrm>
              <a:off x="7273686" y="5230965"/>
              <a:ext cx="0" cy="816736"/>
            </a:xfrm>
            <a:prstGeom prst="line">
              <a:avLst/>
            </a:prstGeom>
            <a:noFill/>
            <a:ln w="28575">
              <a:solidFill>
                <a:schemeClr val="tx1"/>
              </a:solidFill>
              <a:round/>
              <a:headEnd/>
              <a:tailEnd type="triangle" w="med" len="med"/>
            </a:ln>
          </p:spPr>
          <p:txBody>
            <a:bodyPr/>
            <a:lstStyle/>
            <a:p>
              <a:endParaRPr lang="en-US"/>
            </a:p>
          </p:txBody>
        </p:sp>
        <p:sp>
          <p:nvSpPr>
            <p:cNvPr id="72" name="Line 36"/>
            <p:cNvSpPr>
              <a:spLocks noChangeShapeType="1"/>
            </p:cNvSpPr>
            <p:nvPr/>
          </p:nvSpPr>
          <p:spPr bwMode="auto">
            <a:xfrm>
              <a:off x="7756056" y="5230965"/>
              <a:ext cx="0" cy="816736"/>
            </a:xfrm>
            <a:prstGeom prst="line">
              <a:avLst/>
            </a:prstGeom>
            <a:noFill/>
            <a:ln w="28575">
              <a:solidFill>
                <a:schemeClr val="tx1"/>
              </a:solidFill>
              <a:round/>
              <a:headEnd/>
              <a:tailEnd type="triangle" w="med" len="med"/>
            </a:ln>
          </p:spPr>
          <p:txBody>
            <a:bodyPr/>
            <a:lstStyle/>
            <a:p>
              <a:endParaRPr lang="en-US"/>
            </a:p>
          </p:txBody>
        </p:sp>
        <p:sp>
          <p:nvSpPr>
            <p:cNvPr id="73" name="Line 37"/>
            <p:cNvSpPr>
              <a:spLocks noChangeShapeType="1"/>
            </p:cNvSpPr>
            <p:nvPr/>
          </p:nvSpPr>
          <p:spPr bwMode="auto">
            <a:xfrm>
              <a:off x="8228874" y="5230965"/>
              <a:ext cx="0" cy="816736"/>
            </a:xfrm>
            <a:prstGeom prst="line">
              <a:avLst/>
            </a:prstGeom>
            <a:noFill/>
            <a:ln w="28575">
              <a:solidFill>
                <a:schemeClr val="tx1"/>
              </a:solidFill>
              <a:round/>
              <a:headEnd/>
              <a:tailEnd type="triangle" w="med" len="med"/>
            </a:ln>
          </p:spPr>
          <p:txBody>
            <a:bodyPr/>
            <a:lstStyle/>
            <a:p>
              <a:endParaRPr lang="en-US"/>
            </a:p>
          </p:txBody>
        </p:sp>
        <p:sp>
          <p:nvSpPr>
            <p:cNvPr id="74" name="Oval 73"/>
            <p:cNvSpPr>
              <a:spLocks noChangeArrowheads="1"/>
            </p:cNvSpPr>
            <p:nvPr/>
          </p:nvSpPr>
          <p:spPr bwMode="auto">
            <a:xfrm>
              <a:off x="4076194" y="4965700"/>
              <a:ext cx="460878" cy="1340285"/>
            </a:xfrm>
            <a:prstGeom prst="ellipse">
              <a:avLst/>
            </a:prstGeom>
            <a:noFill/>
            <a:ln w="28575">
              <a:solidFill>
                <a:srgbClr val="FFFF00"/>
              </a:solidFill>
              <a:round/>
              <a:headEnd/>
              <a:tailEnd/>
            </a:ln>
          </p:spPr>
          <p:txBody>
            <a:bodyPr anchor="ctr"/>
            <a:lstStyle/>
            <a:p>
              <a:endParaRPr lang="en-US"/>
            </a:p>
          </p:txBody>
        </p:sp>
        <p:sp>
          <p:nvSpPr>
            <p:cNvPr id="75" name="Oval 74"/>
            <p:cNvSpPr>
              <a:spLocks noChangeArrowheads="1"/>
            </p:cNvSpPr>
            <p:nvPr/>
          </p:nvSpPr>
          <p:spPr bwMode="auto">
            <a:xfrm>
              <a:off x="4331707" y="4984315"/>
              <a:ext cx="460878" cy="1340285"/>
            </a:xfrm>
            <a:prstGeom prst="ellipse">
              <a:avLst/>
            </a:prstGeom>
            <a:noFill/>
            <a:ln w="28575">
              <a:solidFill>
                <a:srgbClr val="FFFF00"/>
              </a:solidFill>
              <a:round/>
              <a:headEnd/>
              <a:tailEnd/>
            </a:ln>
          </p:spPr>
          <p:txBody>
            <a:bodyPr anchor="ctr"/>
            <a:lstStyle/>
            <a:p>
              <a:endParaRPr lang="en-US"/>
            </a:p>
          </p:txBody>
        </p:sp>
      </p:grpSp>
      <p:grpSp>
        <p:nvGrpSpPr>
          <p:cNvPr id="76" name="Group 75"/>
          <p:cNvGrpSpPr/>
          <p:nvPr/>
        </p:nvGrpSpPr>
        <p:grpSpPr>
          <a:xfrm>
            <a:off x="4026408" y="5699250"/>
            <a:ext cx="4736592" cy="886968"/>
            <a:chOff x="871538" y="3011487"/>
            <a:chExt cx="7598521" cy="1351920"/>
          </a:xfrm>
        </p:grpSpPr>
        <p:grpSp>
          <p:nvGrpSpPr>
            <p:cNvPr id="77" name="Group 116"/>
            <p:cNvGrpSpPr/>
            <p:nvPr/>
          </p:nvGrpSpPr>
          <p:grpSpPr>
            <a:xfrm>
              <a:off x="871538" y="3267445"/>
              <a:ext cx="7598521" cy="830697"/>
              <a:chOff x="871538" y="3267445"/>
              <a:chExt cx="7598521" cy="830697"/>
            </a:xfrm>
          </p:grpSpPr>
          <p:sp>
            <p:nvSpPr>
              <p:cNvPr id="80" name="Line 73"/>
              <p:cNvSpPr>
                <a:spLocks noChangeShapeType="1"/>
              </p:cNvSpPr>
              <p:nvPr/>
            </p:nvSpPr>
            <p:spPr bwMode="auto">
              <a:xfrm flipV="1">
                <a:off x="1332416" y="3267445"/>
                <a:ext cx="0" cy="816736"/>
              </a:xfrm>
              <a:prstGeom prst="line">
                <a:avLst/>
              </a:prstGeom>
              <a:noFill/>
              <a:ln w="28575">
                <a:solidFill>
                  <a:schemeClr val="tx1"/>
                </a:solidFill>
                <a:round/>
                <a:headEnd/>
                <a:tailEnd type="triangle" w="med" len="med"/>
              </a:ln>
            </p:spPr>
            <p:txBody>
              <a:bodyPr/>
              <a:lstStyle/>
              <a:p>
                <a:endParaRPr lang="en-US"/>
              </a:p>
            </p:txBody>
          </p:sp>
          <p:sp>
            <p:nvSpPr>
              <p:cNvPr id="81" name="Line 74"/>
              <p:cNvSpPr>
                <a:spLocks noChangeShapeType="1"/>
              </p:cNvSpPr>
              <p:nvPr/>
            </p:nvSpPr>
            <p:spPr bwMode="auto">
              <a:xfrm flipV="1">
                <a:off x="1805234" y="3267445"/>
                <a:ext cx="0" cy="816736"/>
              </a:xfrm>
              <a:prstGeom prst="line">
                <a:avLst/>
              </a:prstGeom>
              <a:noFill/>
              <a:ln w="28575">
                <a:solidFill>
                  <a:schemeClr val="tx1"/>
                </a:solidFill>
                <a:round/>
                <a:headEnd/>
                <a:tailEnd type="triangle" w="med" len="med"/>
              </a:ln>
            </p:spPr>
            <p:txBody>
              <a:bodyPr/>
              <a:lstStyle/>
              <a:p>
                <a:endParaRPr lang="en-US"/>
              </a:p>
            </p:txBody>
          </p:sp>
          <p:sp>
            <p:nvSpPr>
              <p:cNvPr id="82" name="Line 75"/>
              <p:cNvSpPr>
                <a:spLocks noChangeShapeType="1"/>
              </p:cNvSpPr>
              <p:nvPr/>
            </p:nvSpPr>
            <p:spPr bwMode="auto">
              <a:xfrm flipV="1">
                <a:off x="2287604" y="3267445"/>
                <a:ext cx="0" cy="816736"/>
              </a:xfrm>
              <a:prstGeom prst="line">
                <a:avLst/>
              </a:prstGeom>
              <a:noFill/>
              <a:ln w="28575">
                <a:solidFill>
                  <a:schemeClr val="tx1"/>
                </a:solidFill>
                <a:round/>
                <a:headEnd/>
                <a:tailEnd type="triangle" w="med" len="med"/>
              </a:ln>
            </p:spPr>
            <p:txBody>
              <a:bodyPr/>
              <a:lstStyle/>
              <a:p>
                <a:endParaRPr lang="en-US"/>
              </a:p>
            </p:txBody>
          </p:sp>
          <p:sp>
            <p:nvSpPr>
              <p:cNvPr id="83" name="Line 76"/>
              <p:cNvSpPr>
                <a:spLocks noChangeShapeType="1"/>
              </p:cNvSpPr>
              <p:nvPr/>
            </p:nvSpPr>
            <p:spPr bwMode="auto">
              <a:xfrm flipV="1">
                <a:off x="2760422" y="3267445"/>
                <a:ext cx="0" cy="816736"/>
              </a:xfrm>
              <a:prstGeom prst="line">
                <a:avLst/>
              </a:prstGeom>
              <a:noFill/>
              <a:ln w="28575">
                <a:solidFill>
                  <a:schemeClr val="tx1"/>
                </a:solidFill>
                <a:round/>
                <a:headEnd/>
                <a:tailEnd type="triangle" w="med" len="med"/>
              </a:ln>
            </p:spPr>
            <p:txBody>
              <a:bodyPr/>
              <a:lstStyle/>
              <a:p>
                <a:endParaRPr lang="en-US"/>
              </a:p>
            </p:txBody>
          </p:sp>
          <p:sp>
            <p:nvSpPr>
              <p:cNvPr id="84" name="Line 77"/>
              <p:cNvSpPr>
                <a:spLocks noChangeShapeType="1"/>
              </p:cNvSpPr>
              <p:nvPr/>
            </p:nvSpPr>
            <p:spPr bwMode="auto">
              <a:xfrm flipV="1">
                <a:off x="3233241" y="3267445"/>
                <a:ext cx="0" cy="816736"/>
              </a:xfrm>
              <a:prstGeom prst="line">
                <a:avLst/>
              </a:prstGeom>
              <a:noFill/>
              <a:ln w="28575">
                <a:solidFill>
                  <a:schemeClr val="tx1"/>
                </a:solidFill>
                <a:round/>
                <a:headEnd/>
                <a:tailEnd type="triangle" w="med" len="med"/>
              </a:ln>
            </p:spPr>
            <p:txBody>
              <a:bodyPr/>
              <a:lstStyle/>
              <a:p>
                <a:endParaRPr lang="en-US"/>
              </a:p>
            </p:txBody>
          </p:sp>
          <p:sp>
            <p:nvSpPr>
              <p:cNvPr id="85" name="Line 78"/>
              <p:cNvSpPr>
                <a:spLocks noChangeShapeType="1"/>
              </p:cNvSpPr>
              <p:nvPr/>
            </p:nvSpPr>
            <p:spPr bwMode="auto">
              <a:xfrm>
                <a:off x="3703671" y="3267445"/>
                <a:ext cx="0" cy="816736"/>
              </a:xfrm>
              <a:prstGeom prst="line">
                <a:avLst/>
              </a:prstGeom>
              <a:noFill/>
              <a:ln w="28575">
                <a:solidFill>
                  <a:schemeClr val="tx1"/>
                </a:solidFill>
                <a:round/>
                <a:headEnd/>
                <a:tailEnd type="triangle" w="med" len="med"/>
              </a:ln>
            </p:spPr>
            <p:txBody>
              <a:bodyPr/>
              <a:lstStyle/>
              <a:p>
                <a:endParaRPr lang="en-US"/>
              </a:p>
            </p:txBody>
          </p:sp>
          <p:sp>
            <p:nvSpPr>
              <p:cNvPr id="86" name="Line 79"/>
              <p:cNvSpPr>
                <a:spLocks noChangeShapeType="1"/>
              </p:cNvSpPr>
              <p:nvPr/>
            </p:nvSpPr>
            <p:spPr bwMode="auto">
              <a:xfrm>
                <a:off x="4188429" y="3267445"/>
                <a:ext cx="0" cy="816736"/>
              </a:xfrm>
              <a:prstGeom prst="line">
                <a:avLst/>
              </a:prstGeom>
              <a:noFill/>
              <a:ln w="28575">
                <a:solidFill>
                  <a:schemeClr val="tx1"/>
                </a:solidFill>
                <a:round/>
                <a:headEnd/>
                <a:tailEnd type="triangle" w="med" len="med"/>
              </a:ln>
            </p:spPr>
            <p:txBody>
              <a:bodyPr/>
              <a:lstStyle/>
              <a:p>
                <a:endParaRPr lang="en-US"/>
              </a:p>
            </p:txBody>
          </p:sp>
          <p:sp>
            <p:nvSpPr>
              <p:cNvPr id="87" name="Line 80"/>
              <p:cNvSpPr>
                <a:spLocks noChangeShapeType="1"/>
              </p:cNvSpPr>
              <p:nvPr/>
            </p:nvSpPr>
            <p:spPr bwMode="auto">
              <a:xfrm>
                <a:off x="4658859" y="3267445"/>
                <a:ext cx="0" cy="816736"/>
              </a:xfrm>
              <a:prstGeom prst="line">
                <a:avLst/>
              </a:prstGeom>
              <a:noFill/>
              <a:ln w="28575">
                <a:solidFill>
                  <a:schemeClr val="tx1"/>
                </a:solidFill>
                <a:round/>
                <a:headEnd/>
                <a:tailEnd type="triangle" w="med" len="med"/>
              </a:ln>
            </p:spPr>
            <p:txBody>
              <a:bodyPr/>
              <a:lstStyle/>
              <a:p>
                <a:endParaRPr lang="en-US"/>
              </a:p>
            </p:txBody>
          </p:sp>
          <p:sp>
            <p:nvSpPr>
              <p:cNvPr id="88" name="Line 81"/>
              <p:cNvSpPr>
                <a:spLocks noChangeShapeType="1"/>
              </p:cNvSpPr>
              <p:nvPr/>
            </p:nvSpPr>
            <p:spPr bwMode="auto">
              <a:xfrm>
                <a:off x="5143617" y="3267445"/>
                <a:ext cx="0" cy="816736"/>
              </a:xfrm>
              <a:prstGeom prst="line">
                <a:avLst/>
              </a:prstGeom>
              <a:noFill/>
              <a:ln w="28575">
                <a:solidFill>
                  <a:schemeClr val="tx1"/>
                </a:solidFill>
                <a:round/>
                <a:headEnd/>
                <a:tailEnd type="triangle" w="med" len="med"/>
              </a:ln>
            </p:spPr>
            <p:txBody>
              <a:bodyPr/>
              <a:lstStyle/>
              <a:p>
                <a:endParaRPr lang="en-US"/>
              </a:p>
            </p:txBody>
          </p:sp>
          <p:sp>
            <p:nvSpPr>
              <p:cNvPr id="89" name="Line 82"/>
              <p:cNvSpPr>
                <a:spLocks noChangeShapeType="1"/>
              </p:cNvSpPr>
              <p:nvPr/>
            </p:nvSpPr>
            <p:spPr bwMode="auto">
              <a:xfrm flipV="1">
                <a:off x="5614047" y="3267445"/>
                <a:ext cx="0" cy="816736"/>
              </a:xfrm>
              <a:prstGeom prst="line">
                <a:avLst/>
              </a:prstGeom>
              <a:noFill/>
              <a:ln w="28575">
                <a:solidFill>
                  <a:schemeClr val="tx1"/>
                </a:solidFill>
                <a:round/>
                <a:headEnd/>
                <a:tailEnd type="triangle" w="med" len="med"/>
              </a:ln>
            </p:spPr>
            <p:txBody>
              <a:bodyPr/>
              <a:lstStyle/>
              <a:p>
                <a:endParaRPr lang="en-US"/>
              </a:p>
            </p:txBody>
          </p:sp>
          <p:sp>
            <p:nvSpPr>
              <p:cNvPr id="90" name="Line 83"/>
              <p:cNvSpPr>
                <a:spLocks noChangeShapeType="1"/>
              </p:cNvSpPr>
              <p:nvPr/>
            </p:nvSpPr>
            <p:spPr bwMode="auto">
              <a:xfrm flipV="1">
                <a:off x="6098805" y="3267445"/>
                <a:ext cx="0" cy="816736"/>
              </a:xfrm>
              <a:prstGeom prst="line">
                <a:avLst/>
              </a:prstGeom>
              <a:noFill/>
              <a:ln w="28575">
                <a:solidFill>
                  <a:schemeClr val="tx1"/>
                </a:solidFill>
                <a:round/>
                <a:headEnd/>
                <a:tailEnd type="triangle" w="med" len="med"/>
              </a:ln>
            </p:spPr>
            <p:txBody>
              <a:bodyPr/>
              <a:lstStyle/>
              <a:p>
                <a:endParaRPr lang="en-US"/>
              </a:p>
            </p:txBody>
          </p:sp>
          <p:sp>
            <p:nvSpPr>
              <p:cNvPr id="91" name="Line 84"/>
              <p:cNvSpPr>
                <a:spLocks noChangeShapeType="1"/>
              </p:cNvSpPr>
              <p:nvPr/>
            </p:nvSpPr>
            <p:spPr bwMode="auto">
              <a:xfrm flipV="1">
                <a:off x="6569235" y="3267445"/>
                <a:ext cx="0" cy="816736"/>
              </a:xfrm>
              <a:prstGeom prst="line">
                <a:avLst/>
              </a:prstGeom>
              <a:noFill/>
              <a:ln w="28575">
                <a:solidFill>
                  <a:schemeClr val="tx1"/>
                </a:solidFill>
                <a:round/>
                <a:headEnd/>
                <a:tailEnd type="triangle" w="med" len="med"/>
              </a:ln>
            </p:spPr>
            <p:txBody>
              <a:bodyPr/>
              <a:lstStyle/>
              <a:p>
                <a:endParaRPr lang="en-US"/>
              </a:p>
            </p:txBody>
          </p:sp>
          <p:sp>
            <p:nvSpPr>
              <p:cNvPr id="92" name="Line 85"/>
              <p:cNvSpPr>
                <a:spLocks noChangeShapeType="1"/>
              </p:cNvSpPr>
              <p:nvPr/>
            </p:nvSpPr>
            <p:spPr bwMode="auto">
              <a:xfrm flipV="1">
                <a:off x="7042053" y="3267445"/>
                <a:ext cx="0" cy="816736"/>
              </a:xfrm>
              <a:prstGeom prst="line">
                <a:avLst/>
              </a:prstGeom>
              <a:noFill/>
              <a:ln w="28575">
                <a:solidFill>
                  <a:schemeClr val="tx1"/>
                </a:solidFill>
                <a:round/>
                <a:headEnd/>
                <a:tailEnd type="triangle" w="med" len="med"/>
              </a:ln>
            </p:spPr>
            <p:txBody>
              <a:bodyPr/>
              <a:lstStyle/>
              <a:p>
                <a:endParaRPr lang="en-US"/>
              </a:p>
            </p:txBody>
          </p:sp>
          <p:sp>
            <p:nvSpPr>
              <p:cNvPr id="93" name="Line 86"/>
              <p:cNvSpPr>
                <a:spLocks noChangeShapeType="1"/>
              </p:cNvSpPr>
              <p:nvPr/>
            </p:nvSpPr>
            <p:spPr bwMode="auto">
              <a:xfrm flipV="1">
                <a:off x="7514871" y="3267445"/>
                <a:ext cx="0" cy="816736"/>
              </a:xfrm>
              <a:prstGeom prst="line">
                <a:avLst/>
              </a:prstGeom>
              <a:noFill/>
              <a:ln w="28575">
                <a:solidFill>
                  <a:schemeClr val="tx1"/>
                </a:solidFill>
                <a:round/>
                <a:headEnd/>
                <a:tailEnd type="triangle" w="med" len="med"/>
              </a:ln>
            </p:spPr>
            <p:txBody>
              <a:bodyPr/>
              <a:lstStyle/>
              <a:p>
                <a:endParaRPr lang="en-US"/>
              </a:p>
            </p:txBody>
          </p:sp>
          <p:sp>
            <p:nvSpPr>
              <p:cNvPr id="94" name="Line 87"/>
              <p:cNvSpPr>
                <a:spLocks noChangeShapeType="1"/>
              </p:cNvSpPr>
              <p:nvPr/>
            </p:nvSpPr>
            <p:spPr bwMode="auto">
              <a:xfrm flipV="1">
                <a:off x="7997241" y="3267445"/>
                <a:ext cx="0" cy="816736"/>
              </a:xfrm>
              <a:prstGeom prst="line">
                <a:avLst/>
              </a:prstGeom>
              <a:noFill/>
              <a:ln w="28575">
                <a:solidFill>
                  <a:schemeClr val="tx1"/>
                </a:solidFill>
                <a:round/>
                <a:headEnd/>
                <a:tailEnd type="triangle" w="med" len="med"/>
              </a:ln>
            </p:spPr>
            <p:txBody>
              <a:bodyPr/>
              <a:lstStyle/>
              <a:p>
                <a:endParaRPr lang="en-US"/>
              </a:p>
            </p:txBody>
          </p:sp>
          <p:sp>
            <p:nvSpPr>
              <p:cNvPr id="95" name="Line 88"/>
              <p:cNvSpPr>
                <a:spLocks noChangeShapeType="1"/>
              </p:cNvSpPr>
              <p:nvPr/>
            </p:nvSpPr>
            <p:spPr bwMode="auto">
              <a:xfrm flipV="1">
                <a:off x="8470059" y="3267445"/>
                <a:ext cx="0" cy="816736"/>
              </a:xfrm>
              <a:prstGeom prst="line">
                <a:avLst/>
              </a:prstGeom>
              <a:noFill/>
              <a:ln w="28575">
                <a:solidFill>
                  <a:schemeClr val="tx1"/>
                </a:solidFill>
                <a:round/>
                <a:headEnd/>
                <a:tailEnd type="triangle" w="med" len="med"/>
              </a:ln>
            </p:spPr>
            <p:txBody>
              <a:bodyPr/>
              <a:lstStyle/>
              <a:p>
                <a:endParaRPr lang="en-US"/>
              </a:p>
            </p:txBody>
          </p:sp>
          <p:sp>
            <p:nvSpPr>
              <p:cNvPr id="96" name="Line 89"/>
              <p:cNvSpPr>
                <a:spLocks noChangeShapeType="1"/>
              </p:cNvSpPr>
              <p:nvPr/>
            </p:nvSpPr>
            <p:spPr bwMode="auto">
              <a:xfrm flipV="1">
                <a:off x="871538" y="3272098"/>
                <a:ext cx="0" cy="814409"/>
              </a:xfrm>
              <a:prstGeom prst="line">
                <a:avLst/>
              </a:prstGeom>
              <a:noFill/>
              <a:ln w="28575">
                <a:solidFill>
                  <a:schemeClr val="tx1"/>
                </a:solidFill>
                <a:round/>
                <a:headEnd/>
                <a:tailEnd type="triangle" w="med" len="med"/>
              </a:ln>
            </p:spPr>
            <p:txBody>
              <a:bodyPr/>
              <a:lstStyle/>
              <a:p>
                <a:endParaRPr lang="en-US"/>
              </a:p>
            </p:txBody>
          </p:sp>
          <p:sp>
            <p:nvSpPr>
              <p:cNvPr id="97" name="Line 90"/>
              <p:cNvSpPr>
                <a:spLocks noChangeShapeType="1"/>
              </p:cNvSpPr>
              <p:nvPr/>
            </p:nvSpPr>
            <p:spPr bwMode="auto">
              <a:xfrm>
                <a:off x="1091231" y="3283733"/>
                <a:ext cx="0" cy="814409"/>
              </a:xfrm>
              <a:prstGeom prst="line">
                <a:avLst/>
              </a:prstGeom>
              <a:noFill/>
              <a:ln w="28575">
                <a:solidFill>
                  <a:schemeClr val="tx1"/>
                </a:solidFill>
                <a:round/>
                <a:headEnd/>
                <a:tailEnd type="triangle" w="med" len="med"/>
              </a:ln>
            </p:spPr>
            <p:txBody>
              <a:bodyPr/>
              <a:lstStyle/>
              <a:p>
                <a:endParaRPr lang="en-US"/>
              </a:p>
            </p:txBody>
          </p:sp>
          <p:sp>
            <p:nvSpPr>
              <p:cNvPr id="98" name="Line 91"/>
              <p:cNvSpPr>
                <a:spLocks noChangeShapeType="1"/>
              </p:cNvSpPr>
              <p:nvPr/>
            </p:nvSpPr>
            <p:spPr bwMode="auto">
              <a:xfrm>
                <a:off x="1564049" y="3283733"/>
                <a:ext cx="0" cy="814409"/>
              </a:xfrm>
              <a:prstGeom prst="line">
                <a:avLst/>
              </a:prstGeom>
              <a:noFill/>
              <a:ln w="28575">
                <a:solidFill>
                  <a:schemeClr val="tx1"/>
                </a:solidFill>
                <a:round/>
                <a:headEnd/>
                <a:tailEnd type="triangle" w="med" len="med"/>
              </a:ln>
            </p:spPr>
            <p:txBody>
              <a:bodyPr/>
              <a:lstStyle/>
              <a:p>
                <a:endParaRPr lang="en-US"/>
              </a:p>
            </p:txBody>
          </p:sp>
          <p:sp>
            <p:nvSpPr>
              <p:cNvPr id="99" name="Line 92"/>
              <p:cNvSpPr>
                <a:spLocks noChangeShapeType="1"/>
              </p:cNvSpPr>
              <p:nvPr/>
            </p:nvSpPr>
            <p:spPr bwMode="auto">
              <a:xfrm>
                <a:off x="2046419" y="3283733"/>
                <a:ext cx="0" cy="814409"/>
              </a:xfrm>
              <a:prstGeom prst="line">
                <a:avLst/>
              </a:prstGeom>
              <a:noFill/>
              <a:ln w="28575">
                <a:solidFill>
                  <a:schemeClr val="tx1"/>
                </a:solidFill>
                <a:round/>
                <a:headEnd/>
                <a:tailEnd type="triangle" w="med" len="med"/>
              </a:ln>
            </p:spPr>
            <p:txBody>
              <a:bodyPr/>
              <a:lstStyle/>
              <a:p>
                <a:endParaRPr lang="en-US"/>
              </a:p>
            </p:txBody>
          </p:sp>
          <p:sp>
            <p:nvSpPr>
              <p:cNvPr id="100" name="Line 93"/>
              <p:cNvSpPr>
                <a:spLocks noChangeShapeType="1"/>
              </p:cNvSpPr>
              <p:nvPr/>
            </p:nvSpPr>
            <p:spPr bwMode="auto">
              <a:xfrm>
                <a:off x="2519237" y="3283733"/>
                <a:ext cx="0" cy="814409"/>
              </a:xfrm>
              <a:prstGeom prst="line">
                <a:avLst/>
              </a:prstGeom>
              <a:noFill/>
              <a:ln w="28575">
                <a:solidFill>
                  <a:schemeClr val="tx1"/>
                </a:solidFill>
                <a:round/>
                <a:headEnd/>
                <a:tailEnd type="triangle" w="med" len="med"/>
              </a:ln>
            </p:spPr>
            <p:txBody>
              <a:bodyPr/>
              <a:lstStyle/>
              <a:p>
                <a:endParaRPr lang="en-US"/>
              </a:p>
            </p:txBody>
          </p:sp>
          <p:sp>
            <p:nvSpPr>
              <p:cNvPr id="101" name="Line 94"/>
              <p:cNvSpPr>
                <a:spLocks noChangeShapeType="1"/>
              </p:cNvSpPr>
              <p:nvPr/>
            </p:nvSpPr>
            <p:spPr bwMode="auto">
              <a:xfrm>
                <a:off x="2992056" y="3283733"/>
                <a:ext cx="0" cy="814409"/>
              </a:xfrm>
              <a:prstGeom prst="line">
                <a:avLst/>
              </a:prstGeom>
              <a:noFill/>
              <a:ln w="28575">
                <a:solidFill>
                  <a:schemeClr val="tx1"/>
                </a:solidFill>
                <a:round/>
                <a:headEnd/>
                <a:tailEnd type="triangle" w="med" len="med"/>
              </a:ln>
            </p:spPr>
            <p:txBody>
              <a:bodyPr/>
              <a:lstStyle/>
              <a:p>
                <a:endParaRPr lang="en-US"/>
              </a:p>
            </p:txBody>
          </p:sp>
          <p:sp>
            <p:nvSpPr>
              <p:cNvPr id="102" name="Line 95"/>
              <p:cNvSpPr>
                <a:spLocks noChangeShapeType="1"/>
              </p:cNvSpPr>
              <p:nvPr/>
            </p:nvSpPr>
            <p:spPr bwMode="auto">
              <a:xfrm flipV="1">
                <a:off x="3462486" y="3283733"/>
                <a:ext cx="0" cy="814409"/>
              </a:xfrm>
              <a:prstGeom prst="line">
                <a:avLst/>
              </a:prstGeom>
              <a:noFill/>
              <a:ln w="28575">
                <a:solidFill>
                  <a:schemeClr val="tx1"/>
                </a:solidFill>
                <a:round/>
                <a:headEnd/>
                <a:tailEnd type="triangle" w="med" len="med"/>
              </a:ln>
            </p:spPr>
            <p:txBody>
              <a:bodyPr/>
              <a:lstStyle/>
              <a:p>
                <a:endParaRPr lang="en-US"/>
              </a:p>
            </p:txBody>
          </p:sp>
          <p:sp>
            <p:nvSpPr>
              <p:cNvPr id="103" name="Line 96"/>
              <p:cNvSpPr>
                <a:spLocks noChangeShapeType="1"/>
              </p:cNvSpPr>
              <p:nvPr/>
            </p:nvSpPr>
            <p:spPr bwMode="auto">
              <a:xfrm flipV="1">
                <a:off x="3944856" y="3283733"/>
                <a:ext cx="0" cy="814409"/>
              </a:xfrm>
              <a:prstGeom prst="line">
                <a:avLst/>
              </a:prstGeom>
              <a:noFill/>
              <a:ln w="28575">
                <a:solidFill>
                  <a:schemeClr val="tx1"/>
                </a:solidFill>
                <a:round/>
                <a:headEnd/>
                <a:tailEnd type="triangle" w="med" len="med"/>
              </a:ln>
            </p:spPr>
            <p:txBody>
              <a:bodyPr/>
              <a:lstStyle/>
              <a:p>
                <a:endParaRPr lang="en-US"/>
              </a:p>
            </p:txBody>
          </p:sp>
          <p:sp>
            <p:nvSpPr>
              <p:cNvPr id="104" name="Line 97"/>
              <p:cNvSpPr>
                <a:spLocks noChangeShapeType="1"/>
              </p:cNvSpPr>
              <p:nvPr/>
            </p:nvSpPr>
            <p:spPr bwMode="auto">
              <a:xfrm flipV="1">
                <a:off x="4417674" y="3283733"/>
                <a:ext cx="0" cy="814409"/>
              </a:xfrm>
              <a:prstGeom prst="line">
                <a:avLst/>
              </a:prstGeom>
              <a:noFill/>
              <a:ln w="28575">
                <a:solidFill>
                  <a:schemeClr val="tx1"/>
                </a:solidFill>
                <a:round/>
                <a:headEnd/>
                <a:tailEnd type="triangle" w="med" len="med"/>
              </a:ln>
            </p:spPr>
            <p:txBody>
              <a:bodyPr/>
              <a:lstStyle/>
              <a:p>
                <a:endParaRPr lang="en-US"/>
              </a:p>
            </p:txBody>
          </p:sp>
          <p:sp>
            <p:nvSpPr>
              <p:cNvPr id="105" name="Line 98"/>
              <p:cNvSpPr>
                <a:spLocks noChangeShapeType="1"/>
              </p:cNvSpPr>
              <p:nvPr/>
            </p:nvSpPr>
            <p:spPr bwMode="auto">
              <a:xfrm flipV="1">
                <a:off x="4900044" y="3283733"/>
                <a:ext cx="0" cy="814409"/>
              </a:xfrm>
              <a:prstGeom prst="line">
                <a:avLst/>
              </a:prstGeom>
              <a:noFill/>
              <a:ln w="28575">
                <a:solidFill>
                  <a:schemeClr val="tx1"/>
                </a:solidFill>
                <a:round/>
                <a:headEnd/>
                <a:tailEnd type="triangle" w="med" len="med"/>
              </a:ln>
            </p:spPr>
            <p:txBody>
              <a:bodyPr/>
              <a:lstStyle/>
              <a:p>
                <a:endParaRPr lang="en-US"/>
              </a:p>
            </p:txBody>
          </p:sp>
          <p:sp>
            <p:nvSpPr>
              <p:cNvPr id="106" name="Line 99"/>
              <p:cNvSpPr>
                <a:spLocks noChangeShapeType="1"/>
              </p:cNvSpPr>
              <p:nvPr/>
            </p:nvSpPr>
            <p:spPr bwMode="auto">
              <a:xfrm flipV="1">
                <a:off x="5372862" y="3283733"/>
                <a:ext cx="0" cy="814409"/>
              </a:xfrm>
              <a:prstGeom prst="line">
                <a:avLst/>
              </a:prstGeom>
              <a:noFill/>
              <a:ln w="28575">
                <a:solidFill>
                  <a:schemeClr val="tx1"/>
                </a:solidFill>
                <a:round/>
                <a:headEnd/>
                <a:tailEnd type="triangle" w="med" len="med"/>
              </a:ln>
            </p:spPr>
            <p:txBody>
              <a:bodyPr/>
              <a:lstStyle/>
              <a:p>
                <a:endParaRPr lang="en-US"/>
              </a:p>
            </p:txBody>
          </p:sp>
          <p:sp>
            <p:nvSpPr>
              <p:cNvPr id="107" name="Line 100"/>
              <p:cNvSpPr>
                <a:spLocks noChangeShapeType="1"/>
              </p:cNvSpPr>
              <p:nvPr/>
            </p:nvSpPr>
            <p:spPr bwMode="auto">
              <a:xfrm>
                <a:off x="5857620" y="3283733"/>
                <a:ext cx="0" cy="814409"/>
              </a:xfrm>
              <a:prstGeom prst="line">
                <a:avLst/>
              </a:prstGeom>
              <a:noFill/>
              <a:ln w="28575">
                <a:solidFill>
                  <a:schemeClr val="tx1"/>
                </a:solidFill>
                <a:round/>
                <a:headEnd/>
                <a:tailEnd type="triangle" w="med" len="med"/>
              </a:ln>
            </p:spPr>
            <p:txBody>
              <a:bodyPr/>
              <a:lstStyle/>
              <a:p>
                <a:endParaRPr lang="en-US"/>
              </a:p>
            </p:txBody>
          </p:sp>
          <p:sp>
            <p:nvSpPr>
              <p:cNvPr id="108" name="Line 101"/>
              <p:cNvSpPr>
                <a:spLocks noChangeShapeType="1"/>
              </p:cNvSpPr>
              <p:nvPr/>
            </p:nvSpPr>
            <p:spPr bwMode="auto">
              <a:xfrm>
                <a:off x="6328050" y="3283733"/>
                <a:ext cx="0" cy="814409"/>
              </a:xfrm>
              <a:prstGeom prst="line">
                <a:avLst/>
              </a:prstGeom>
              <a:noFill/>
              <a:ln w="28575">
                <a:solidFill>
                  <a:schemeClr val="tx1"/>
                </a:solidFill>
                <a:round/>
                <a:headEnd/>
                <a:tailEnd type="triangle" w="med" len="med"/>
              </a:ln>
            </p:spPr>
            <p:txBody>
              <a:bodyPr/>
              <a:lstStyle/>
              <a:p>
                <a:endParaRPr lang="en-US"/>
              </a:p>
            </p:txBody>
          </p:sp>
          <p:sp>
            <p:nvSpPr>
              <p:cNvPr id="109" name="Line 102"/>
              <p:cNvSpPr>
                <a:spLocks noChangeShapeType="1"/>
              </p:cNvSpPr>
              <p:nvPr/>
            </p:nvSpPr>
            <p:spPr bwMode="auto">
              <a:xfrm>
                <a:off x="6800868" y="3283733"/>
                <a:ext cx="0" cy="814409"/>
              </a:xfrm>
              <a:prstGeom prst="line">
                <a:avLst/>
              </a:prstGeom>
              <a:noFill/>
              <a:ln w="28575">
                <a:solidFill>
                  <a:schemeClr val="tx1"/>
                </a:solidFill>
                <a:round/>
                <a:headEnd/>
                <a:tailEnd type="triangle" w="med" len="med"/>
              </a:ln>
            </p:spPr>
            <p:txBody>
              <a:bodyPr/>
              <a:lstStyle/>
              <a:p>
                <a:endParaRPr lang="en-US"/>
              </a:p>
            </p:txBody>
          </p:sp>
          <p:sp>
            <p:nvSpPr>
              <p:cNvPr id="110" name="Line 103"/>
              <p:cNvSpPr>
                <a:spLocks noChangeShapeType="1"/>
              </p:cNvSpPr>
              <p:nvPr/>
            </p:nvSpPr>
            <p:spPr bwMode="auto">
              <a:xfrm>
                <a:off x="7273686" y="3283733"/>
                <a:ext cx="0" cy="814409"/>
              </a:xfrm>
              <a:prstGeom prst="line">
                <a:avLst/>
              </a:prstGeom>
              <a:noFill/>
              <a:ln w="28575">
                <a:solidFill>
                  <a:schemeClr val="tx1"/>
                </a:solidFill>
                <a:round/>
                <a:headEnd/>
                <a:tailEnd type="triangle" w="med" len="med"/>
              </a:ln>
            </p:spPr>
            <p:txBody>
              <a:bodyPr/>
              <a:lstStyle/>
              <a:p>
                <a:endParaRPr lang="en-US"/>
              </a:p>
            </p:txBody>
          </p:sp>
          <p:sp>
            <p:nvSpPr>
              <p:cNvPr id="111" name="Line 104"/>
              <p:cNvSpPr>
                <a:spLocks noChangeShapeType="1"/>
              </p:cNvSpPr>
              <p:nvPr/>
            </p:nvSpPr>
            <p:spPr bwMode="auto">
              <a:xfrm>
                <a:off x="7756056" y="3283733"/>
                <a:ext cx="0" cy="814409"/>
              </a:xfrm>
              <a:prstGeom prst="line">
                <a:avLst/>
              </a:prstGeom>
              <a:noFill/>
              <a:ln w="28575">
                <a:solidFill>
                  <a:schemeClr val="tx1"/>
                </a:solidFill>
                <a:round/>
                <a:headEnd/>
                <a:tailEnd type="triangle" w="med" len="med"/>
              </a:ln>
            </p:spPr>
            <p:txBody>
              <a:bodyPr/>
              <a:lstStyle/>
              <a:p>
                <a:endParaRPr lang="en-US"/>
              </a:p>
            </p:txBody>
          </p:sp>
          <p:sp>
            <p:nvSpPr>
              <p:cNvPr id="112" name="Line 105"/>
              <p:cNvSpPr>
                <a:spLocks noChangeShapeType="1"/>
              </p:cNvSpPr>
              <p:nvPr/>
            </p:nvSpPr>
            <p:spPr bwMode="auto">
              <a:xfrm>
                <a:off x="8228874" y="3283733"/>
                <a:ext cx="0" cy="814409"/>
              </a:xfrm>
              <a:prstGeom prst="line">
                <a:avLst/>
              </a:prstGeom>
              <a:noFill/>
              <a:ln w="28575">
                <a:solidFill>
                  <a:schemeClr val="tx1"/>
                </a:solidFill>
                <a:round/>
                <a:headEnd/>
                <a:tailEnd type="triangle" w="med" len="med"/>
              </a:ln>
            </p:spPr>
            <p:txBody>
              <a:bodyPr/>
              <a:lstStyle/>
              <a:p>
                <a:endParaRPr lang="en-US"/>
              </a:p>
            </p:txBody>
          </p:sp>
        </p:grpSp>
        <p:sp>
          <p:nvSpPr>
            <p:cNvPr id="78" name="Oval 77"/>
            <p:cNvSpPr>
              <a:spLocks noChangeArrowheads="1"/>
            </p:cNvSpPr>
            <p:nvPr/>
          </p:nvSpPr>
          <p:spPr bwMode="auto">
            <a:xfrm>
              <a:off x="3121006" y="3023122"/>
              <a:ext cx="463266" cy="1340285"/>
            </a:xfrm>
            <a:prstGeom prst="ellipse">
              <a:avLst/>
            </a:prstGeom>
            <a:noFill/>
            <a:ln w="28575">
              <a:solidFill>
                <a:srgbClr val="FFFF00"/>
              </a:solidFill>
              <a:round/>
              <a:headEnd/>
              <a:tailEnd/>
            </a:ln>
          </p:spPr>
          <p:txBody>
            <a:bodyPr anchor="ctr"/>
            <a:lstStyle/>
            <a:p>
              <a:endParaRPr lang="en-US"/>
            </a:p>
          </p:txBody>
        </p:sp>
        <p:sp>
          <p:nvSpPr>
            <p:cNvPr id="79" name="Oval 78"/>
            <p:cNvSpPr>
              <a:spLocks noChangeArrowheads="1"/>
            </p:cNvSpPr>
            <p:nvPr/>
          </p:nvSpPr>
          <p:spPr bwMode="auto">
            <a:xfrm>
              <a:off x="5263015" y="3011487"/>
              <a:ext cx="460878" cy="1340285"/>
            </a:xfrm>
            <a:prstGeom prst="ellipse">
              <a:avLst/>
            </a:prstGeom>
            <a:noFill/>
            <a:ln w="28575">
              <a:solidFill>
                <a:srgbClr val="FFFF00"/>
              </a:solidFill>
              <a:round/>
              <a:headEnd/>
              <a:tailEnd/>
            </a:ln>
          </p:spPr>
          <p:txBody>
            <a:bodyPr anchor="ctr"/>
            <a:lstStyle/>
            <a:p>
              <a:endParaRPr lang="en-US"/>
            </a:p>
          </p:txBody>
        </p:sp>
      </p:grpSp>
      <p:grpSp>
        <p:nvGrpSpPr>
          <p:cNvPr id="113" name="Group 112"/>
          <p:cNvGrpSpPr/>
          <p:nvPr/>
        </p:nvGrpSpPr>
        <p:grpSpPr>
          <a:xfrm>
            <a:off x="4028090" y="5718792"/>
            <a:ext cx="4736592" cy="886968"/>
            <a:chOff x="888254" y="4898590"/>
            <a:chExt cx="7598521" cy="1340285"/>
          </a:xfrm>
        </p:grpSpPr>
        <p:sp>
          <p:nvSpPr>
            <p:cNvPr id="114" name="Oval 113"/>
            <p:cNvSpPr>
              <a:spLocks noChangeArrowheads="1"/>
            </p:cNvSpPr>
            <p:nvPr/>
          </p:nvSpPr>
          <p:spPr bwMode="auto">
            <a:xfrm>
              <a:off x="2177758" y="4898590"/>
              <a:ext cx="460878" cy="1340285"/>
            </a:xfrm>
            <a:prstGeom prst="ellipse">
              <a:avLst/>
            </a:prstGeom>
            <a:noFill/>
            <a:ln w="28575">
              <a:solidFill>
                <a:srgbClr val="FFFF00"/>
              </a:solidFill>
              <a:round/>
              <a:headEnd/>
              <a:tailEnd/>
            </a:ln>
          </p:spPr>
          <p:txBody>
            <a:bodyPr anchor="ctr"/>
            <a:lstStyle/>
            <a:p>
              <a:endParaRPr lang="en-US"/>
            </a:p>
          </p:txBody>
        </p:sp>
        <p:grpSp>
          <p:nvGrpSpPr>
            <p:cNvPr id="115" name="Group 117"/>
            <p:cNvGrpSpPr/>
            <p:nvPr/>
          </p:nvGrpSpPr>
          <p:grpSpPr>
            <a:xfrm>
              <a:off x="888254" y="5142913"/>
              <a:ext cx="7598521" cy="833024"/>
              <a:chOff x="888254" y="5142913"/>
              <a:chExt cx="7598521" cy="833024"/>
            </a:xfrm>
          </p:grpSpPr>
          <p:sp>
            <p:nvSpPr>
              <p:cNvPr id="117" name="Line 39"/>
              <p:cNvSpPr>
                <a:spLocks noChangeShapeType="1"/>
              </p:cNvSpPr>
              <p:nvPr/>
            </p:nvSpPr>
            <p:spPr bwMode="auto">
              <a:xfrm flipV="1">
                <a:off x="1351520" y="5142913"/>
                <a:ext cx="0" cy="816736"/>
              </a:xfrm>
              <a:prstGeom prst="line">
                <a:avLst/>
              </a:prstGeom>
              <a:noFill/>
              <a:ln w="28575">
                <a:solidFill>
                  <a:schemeClr val="tx1"/>
                </a:solidFill>
                <a:round/>
                <a:headEnd/>
                <a:tailEnd type="triangle" w="med" len="med"/>
              </a:ln>
            </p:spPr>
            <p:txBody>
              <a:bodyPr/>
              <a:lstStyle/>
              <a:p>
                <a:endParaRPr lang="en-US"/>
              </a:p>
            </p:txBody>
          </p:sp>
          <p:sp>
            <p:nvSpPr>
              <p:cNvPr id="118" name="Line 40"/>
              <p:cNvSpPr>
                <a:spLocks noChangeShapeType="1"/>
              </p:cNvSpPr>
              <p:nvPr/>
            </p:nvSpPr>
            <p:spPr bwMode="auto">
              <a:xfrm flipV="1">
                <a:off x="1821950" y="5142913"/>
                <a:ext cx="0" cy="816736"/>
              </a:xfrm>
              <a:prstGeom prst="line">
                <a:avLst/>
              </a:prstGeom>
              <a:noFill/>
              <a:ln w="28575">
                <a:solidFill>
                  <a:schemeClr val="tx1"/>
                </a:solidFill>
                <a:round/>
                <a:headEnd/>
                <a:tailEnd type="triangle" w="med" len="med"/>
              </a:ln>
            </p:spPr>
            <p:txBody>
              <a:bodyPr/>
              <a:lstStyle/>
              <a:p>
                <a:endParaRPr lang="en-US"/>
              </a:p>
            </p:txBody>
          </p:sp>
          <p:sp>
            <p:nvSpPr>
              <p:cNvPr id="119" name="Line 41"/>
              <p:cNvSpPr>
                <a:spLocks noChangeShapeType="1"/>
              </p:cNvSpPr>
              <p:nvPr/>
            </p:nvSpPr>
            <p:spPr bwMode="auto">
              <a:xfrm flipV="1">
                <a:off x="2306708" y="5142913"/>
                <a:ext cx="0" cy="816736"/>
              </a:xfrm>
              <a:prstGeom prst="line">
                <a:avLst/>
              </a:prstGeom>
              <a:noFill/>
              <a:ln w="28575">
                <a:solidFill>
                  <a:schemeClr val="tx1"/>
                </a:solidFill>
                <a:round/>
                <a:headEnd/>
                <a:tailEnd type="triangle" w="med" len="med"/>
              </a:ln>
            </p:spPr>
            <p:txBody>
              <a:bodyPr/>
              <a:lstStyle/>
              <a:p>
                <a:endParaRPr lang="en-US"/>
              </a:p>
            </p:txBody>
          </p:sp>
          <p:sp>
            <p:nvSpPr>
              <p:cNvPr id="120" name="Line 42"/>
              <p:cNvSpPr>
                <a:spLocks noChangeShapeType="1"/>
              </p:cNvSpPr>
              <p:nvPr/>
            </p:nvSpPr>
            <p:spPr bwMode="auto">
              <a:xfrm>
                <a:off x="2777138" y="5142913"/>
                <a:ext cx="0" cy="816736"/>
              </a:xfrm>
              <a:prstGeom prst="line">
                <a:avLst/>
              </a:prstGeom>
              <a:noFill/>
              <a:ln w="28575">
                <a:solidFill>
                  <a:schemeClr val="tx1"/>
                </a:solidFill>
                <a:round/>
                <a:headEnd/>
                <a:tailEnd type="triangle" w="med" len="med"/>
              </a:ln>
            </p:spPr>
            <p:txBody>
              <a:bodyPr/>
              <a:lstStyle/>
              <a:p>
                <a:endParaRPr lang="en-US"/>
              </a:p>
            </p:txBody>
          </p:sp>
          <p:sp>
            <p:nvSpPr>
              <p:cNvPr id="121" name="Line 43"/>
              <p:cNvSpPr>
                <a:spLocks noChangeShapeType="1"/>
              </p:cNvSpPr>
              <p:nvPr/>
            </p:nvSpPr>
            <p:spPr bwMode="auto">
              <a:xfrm>
                <a:off x="3249956" y="5142913"/>
                <a:ext cx="0" cy="816736"/>
              </a:xfrm>
              <a:prstGeom prst="line">
                <a:avLst/>
              </a:prstGeom>
              <a:noFill/>
              <a:ln w="28575">
                <a:solidFill>
                  <a:schemeClr val="tx1"/>
                </a:solidFill>
                <a:round/>
                <a:headEnd/>
                <a:tailEnd type="triangle" w="med" len="med"/>
              </a:ln>
            </p:spPr>
            <p:txBody>
              <a:bodyPr/>
              <a:lstStyle/>
              <a:p>
                <a:endParaRPr lang="en-US"/>
              </a:p>
            </p:txBody>
          </p:sp>
          <p:sp>
            <p:nvSpPr>
              <p:cNvPr id="122" name="Line 44"/>
              <p:cNvSpPr>
                <a:spLocks noChangeShapeType="1"/>
              </p:cNvSpPr>
              <p:nvPr/>
            </p:nvSpPr>
            <p:spPr bwMode="auto">
              <a:xfrm>
                <a:off x="3720386" y="5142913"/>
                <a:ext cx="0" cy="816736"/>
              </a:xfrm>
              <a:prstGeom prst="line">
                <a:avLst/>
              </a:prstGeom>
              <a:noFill/>
              <a:ln w="28575">
                <a:solidFill>
                  <a:schemeClr val="tx1"/>
                </a:solidFill>
                <a:round/>
                <a:headEnd/>
                <a:tailEnd type="triangle" w="med" len="med"/>
              </a:ln>
            </p:spPr>
            <p:txBody>
              <a:bodyPr/>
              <a:lstStyle/>
              <a:p>
                <a:endParaRPr lang="en-US"/>
              </a:p>
            </p:txBody>
          </p:sp>
          <p:sp>
            <p:nvSpPr>
              <p:cNvPr id="123" name="Line 45"/>
              <p:cNvSpPr>
                <a:spLocks noChangeShapeType="1"/>
              </p:cNvSpPr>
              <p:nvPr/>
            </p:nvSpPr>
            <p:spPr bwMode="auto">
              <a:xfrm>
                <a:off x="4205144" y="5142913"/>
                <a:ext cx="0" cy="816736"/>
              </a:xfrm>
              <a:prstGeom prst="line">
                <a:avLst/>
              </a:prstGeom>
              <a:noFill/>
              <a:ln w="28575">
                <a:solidFill>
                  <a:schemeClr val="tx1"/>
                </a:solidFill>
                <a:round/>
                <a:headEnd/>
                <a:tailEnd type="triangle" w="med" len="med"/>
              </a:ln>
            </p:spPr>
            <p:txBody>
              <a:bodyPr/>
              <a:lstStyle/>
              <a:p>
                <a:endParaRPr lang="en-US"/>
              </a:p>
            </p:txBody>
          </p:sp>
          <p:sp>
            <p:nvSpPr>
              <p:cNvPr id="124" name="Line 46"/>
              <p:cNvSpPr>
                <a:spLocks noChangeShapeType="1"/>
              </p:cNvSpPr>
              <p:nvPr/>
            </p:nvSpPr>
            <p:spPr bwMode="auto">
              <a:xfrm>
                <a:off x="4675575" y="5142913"/>
                <a:ext cx="0" cy="816736"/>
              </a:xfrm>
              <a:prstGeom prst="line">
                <a:avLst/>
              </a:prstGeom>
              <a:noFill/>
              <a:ln w="28575">
                <a:solidFill>
                  <a:schemeClr val="tx1"/>
                </a:solidFill>
                <a:round/>
                <a:headEnd/>
                <a:tailEnd type="triangle" w="med" len="med"/>
              </a:ln>
            </p:spPr>
            <p:txBody>
              <a:bodyPr/>
              <a:lstStyle/>
              <a:p>
                <a:endParaRPr lang="en-US"/>
              </a:p>
            </p:txBody>
          </p:sp>
          <p:sp>
            <p:nvSpPr>
              <p:cNvPr id="125" name="Line 47"/>
              <p:cNvSpPr>
                <a:spLocks noChangeShapeType="1"/>
              </p:cNvSpPr>
              <p:nvPr/>
            </p:nvSpPr>
            <p:spPr bwMode="auto">
              <a:xfrm>
                <a:off x="5160332" y="5142913"/>
                <a:ext cx="0" cy="816736"/>
              </a:xfrm>
              <a:prstGeom prst="line">
                <a:avLst/>
              </a:prstGeom>
              <a:noFill/>
              <a:ln w="28575">
                <a:solidFill>
                  <a:schemeClr val="tx1"/>
                </a:solidFill>
                <a:round/>
                <a:headEnd/>
                <a:tailEnd type="triangle" w="med" len="med"/>
              </a:ln>
            </p:spPr>
            <p:txBody>
              <a:bodyPr/>
              <a:lstStyle/>
              <a:p>
                <a:endParaRPr lang="en-US"/>
              </a:p>
            </p:txBody>
          </p:sp>
          <p:sp>
            <p:nvSpPr>
              <p:cNvPr id="126" name="Line 48"/>
              <p:cNvSpPr>
                <a:spLocks noChangeShapeType="1"/>
              </p:cNvSpPr>
              <p:nvPr/>
            </p:nvSpPr>
            <p:spPr bwMode="auto">
              <a:xfrm>
                <a:off x="5633151" y="5142913"/>
                <a:ext cx="0" cy="816736"/>
              </a:xfrm>
              <a:prstGeom prst="line">
                <a:avLst/>
              </a:prstGeom>
              <a:noFill/>
              <a:ln w="28575">
                <a:solidFill>
                  <a:schemeClr val="tx1"/>
                </a:solidFill>
                <a:round/>
                <a:headEnd/>
                <a:tailEnd type="triangle" w="med" len="med"/>
              </a:ln>
            </p:spPr>
            <p:txBody>
              <a:bodyPr/>
              <a:lstStyle/>
              <a:p>
                <a:endParaRPr lang="en-US"/>
              </a:p>
            </p:txBody>
          </p:sp>
          <p:sp>
            <p:nvSpPr>
              <p:cNvPr id="127" name="Line 49"/>
              <p:cNvSpPr>
                <a:spLocks noChangeShapeType="1"/>
              </p:cNvSpPr>
              <p:nvPr/>
            </p:nvSpPr>
            <p:spPr bwMode="auto">
              <a:xfrm>
                <a:off x="6115521" y="5142913"/>
                <a:ext cx="0" cy="816736"/>
              </a:xfrm>
              <a:prstGeom prst="line">
                <a:avLst/>
              </a:prstGeom>
              <a:noFill/>
              <a:ln w="28575">
                <a:solidFill>
                  <a:schemeClr val="tx1"/>
                </a:solidFill>
                <a:round/>
                <a:headEnd/>
                <a:tailEnd type="triangle" w="med" len="med"/>
              </a:ln>
            </p:spPr>
            <p:txBody>
              <a:bodyPr/>
              <a:lstStyle/>
              <a:p>
                <a:endParaRPr lang="en-US"/>
              </a:p>
            </p:txBody>
          </p:sp>
          <p:sp>
            <p:nvSpPr>
              <p:cNvPr id="128" name="Line 50"/>
              <p:cNvSpPr>
                <a:spLocks noChangeShapeType="1"/>
              </p:cNvSpPr>
              <p:nvPr/>
            </p:nvSpPr>
            <p:spPr bwMode="auto">
              <a:xfrm flipV="1">
                <a:off x="6588339" y="5142913"/>
                <a:ext cx="0" cy="816736"/>
              </a:xfrm>
              <a:prstGeom prst="line">
                <a:avLst/>
              </a:prstGeom>
              <a:noFill/>
              <a:ln w="28575">
                <a:solidFill>
                  <a:schemeClr val="tx1"/>
                </a:solidFill>
                <a:round/>
                <a:headEnd/>
                <a:tailEnd type="triangle" w="med" len="med"/>
              </a:ln>
            </p:spPr>
            <p:txBody>
              <a:bodyPr/>
              <a:lstStyle/>
              <a:p>
                <a:endParaRPr lang="en-US"/>
              </a:p>
            </p:txBody>
          </p:sp>
          <p:sp>
            <p:nvSpPr>
              <p:cNvPr id="129" name="Line 51"/>
              <p:cNvSpPr>
                <a:spLocks noChangeShapeType="1"/>
              </p:cNvSpPr>
              <p:nvPr/>
            </p:nvSpPr>
            <p:spPr bwMode="auto">
              <a:xfrm flipV="1">
                <a:off x="7058769" y="5142913"/>
                <a:ext cx="0" cy="816736"/>
              </a:xfrm>
              <a:prstGeom prst="line">
                <a:avLst/>
              </a:prstGeom>
              <a:noFill/>
              <a:ln w="28575">
                <a:solidFill>
                  <a:schemeClr val="tx1"/>
                </a:solidFill>
                <a:round/>
                <a:headEnd/>
                <a:tailEnd type="triangle" w="med" len="med"/>
              </a:ln>
            </p:spPr>
            <p:txBody>
              <a:bodyPr/>
              <a:lstStyle/>
              <a:p>
                <a:endParaRPr lang="en-US"/>
              </a:p>
            </p:txBody>
          </p:sp>
          <p:sp>
            <p:nvSpPr>
              <p:cNvPr id="130" name="Line 52"/>
              <p:cNvSpPr>
                <a:spLocks noChangeShapeType="1"/>
              </p:cNvSpPr>
              <p:nvPr/>
            </p:nvSpPr>
            <p:spPr bwMode="auto">
              <a:xfrm flipV="1">
                <a:off x="7531587" y="5142913"/>
                <a:ext cx="0" cy="816736"/>
              </a:xfrm>
              <a:prstGeom prst="line">
                <a:avLst/>
              </a:prstGeom>
              <a:noFill/>
              <a:ln w="28575">
                <a:solidFill>
                  <a:schemeClr val="tx1"/>
                </a:solidFill>
                <a:round/>
                <a:headEnd/>
                <a:tailEnd type="triangle" w="med" len="med"/>
              </a:ln>
            </p:spPr>
            <p:txBody>
              <a:bodyPr/>
              <a:lstStyle/>
              <a:p>
                <a:endParaRPr lang="en-US"/>
              </a:p>
            </p:txBody>
          </p:sp>
          <p:sp>
            <p:nvSpPr>
              <p:cNvPr id="131" name="Line 53"/>
              <p:cNvSpPr>
                <a:spLocks noChangeShapeType="1"/>
              </p:cNvSpPr>
              <p:nvPr/>
            </p:nvSpPr>
            <p:spPr bwMode="auto">
              <a:xfrm flipV="1">
                <a:off x="8013957" y="5142913"/>
                <a:ext cx="0" cy="816736"/>
              </a:xfrm>
              <a:prstGeom prst="line">
                <a:avLst/>
              </a:prstGeom>
              <a:noFill/>
              <a:ln w="28575">
                <a:solidFill>
                  <a:schemeClr val="tx1"/>
                </a:solidFill>
                <a:round/>
                <a:headEnd/>
                <a:tailEnd type="triangle" w="med" len="med"/>
              </a:ln>
            </p:spPr>
            <p:txBody>
              <a:bodyPr/>
              <a:lstStyle/>
              <a:p>
                <a:endParaRPr lang="en-US"/>
              </a:p>
            </p:txBody>
          </p:sp>
          <p:sp>
            <p:nvSpPr>
              <p:cNvPr id="132" name="Line 54"/>
              <p:cNvSpPr>
                <a:spLocks noChangeShapeType="1"/>
              </p:cNvSpPr>
              <p:nvPr/>
            </p:nvSpPr>
            <p:spPr bwMode="auto">
              <a:xfrm flipV="1">
                <a:off x="8486775" y="5142913"/>
                <a:ext cx="0" cy="816736"/>
              </a:xfrm>
              <a:prstGeom prst="line">
                <a:avLst/>
              </a:prstGeom>
              <a:noFill/>
              <a:ln w="28575">
                <a:solidFill>
                  <a:schemeClr val="tx1"/>
                </a:solidFill>
                <a:round/>
                <a:headEnd/>
                <a:tailEnd type="triangle" w="med" len="med"/>
              </a:ln>
            </p:spPr>
            <p:txBody>
              <a:bodyPr/>
              <a:lstStyle/>
              <a:p>
                <a:endParaRPr lang="en-US"/>
              </a:p>
            </p:txBody>
          </p:sp>
          <p:sp>
            <p:nvSpPr>
              <p:cNvPr id="133" name="Line 55"/>
              <p:cNvSpPr>
                <a:spLocks noChangeShapeType="1"/>
              </p:cNvSpPr>
              <p:nvPr/>
            </p:nvSpPr>
            <p:spPr bwMode="auto">
              <a:xfrm flipV="1">
                <a:off x="888254" y="5147567"/>
                <a:ext cx="0" cy="814409"/>
              </a:xfrm>
              <a:prstGeom prst="line">
                <a:avLst/>
              </a:prstGeom>
              <a:noFill/>
              <a:ln w="28575">
                <a:solidFill>
                  <a:schemeClr val="tx1"/>
                </a:solidFill>
                <a:round/>
                <a:headEnd/>
                <a:tailEnd type="triangle" w="med" len="med"/>
              </a:ln>
            </p:spPr>
            <p:txBody>
              <a:bodyPr/>
              <a:lstStyle/>
              <a:p>
                <a:endParaRPr lang="en-US"/>
              </a:p>
            </p:txBody>
          </p:sp>
          <p:sp>
            <p:nvSpPr>
              <p:cNvPr id="134" name="Line 56"/>
              <p:cNvSpPr>
                <a:spLocks noChangeShapeType="1"/>
              </p:cNvSpPr>
              <p:nvPr/>
            </p:nvSpPr>
            <p:spPr bwMode="auto">
              <a:xfrm>
                <a:off x="1107947" y="5159201"/>
                <a:ext cx="0" cy="816736"/>
              </a:xfrm>
              <a:prstGeom prst="line">
                <a:avLst/>
              </a:prstGeom>
              <a:noFill/>
              <a:ln w="28575">
                <a:solidFill>
                  <a:schemeClr val="tx1"/>
                </a:solidFill>
                <a:round/>
                <a:headEnd/>
                <a:tailEnd type="triangle" w="med" len="med"/>
              </a:ln>
            </p:spPr>
            <p:txBody>
              <a:bodyPr/>
              <a:lstStyle/>
              <a:p>
                <a:endParaRPr lang="en-US"/>
              </a:p>
            </p:txBody>
          </p:sp>
          <p:sp>
            <p:nvSpPr>
              <p:cNvPr id="135" name="Line 57"/>
              <p:cNvSpPr>
                <a:spLocks noChangeShapeType="1"/>
              </p:cNvSpPr>
              <p:nvPr/>
            </p:nvSpPr>
            <p:spPr bwMode="auto">
              <a:xfrm>
                <a:off x="1580765" y="5159201"/>
                <a:ext cx="0" cy="816736"/>
              </a:xfrm>
              <a:prstGeom prst="line">
                <a:avLst/>
              </a:prstGeom>
              <a:noFill/>
              <a:ln w="28575">
                <a:solidFill>
                  <a:schemeClr val="tx1"/>
                </a:solidFill>
                <a:round/>
                <a:headEnd/>
                <a:tailEnd type="triangle" w="med" len="med"/>
              </a:ln>
            </p:spPr>
            <p:txBody>
              <a:bodyPr/>
              <a:lstStyle/>
              <a:p>
                <a:endParaRPr lang="en-US"/>
              </a:p>
            </p:txBody>
          </p:sp>
          <p:sp>
            <p:nvSpPr>
              <p:cNvPr id="136" name="Line 58"/>
              <p:cNvSpPr>
                <a:spLocks noChangeShapeType="1"/>
              </p:cNvSpPr>
              <p:nvPr/>
            </p:nvSpPr>
            <p:spPr bwMode="auto">
              <a:xfrm>
                <a:off x="2063135" y="5159201"/>
                <a:ext cx="0" cy="816736"/>
              </a:xfrm>
              <a:prstGeom prst="line">
                <a:avLst/>
              </a:prstGeom>
              <a:noFill/>
              <a:ln w="28575">
                <a:solidFill>
                  <a:schemeClr val="tx1"/>
                </a:solidFill>
                <a:round/>
                <a:headEnd/>
                <a:tailEnd type="triangle" w="med" len="med"/>
              </a:ln>
            </p:spPr>
            <p:txBody>
              <a:bodyPr/>
              <a:lstStyle/>
              <a:p>
                <a:endParaRPr lang="en-US"/>
              </a:p>
            </p:txBody>
          </p:sp>
          <p:sp>
            <p:nvSpPr>
              <p:cNvPr id="137" name="Line 59"/>
              <p:cNvSpPr>
                <a:spLocks noChangeShapeType="1"/>
              </p:cNvSpPr>
              <p:nvPr/>
            </p:nvSpPr>
            <p:spPr bwMode="auto">
              <a:xfrm flipV="1">
                <a:off x="2535953" y="5159201"/>
                <a:ext cx="0" cy="816736"/>
              </a:xfrm>
              <a:prstGeom prst="line">
                <a:avLst/>
              </a:prstGeom>
              <a:noFill/>
              <a:ln w="28575">
                <a:solidFill>
                  <a:schemeClr val="tx1"/>
                </a:solidFill>
                <a:round/>
                <a:headEnd/>
                <a:tailEnd type="triangle" w="med" len="med"/>
              </a:ln>
            </p:spPr>
            <p:txBody>
              <a:bodyPr/>
              <a:lstStyle/>
              <a:p>
                <a:endParaRPr lang="en-US"/>
              </a:p>
            </p:txBody>
          </p:sp>
          <p:sp>
            <p:nvSpPr>
              <p:cNvPr id="138" name="Line 60"/>
              <p:cNvSpPr>
                <a:spLocks noChangeShapeType="1"/>
              </p:cNvSpPr>
              <p:nvPr/>
            </p:nvSpPr>
            <p:spPr bwMode="auto">
              <a:xfrm flipV="1">
                <a:off x="3008771" y="5159201"/>
                <a:ext cx="0" cy="816736"/>
              </a:xfrm>
              <a:prstGeom prst="line">
                <a:avLst/>
              </a:prstGeom>
              <a:noFill/>
              <a:ln w="28575">
                <a:solidFill>
                  <a:schemeClr val="tx1"/>
                </a:solidFill>
                <a:round/>
                <a:headEnd/>
                <a:tailEnd type="triangle" w="med" len="med"/>
              </a:ln>
            </p:spPr>
            <p:txBody>
              <a:bodyPr/>
              <a:lstStyle/>
              <a:p>
                <a:endParaRPr lang="en-US"/>
              </a:p>
            </p:txBody>
          </p:sp>
          <p:sp>
            <p:nvSpPr>
              <p:cNvPr id="139" name="Line 61"/>
              <p:cNvSpPr>
                <a:spLocks noChangeShapeType="1"/>
              </p:cNvSpPr>
              <p:nvPr/>
            </p:nvSpPr>
            <p:spPr bwMode="auto">
              <a:xfrm flipV="1">
                <a:off x="3479201" y="5159201"/>
                <a:ext cx="0" cy="816736"/>
              </a:xfrm>
              <a:prstGeom prst="line">
                <a:avLst/>
              </a:prstGeom>
              <a:noFill/>
              <a:ln w="28575">
                <a:solidFill>
                  <a:schemeClr val="tx1"/>
                </a:solidFill>
                <a:round/>
                <a:headEnd/>
                <a:tailEnd type="triangle" w="med" len="med"/>
              </a:ln>
            </p:spPr>
            <p:txBody>
              <a:bodyPr/>
              <a:lstStyle/>
              <a:p>
                <a:endParaRPr lang="en-US"/>
              </a:p>
            </p:txBody>
          </p:sp>
          <p:sp>
            <p:nvSpPr>
              <p:cNvPr id="140" name="Line 62"/>
              <p:cNvSpPr>
                <a:spLocks noChangeShapeType="1"/>
              </p:cNvSpPr>
              <p:nvPr/>
            </p:nvSpPr>
            <p:spPr bwMode="auto">
              <a:xfrm flipV="1">
                <a:off x="3963959" y="5159201"/>
                <a:ext cx="0" cy="816736"/>
              </a:xfrm>
              <a:prstGeom prst="line">
                <a:avLst/>
              </a:prstGeom>
              <a:noFill/>
              <a:ln w="28575">
                <a:solidFill>
                  <a:schemeClr val="tx1"/>
                </a:solidFill>
                <a:round/>
                <a:headEnd/>
                <a:tailEnd type="triangle" w="med" len="med"/>
              </a:ln>
            </p:spPr>
            <p:txBody>
              <a:bodyPr/>
              <a:lstStyle/>
              <a:p>
                <a:endParaRPr lang="en-US"/>
              </a:p>
            </p:txBody>
          </p:sp>
          <p:sp>
            <p:nvSpPr>
              <p:cNvPr id="141" name="Line 63"/>
              <p:cNvSpPr>
                <a:spLocks noChangeShapeType="1"/>
              </p:cNvSpPr>
              <p:nvPr/>
            </p:nvSpPr>
            <p:spPr bwMode="auto">
              <a:xfrm flipV="1">
                <a:off x="4434390" y="5159201"/>
                <a:ext cx="0" cy="816736"/>
              </a:xfrm>
              <a:prstGeom prst="line">
                <a:avLst/>
              </a:prstGeom>
              <a:noFill/>
              <a:ln w="28575">
                <a:solidFill>
                  <a:schemeClr val="tx1"/>
                </a:solidFill>
                <a:round/>
                <a:headEnd/>
                <a:tailEnd type="triangle" w="med" len="med"/>
              </a:ln>
            </p:spPr>
            <p:txBody>
              <a:bodyPr/>
              <a:lstStyle/>
              <a:p>
                <a:endParaRPr lang="en-US"/>
              </a:p>
            </p:txBody>
          </p:sp>
          <p:sp>
            <p:nvSpPr>
              <p:cNvPr id="142" name="Line 64"/>
              <p:cNvSpPr>
                <a:spLocks noChangeShapeType="1"/>
              </p:cNvSpPr>
              <p:nvPr/>
            </p:nvSpPr>
            <p:spPr bwMode="auto">
              <a:xfrm flipV="1">
                <a:off x="4919148" y="5159201"/>
                <a:ext cx="0" cy="816736"/>
              </a:xfrm>
              <a:prstGeom prst="line">
                <a:avLst/>
              </a:prstGeom>
              <a:noFill/>
              <a:ln w="28575">
                <a:solidFill>
                  <a:schemeClr val="tx1"/>
                </a:solidFill>
                <a:round/>
                <a:headEnd/>
                <a:tailEnd type="triangle" w="med" len="med"/>
              </a:ln>
            </p:spPr>
            <p:txBody>
              <a:bodyPr/>
              <a:lstStyle/>
              <a:p>
                <a:endParaRPr lang="en-US"/>
              </a:p>
            </p:txBody>
          </p:sp>
          <p:sp>
            <p:nvSpPr>
              <p:cNvPr id="143" name="Line 65"/>
              <p:cNvSpPr>
                <a:spLocks noChangeShapeType="1"/>
              </p:cNvSpPr>
              <p:nvPr/>
            </p:nvSpPr>
            <p:spPr bwMode="auto">
              <a:xfrm flipV="1">
                <a:off x="5389578" y="5159201"/>
                <a:ext cx="0" cy="816736"/>
              </a:xfrm>
              <a:prstGeom prst="line">
                <a:avLst/>
              </a:prstGeom>
              <a:noFill/>
              <a:ln w="28575">
                <a:solidFill>
                  <a:schemeClr val="tx1"/>
                </a:solidFill>
                <a:round/>
                <a:headEnd/>
                <a:tailEnd type="triangle" w="med" len="med"/>
              </a:ln>
            </p:spPr>
            <p:txBody>
              <a:bodyPr/>
              <a:lstStyle/>
              <a:p>
                <a:endParaRPr lang="en-US"/>
              </a:p>
            </p:txBody>
          </p:sp>
          <p:sp>
            <p:nvSpPr>
              <p:cNvPr id="144" name="Line 66"/>
              <p:cNvSpPr>
                <a:spLocks noChangeShapeType="1"/>
              </p:cNvSpPr>
              <p:nvPr/>
            </p:nvSpPr>
            <p:spPr bwMode="auto">
              <a:xfrm flipV="1">
                <a:off x="5874336" y="5159201"/>
                <a:ext cx="0" cy="816736"/>
              </a:xfrm>
              <a:prstGeom prst="line">
                <a:avLst/>
              </a:prstGeom>
              <a:noFill/>
              <a:ln w="28575">
                <a:solidFill>
                  <a:schemeClr val="tx1"/>
                </a:solidFill>
                <a:round/>
                <a:headEnd/>
                <a:tailEnd type="triangle" w="med" len="med"/>
              </a:ln>
            </p:spPr>
            <p:txBody>
              <a:bodyPr/>
              <a:lstStyle/>
              <a:p>
                <a:endParaRPr lang="en-US"/>
              </a:p>
            </p:txBody>
          </p:sp>
          <p:sp>
            <p:nvSpPr>
              <p:cNvPr id="145" name="Line 67"/>
              <p:cNvSpPr>
                <a:spLocks noChangeShapeType="1"/>
              </p:cNvSpPr>
              <p:nvPr/>
            </p:nvSpPr>
            <p:spPr bwMode="auto">
              <a:xfrm flipV="1">
                <a:off x="6344766" y="5159201"/>
                <a:ext cx="0" cy="816736"/>
              </a:xfrm>
              <a:prstGeom prst="line">
                <a:avLst/>
              </a:prstGeom>
              <a:noFill/>
              <a:ln w="28575">
                <a:solidFill>
                  <a:schemeClr val="tx1"/>
                </a:solidFill>
                <a:round/>
                <a:headEnd/>
                <a:tailEnd type="triangle" w="med" len="med"/>
              </a:ln>
            </p:spPr>
            <p:txBody>
              <a:bodyPr/>
              <a:lstStyle/>
              <a:p>
                <a:endParaRPr lang="en-US"/>
              </a:p>
            </p:txBody>
          </p:sp>
          <p:sp>
            <p:nvSpPr>
              <p:cNvPr id="146" name="Line 68"/>
              <p:cNvSpPr>
                <a:spLocks noChangeShapeType="1"/>
              </p:cNvSpPr>
              <p:nvPr/>
            </p:nvSpPr>
            <p:spPr bwMode="auto">
              <a:xfrm>
                <a:off x="6817584" y="5159201"/>
                <a:ext cx="0" cy="816736"/>
              </a:xfrm>
              <a:prstGeom prst="line">
                <a:avLst/>
              </a:prstGeom>
              <a:noFill/>
              <a:ln w="28575">
                <a:solidFill>
                  <a:schemeClr val="tx1"/>
                </a:solidFill>
                <a:round/>
                <a:headEnd/>
                <a:tailEnd type="triangle" w="med" len="med"/>
              </a:ln>
            </p:spPr>
            <p:txBody>
              <a:bodyPr/>
              <a:lstStyle/>
              <a:p>
                <a:endParaRPr lang="en-US"/>
              </a:p>
            </p:txBody>
          </p:sp>
          <p:sp>
            <p:nvSpPr>
              <p:cNvPr id="147" name="Line 69"/>
              <p:cNvSpPr>
                <a:spLocks noChangeShapeType="1"/>
              </p:cNvSpPr>
              <p:nvPr/>
            </p:nvSpPr>
            <p:spPr bwMode="auto">
              <a:xfrm>
                <a:off x="7290402" y="5159201"/>
                <a:ext cx="0" cy="816736"/>
              </a:xfrm>
              <a:prstGeom prst="line">
                <a:avLst/>
              </a:prstGeom>
              <a:noFill/>
              <a:ln w="28575">
                <a:solidFill>
                  <a:schemeClr val="tx1"/>
                </a:solidFill>
                <a:round/>
                <a:headEnd/>
                <a:tailEnd type="triangle" w="med" len="med"/>
              </a:ln>
            </p:spPr>
            <p:txBody>
              <a:bodyPr/>
              <a:lstStyle/>
              <a:p>
                <a:endParaRPr lang="en-US"/>
              </a:p>
            </p:txBody>
          </p:sp>
          <p:sp>
            <p:nvSpPr>
              <p:cNvPr id="148" name="Line 70"/>
              <p:cNvSpPr>
                <a:spLocks noChangeShapeType="1"/>
              </p:cNvSpPr>
              <p:nvPr/>
            </p:nvSpPr>
            <p:spPr bwMode="auto">
              <a:xfrm>
                <a:off x="7772772" y="5159201"/>
                <a:ext cx="0" cy="816736"/>
              </a:xfrm>
              <a:prstGeom prst="line">
                <a:avLst/>
              </a:prstGeom>
              <a:noFill/>
              <a:ln w="28575">
                <a:solidFill>
                  <a:schemeClr val="tx1"/>
                </a:solidFill>
                <a:round/>
                <a:headEnd/>
                <a:tailEnd type="triangle" w="med" len="med"/>
              </a:ln>
            </p:spPr>
            <p:txBody>
              <a:bodyPr/>
              <a:lstStyle/>
              <a:p>
                <a:endParaRPr lang="en-US"/>
              </a:p>
            </p:txBody>
          </p:sp>
          <p:sp>
            <p:nvSpPr>
              <p:cNvPr id="149" name="Line 71"/>
              <p:cNvSpPr>
                <a:spLocks noChangeShapeType="1"/>
              </p:cNvSpPr>
              <p:nvPr/>
            </p:nvSpPr>
            <p:spPr bwMode="auto">
              <a:xfrm>
                <a:off x="8245590" y="5159201"/>
                <a:ext cx="0" cy="816736"/>
              </a:xfrm>
              <a:prstGeom prst="line">
                <a:avLst/>
              </a:prstGeom>
              <a:noFill/>
              <a:ln w="28575">
                <a:solidFill>
                  <a:schemeClr val="tx1"/>
                </a:solidFill>
                <a:round/>
                <a:headEnd/>
                <a:tailEnd type="triangle" w="med" len="med"/>
              </a:ln>
            </p:spPr>
            <p:txBody>
              <a:bodyPr/>
              <a:lstStyle/>
              <a:p>
                <a:endParaRPr lang="en-US"/>
              </a:p>
            </p:txBody>
          </p:sp>
        </p:grpSp>
        <p:sp>
          <p:nvSpPr>
            <p:cNvPr id="116" name="Oval 115"/>
            <p:cNvSpPr>
              <a:spLocks noChangeArrowheads="1"/>
            </p:cNvSpPr>
            <p:nvPr/>
          </p:nvSpPr>
          <p:spPr bwMode="auto">
            <a:xfrm>
              <a:off x="6215815" y="4898590"/>
              <a:ext cx="463266" cy="1340285"/>
            </a:xfrm>
            <a:prstGeom prst="ellipse">
              <a:avLst/>
            </a:prstGeom>
            <a:noFill/>
            <a:ln w="28575">
              <a:solidFill>
                <a:srgbClr val="FFFF00"/>
              </a:solidFill>
              <a:round/>
              <a:headEnd/>
              <a:tailEnd/>
            </a:ln>
          </p:spPr>
          <p:txBody>
            <a:bodyPr anchor="ctr"/>
            <a:lstStyle/>
            <a:p>
              <a:endParaRPr lang="en-US"/>
            </a:p>
          </p:txBody>
        </p:sp>
      </p:grpSp>
      <p:sp>
        <p:nvSpPr>
          <p:cNvPr id="150" name="TextBox 149"/>
          <p:cNvSpPr txBox="1"/>
          <p:nvPr/>
        </p:nvSpPr>
        <p:spPr>
          <a:xfrm>
            <a:off x="1143000" y="1447800"/>
            <a:ext cx="1745991" cy="307777"/>
          </a:xfrm>
          <a:prstGeom prst="rect">
            <a:avLst/>
          </a:prstGeom>
          <a:noFill/>
        </p:spPr>
        <p:txBody>
          <a:bodyPr wrap="none" rtlCol="0">
            <a:spAutoFit/>
          </a:bodyPr>
          <a:lstStyle/>
          <a:p>
            <a:r>
              <a:rPr lang="en-US" sz="1400" dirty="0" err="1" smtClean="0">
                <a:solidFill>
                  <a:schemeClr val="bg1"/>
                </a:solidFill>
              </a:rPr>
              <a:t>Heilmann</a:t>
            </a:r>
            <a:r>
              <a:rPr lang="en-US" sz="1400" dirty="0" smtClean="0">
                <a:solidFill>
                  <a:schemeClr val="bg1"/>
                </a:solidFill>
              </a:rPr>
              <a:t> et al (1978)</a:t>
            </a:r>
            <a:endParaRPr lang="en-U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par>
                                <p:cTn id="8" presetID="9"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dissolve">
                                      <p:cBhvr>
                                        <p:cTn id="15" dur="500"/>
                                        <p:tgtEl>
                                          <p:spTgt spid="31"/>
                                        </p:tgtEl>
                                      </p:cBhvr>
                                    </p:animEffect>
                                  </p:childTnLst>
                                </p:cTn>
                              </p:par>
                              <p:par>
                                <p:cTn id="16" presetID="9"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dissolv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dissolve">
                                      <p:cBhvr>
                                        <p:cTn id="23" dur="500"/>
                                        <p:tgtEl>
                                          <p:spTgt spid="76"/>
                                        </p:tgtEl>
                                      </p:cBhvr>
                                    </p:animEffect>
                                  </p:childTnLst>
                                </p:cTn>
                              </p:par>
                              <p:par>
                                <p:cTn id="24" presetID="9" presetClass="exit" presetSubtype="0" fill="hold" nodeType="withEffect">
                                  <p:stCondLst>
                                    <p:cond delay="0"/>
                                  </p:stCondLst>
                                  <p:childTnLst>
                                    <p:animEffect transition="out" filter="dissolve">
                                      <p:cBhvr>
                                        <p:cTn id="25" dur="500"/>
                                        <p:tgtEl>
                                          <p:spTgt spid="40"/>
                                        </p:tgtEl>
                                      </p:cBhvr>
                                    </p:animEffect>
                                    <p:set>
                                      <p:cBhvr>
                                        <p:cTn id="26" dur="1" fill="hold">
                                          <p:stCondLst>
                                            <p:cond delay="499"/>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76"/>
                                        </p:tgtEl>
                                      </p:cBhvr>
                                    </p:animEffect>
                                    <p:set>
                                      <p:cBhvr>
                                        <p:cTn id="31" dur="1" fill="hold">
                                          <p:stCondLst>
                                            <p:cond delay="499"/>
                                          </p:stCondLst>
                                        </p:cTn>
                                        <p:tgtEl>
                                          <p:spTgt spid="76"/>
                                        </p:tgtEl>
                                        <p:attrNameLst>
                                          <p:attrName>style.visibility</p:attrName>
                                        </p:attrNameLst>
                                      </p:cBhvr>
                                      <p:to>
                                        <p:strVal val="hidden"/>
                                      </p:to>
                                    </p:set>
                                  </p:childTnLst>
                                </p:cTn>
                              </p:par>
                              <p:par>
                                <p:cTn id="32" presetID="9" presetClass="entr" presetSubtype="0" fill="hold" nodeType="withEffect">
                                  <p:stCondLst>
                                    <p:cond delay="0"/>
                                  </p:stCondLst>
                                  <p:childTnLst>
                                    <p:set>
                                      <p:cBhvr>
                                        <p:cTn id="33" dur="1" fill="hold">
                                          <p:stCondLst>
                                            <p:cond delay="0"/>
                                          </p:stCondLst>
                                        </p:cTn>
                                        <p:tgtEl>
                                          <p:spTgt spid="113"/>
                                        </p:tgtEl>
                                        <p:attrNameLst>
                                          <p:attrName>style.visibility</p:attrName>
                                        </p:attrNameLst>
                                      </p:cBhvr>
                                      <p:to>
                                        <p:strVal val="visible"/>
                                      </p:to>
                                    </p:set>
                                    <p:animEffect transition="in" filter="dissolve">
                                      <p:cBhvr>
                                        <p:cTn id="34"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p>
            <a:pPr>
              <a:defRPr/>
            </a:pPr>
            <a:r>
              <a:rPr lang="en-US" smtClean="0"/>
              <a:t>Aspen</a:t>
            </a:r>
            <a:endParaRPr lang="en-US"/>
          </a:p>
        </p:txBody>
      </p:sp>
      <p:sp>
        <p:nvSpPr>
          <p:cNvPr id="22531" name="Slide Number Placeholder 2"/>
          <p:cNvSpPr>
            <a:spLocks noGrp="1"/>
          </p:cNvSpPr>
          <p:nvPr>
            <p:ph type="sldNum" sz="quarter" idx="11"/>
          </p:nvPr>
        </p:nvSpPr>
        <p:spPr>
          <a:noFill/>
        </p:spPr>
        <p:txBody>
          <a:bodyPr/>
          <a:lstStyle/>
          <a:p>
            <a:fld id="{ADD30F59-14C1-4A60-951A-961131F7377E}" type="slidenum">
              <a:rPr lang="en-US" smtClean="0"/>
              <a:pPr/>
              <a:t>24</a:t>
            </a:fld>
            <a:endParaRPr lang="en-US" smtClean="0"/>
          </a:p>
        </p:txBody>
      </p:sp>
      <p:sp>
        <p:nvSpPr>
          <p:cNvPr id="6" name="Date Placeholder 3"/>
          <p:cNvSpPr>
            <a:spLocks noGrp="1"/>
          </p:cNvSpPr>
          <p:nvPr>
            <p:ph type="dt" sz="quarter" idx="12"/>
          </p:nvPr>
        </p:nvSpPr>
        <p:spPr/>
        <p:txBody>
          <a:bodyPr/>
          <a:lstStyle/>
          <a:p>
            <a:pPr>
              <a:defRPr/>
            </a:pPr>
            <a:r>
              <a:rPr lang="en-US" smtClean="0"/>
              <a:t>8/27/2008</a:t>
            </a:r>
            <a:endParaRPr lang="en-US"/>
          </a:p>
        </p:txBody>
      </p:sp>
      <p:pic>
        <p:nvPicPr>
          <p:cNvPr id="22533" name="Picture 2" descr="MBT Cask &amp; Oprtical Bench0060"/>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168963" name="Picture 3"/>
          <p:cNvPicPr>
            <a:picLocks noChangeAspect="1" noChangeArrowheads="1"/>
          </p:cNvPicPr>
          <p:nvPr/>
        </p:nvPicPr>
        <p:blipFill>
          <a:blip r:embed="rId4"/>
          <a:srcRect l="9647" t="15080" r="7629" b="9990"/>
          <a:stretch>
            <a:fillRect/>
          </a:stretch>
        </p:blipFill>
        <p:spPr bwMode="auto">
          <a:xfrm>
            <a:off x="4148138" y="1585913"/>
            <a:ext cx="1012825" cy="1300162"/>
          </a:xfrm>
          <a:prstGeom prst="rect">
            <a:avLst/>
          </a:prstGeom>
          <a:noFill/>
          <a:ln w="9525">
            <a:noFill/>
            <a:miter lim="800000"/>
            <a:headEnd/>
            <a:tailEnd/>
          </a:ln>
        </p:spPr>
      </p:pic>
      <p:pic>
        <p:nvPicPr>
          <p:cNvPr id="7" name="Picture 10"/>
          <p:cNvPicPr>
            <a:picLocks noChangeAspect="1" noChangeArrowheads="1"/>
          </p:cNvPicPr>
          <p:nvPr/>
        </p:nvPicPr>
        <p:blipFill>
          <a:blip r:embed="rId5"/>
          <a:srcRect/>
          <a:stretch>
            <a:fillRect/>
          </a:stretch>
        </p:blipFill>
        <p:spPr bwMode="auto">
          <a:xfrm>
            <a:off x="5614523" y="0"/>
            <a:ext cx="3529477" cy="28717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8963"/>
                                        </p:tgtEl>
                                        <p:attrNameLst>
                                          <p:attrName>style.visibility</p:attrName>
                                        </p:attrNameLst>
                                      </p:cBhvr>
                                      <p:to>
                                        <p:strVal val="visible"/>
                                      </p:to>
                                    </p:set>
                                    <p:animEffect transition="in" filter="dissolve">
                                      <p:cBhvr>
                                        <p:cTn id="7" dur="500"/>
                                        <p:tgtEl>
                                          <p:spTgt spid="16896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915400" cy="609600"/>
          </a:xfrm>
        </p:spPr>
        <p:txBody>
          <a:bodyPr/>
          <a:lstStyle/>
          <a:p>
            <a:pPr algn="ctr"/>
            <a:r>
              <a:rPr lang="en-US" sz="3600" dirty="0" smtClean="0"/>
              <a:t>Multi Channel </a:t>
            </a:r>
            <a:r>
              <a:rPr lang="en-US" sz="3600" dirty="0" err="1" smtClean="0"/>
              <a:t>SpectrDetector</a:t>
            </a:r>
            <a:endParaRPr lang="en-US" sz="3600" dirty="0"/>
          </a:p>
        </p:txBody>
      </p:sp>
      <p:sp>
        <p:nvSpPr>
          <p:cNvPr id="3" name="Footer Placeholder 2"/>
          <p:cNvSpPr>
            <a:spLocks noGrp="1"/>
          </p:cNvSpPr>
          <p:nvPr>
            <p:ph type="ftr" sz="quarter" idx="10"/>
          </p:nvPr>
        </p:nvSpPr>
        <p:spPr/>
        <p:txBody>
          <a:bodyPr/>
          <a:lstStyle/>
          <a:p>
            <a:pPr>
              <a:defRPr/>
            </a:pPr>
            <a:r>
              <a:rPr lang="en-US" smtClean="0"/>
              <a:t>WINS 2009</a:t>
            </a:r>
            <a:endParaRPr lang="en-US"/>
          </a:p>
        </p:txBody>
      </p:sp>
      <p:sp>
        <p:nvSpPr>
          <p:cNvPr id="4" name="Slide Number Placeholder 3"/>
          <p:cNvSpPr>
            <a:spLocks noGrp="1"/>
          </p:cNvSpPr>
          <p:nvPr>
            <p:ph type="sldNum" sz="quarter" idx="4294967295"/>
          </p:nvPr>
        </p:nvSpPr>
        <p:spPr>
          <a:xfrm>
            <a:off x="2438400" y="6356350"/>
            <a:ext cx="2895600" cy="365125"/>
          </a:xfrm>
          <a:prstGeom prst="rect">
            <a:avLst/>
          </a:prstGeom>
        </p:spPr>
        <p:txBody>
          <a:bodyPr/>
          <a:lstStyle/>
          <a:p>
            <a:pPr>
              <a:defRPr/>
            </a:pPr>
            <a:fld id="{793A6C0B-A1DA-4C68-90D7-94610F35CA9B}" type="slidenum">
              <a:rPr lang="en-US" smtClean="0"/>
              <a:pPr>
                <a:defRPr/>
              </a:pPr>
              <a:t>25</a:t>
            </a:fld>
            <a:endParaRPr lang="en-US"/>
          </a:p>
        </p:txBody>
      </p:sp>
      <p:sp>
        <p:nvSpPr>
          <p:cNvPr id="5" name="Date Placeholder 4"/>
          <p:cNvSpPr>
            <a:spLocks noGrp="1"/>
          </p:cNvSpPr>
          <p:nvPr>
            <p:ph type="dt" sz="half" idx="4294967295"/>
          </p:nvPr>
        </p:nvSpPr>
        <p:spPr>
          <a:xfrm>
            <a:off x="8153400" y="6356350"/>
            <a:ext cx="533400" cy="365125"/>
          </a:xfrm>
          <a:prstGeom prst="rect">
            <a:avLst/>
          </a:prstGeom>
        </p:spPr>
        <p:txBody>
          <a:bodyPr/>
          <a:lstStyle/>
          <a:p>
            <a:pPr>
              <a:defRPr/>
            </a:pPr>
            <a:r>
              <a:rPr lang="en-US" smtClean="0"/>
              <a:t>May 2, 2009</a:t>
            </a:r>
            <a:endParaRPr lang="en-US"/>
          </a:p>
        </p:txBody>
      </p:sp>
      <p:pic>
        <p:nvPicPr>
          <p:cNvPr id="75778" name="Picture 2"/>
          <p:cNvPicPr>
            <a:picLocks noChangeAspect="1" noChangeArrowheads="1"/>
          </p:cNvPicPr>
          <p:nvPr/>
        </p:nvPicPr>
        <p:blipFill>
          <a:blip r:embed="rId3"/>
          <a:srcRect/>
          <a:stretch>
            <a:fillRect/>
          </a:stretch>
        </p:blipFill>
        <p:spPr bwMode="auto">
          <a:xfrm flipH="1">
            <a:off x="-25764" y="-22156"/>
            <a:ext cx="4597764" cy="6872124"/>
          </a:xfrm>
          <a:prstGeom prst="rect">
            <a:avLst/>
          </a:prstGeom>
          <a:noFill/>
          <a:ln w="9525">
            <a:noFill/>
            <a:miter lim="800000"/>
            <a:headEnd/>
            <a:tailEnd/>
          </a:ln>
          <a:effectLst/>
        </p:spPr>
      </p:pic>
      <p:pic>
        <p:nvPicPr>
          <p:cNvPr id="76803" name="Picture 3" descr="C:\Documents and Settings\collin\My Documents\MACS\images\08NCNR005_MACS1_MR[1].JPG"/>
          <p:cNvPicPr>
            <a:picLocks noChangeAspect="1" noChangeArrowheads="1"/>
          </p:cNvPicPr>
          <p:nvPr/>
        </p:nvPicPr>
        <p:blipFill>
          <a:blip r:embed="rId4"/>
          <a:srcRect/>
          <a:stretch>
            <a:fillRect/>
          </a:stretch>
        </p:blipFill>
        <p:spPr bwMode="auto">
          <a:xfrm>
            <a:off x="4572000" y="4149"/>
            <a:ext cx="4572000" cy="6834187"/>
          </a:xfrm>
          <a:prstGeom prst="rect">
            <a:avLst/>
          </a:prstGeom>
          <a:solidFill>
            <a:schemeClr val="accent2">
              <a:lumMod val="20000"/>
              <a:lumOff val="80000"/>
            </a:schemeClr>
          </a:solidFill>
          <a:ln>
            <a:solidFill>
              <a:srgbClr val="92D050"/>
            </a:solidFill>
          </a:ln>
        </p:spPr>
      </p:pic>
      <p:pic>
        <p:nvPicPr>
          <p:cNvPr id="8" name="Picture 2" descr="C:\Documents and Settings\collin\My Documents\MACS\images\detector system images July 2008\P7312154.JPG"/>
          <p:cNvPicPr>
            <a:picLocks noChangeAspect="1" noChangeArrowheads="1"/>
          </p:cNvPicPr>
          <p:nvPr/>
        </p:nvPicPr>
        <p:blipFill>
          <a:blip r:embed="rId5" cstate="print"/>
          <a:srcRect l="14815" t="15556" r="21482" b="12290"/>
          <a:stretch>
            <a:fillRect/>
          </a:stretch>
        </p:blipFill>
        <p:spPr bwMode="auto">
          <a:xfrm>
            <a:off x="4648200" y="-36822"/>
            <a:ext cx="4572000" cy="6904654"/>
          </a:xfrm>
          <a:prstGeom prst="rect">
            <a:avLst/>
          </a:prstGeom>
          <a:noFill/>
        </p:spPr>
      </p:pic>
      <p:pic>
        <p:nvPicPr>
          <p:cNvPr id="101377" name="Picture 1" descr="C:\Documents and Settings\collin\My Documents\MACS\images\detector system images July 2008\P7222150.JPG"/>
          <p:cNvPicPr>
            <a:picLocks noChangeAspect="1" noChangeArrowheads="1"/>
          </p:cNvPicPr>
          <p:nvPr/>
        </p:nvPicPr>
        <p:blipFill>
          <a:blip r:embed="rId6" cstate="print"/>
          <a:srcRect l="32552" t="26757" r="11458" b="9389"/>
          <a:stretch>
            <a:fillRect/>
          </a:stretch>
        </p:blipFill>
        <p:spPr bwMode="auto">
          <a:xfrm>
            <a:off x="-39328" y="-38148"/>
            <a:ext cx="4535128" cy="6896148"/>
          </a:xfrm>
          <a:prstGeom prst="rect">
            <a:avLst/>
          </a:prstGeom>
          <a:noFill/>
        </p:spPr>
      </p:pic>
      <p:cxnSp>
        <p:nvCxnSpPr>
          <p:cNvPr id="13" name="Straight Connector 12"/>
          <p:cNvCxnSpPr/>
          <p:nvPr/>
        </p:nvCxnSpPr>
        <p:spPr bwMode="auto">
          <a:xfrm rot="5400000">
            <a:off x="1143000" y="3429000"/>
            <a:ext cx="6858000" cy="1588"/>
          </a:xfrm>
          <a:prstGeom prst="line">
            <a:avLst/>
          </a:prstGeom>
          <a:solidFill>
            <a:schemeClr val="accent1"/>
          </a:solidFill>
          <a:ln w="127000" cap="flat" cmpd="sng" algn="ctr">
            <a:solidFill>
              <a:srgbClr val="FFFF00"/>
            </a:solidFill>
            <a:prstDash val="solid"/>
            <a:round/>
            <a:headEnd type="none" w="med" len="med"/>
            <a:tailEnd type="none" w="med" len="med"/>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1377"/>
                                        </p:tgtEl>
                                        <p:attrNameLst>
                                          <p:attrName>style.visibility</p:attrName>
                                        </p:attrNameLst>
                                      </p:cBhvr>
                                      <p:to>
                                        <p:strVal val="visible"/>
                                      </p:to>
                                    </p:set>
                                    <p:animEffect transition="in" filter="dissolve">
                                      <p:cBhvr>
                                        <p:cTn id="7" dur="500"/>
                                        <p:tgtEl>
                                          <p:spTgt spid="10137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Date Placeholder 2"/>
          <p:cNvSpPr>
            <a:spLocks noGrp="1"/>
          </p:cNvSpPr>
          <p:nvPr>
            <p:ph type="dt" sz="half" idx="10"/>
          </p:nvPr>
        </p:nvSpPr>
        <p:spPr/>
        <p:txBody>
          <a:bodyPr/>
          <a:lstStyle/>
          <a:p>
            <a:r>
              <a:rPr lang="en-US" smtClean="0"/>
              <a:t>May 2, 2009</a:t>
            </a:r>
            <a:endParaRPr lang="en-US"/>
          </a:p>
        </p:txBody>
      </p:sp>
      <p:sp>
        <p:nvSpPr>
          <p:cNvPr id="4" name="Footer Placeholder 3"/>
          <p:cNvSpPr>
            <a:spLocks noGrp="1"/>
          </p:cNvSpPr>
          <p:nvPr>
            <p:ph type="ftr" sz="quarter" idx="4294967295"/>
          </p:nvPr>
        </p:nvSpPr>
        <p:spPr>
          <a:xfrm>
            <a:off x="3124200" y="6324600"/>
            <a:ext cx="2895600" cy="476250"/>
          </a:xfrm>
          <a:prstGeom prst="rect">
            <a:avLst/>
          </a:prstGeom>
        </p:spPr>
        <p:txBody>
          <a:bodyPr/>
          <a:lstStyle/>
          <a:p>
            <a:r>
              <a:rPr lang="en-US" smtClean="0"/>
              <a:t>WINS 2009</a:t>
            </a:r>
            <a:endParaRPr lang="en-US"/>
          </a:p>
        </p:txBody>
      </p:sp>
      <p:sp>
        <p:nvSpPr>
          <p:cNvPr id="5" name="Slide Number Placeholder 4"/>
          <p:cNvSpPr>
            <a:spLocks noGrp="1"/>
          </p:cNvSpPr>
          <p:nvPr>
            <p:ph type="sldNum" sz="quarter" idx="4294967295"/>
          </p:nvPr>
        </p:nvSpPr>
        <p:spPr>
          <a:xfrm>
            <a:off x="6553200" y="6324600"/>
            <a:ext cx="1981200" cy="476250"/>
          </a:xfrm>
          <a:prstGeom prst="rect">
            <a:avLst/>
          </a:prstGeom>
        </p:spPr>
        <p:txBody>
          <a:bodyPr/>
          <a:lstStyle/>
          <a:p>
            <a:fld id="{C4501E86-56D1-4A90-813A-FA1031632BE2}" type="slidenum">
              <a:rPr lang="en-US" smtClean="0"/>
              <a:pPr/>
              <a:t>26</a:t>
            </a:fld>
            <a:endParaRPr lang="en-US"/>
          </a:p>
        </p:txBody>
      </p:sp>
      <p:pic>
        <p:nvPicPr>
          <p:cNvPr id="58370" name="Picture 2" descr="C:\Documents and Settings\collin\My Documents\MACS\images\macsmove\CIMG000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8371" name="Picture 3" descr="C:\Documents and Settings\collin\My Documents\MACS\images\macsmove\CIMG0006.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8" name="Rectangle 4"/>
          <p:cNvSpPr txBox="1">
            <a:spLocks noChangeArrowheads="1"/>
          </p:cNvSpPr>
          <p:nvPr/>
        </p:nvSpPr>
        <p:spPr bwMode="auto">
          <a:xfrm>
            <a:off x="574675" y="0"/>
            <a:ext cx="8569325" cy="685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50" normalizeH="0" baseline="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j-lt"/>
                <a:ea typeface="+mj-ea"/>
                <a:cs typeface="+mj-cs"/>
              </a:rPr>
              <a:t>Commissioning MACS</a:t>
            </a:r>
            <a:endParaRPr kumimoji="0" lang="en-US" sz="3200" b="1" i="0" u="none" strike="noStrike" kern="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mj-lt"/>
              <a:ea typeface="+mj-ea"/>
              <a:cs typeface="+mj-cs"/>
            </a:endParaRPr>
          </a:p>
        </p:txBody>
      </p:sp>
      <p:pic>
        <p:nvPicPr>
          <p:cNvPr id="9" name="Picture 8" descr="April2009_ 074.JPG"/>
          <p:cNvPicPr>
            <a:picLocks noChangeAspect="1"/>
          </p:cNvPicPr>
          <p:nvPr/>
        </p:nvPicPr>
        <p:blipFill>
          <a:blip r:embed="rId5"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dissolve">
                                      <p:cBhvr>
                                        <p:cTn id="7" dur="500"/>
                                        <p:tgtEl>
                                          <p:spTgt spid="5837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8979" name="Picture 3"/>
          <p:cNvPicPr>
            <a:picLocks noChangeAspect="1" noChangeArrowheads="1"/>
          </p:cNvPicPr>
          <p:nvPr/>
        </p:nvPicPr>
        <p:blipFill>
          <a:blip r:embed="rId4"/>
          <a:srcRect/>
          <a:stretch>
            <a:fillRect/>
          </a:stretch>
        </p:blipFill>
        <p:spPr bwMode="auto">
          <a:xfrm>
            <a:off x="0" y="2057400"/>
            <a:ext cx="3819525" cy="3886200"/>
          </a:xfrm>
          <a:prstGeom prst="rect">
            <a:avLst/>
          </a:prstGeom>
          <a:noFill/>
          <a:ln w="9525">
            <a:noFill/>
            <a:miter lim="800000"/>
            <a:headEnd/>
            <a:tailEnd/>
          </a:ln>
          <a:effectLst/>
        </p:spPr>
      </p:pic>
      <p:sp>
        <p:nvSpPr>
          <p:cNvPr id="638980" name="Rectangle 4"/>
          <p:cNvSpPr>
            <a:spLocks noGrp="1" noChangeArrowheads="1"/>
          </p:cNvSpPr>
          <p:nvPr>
            <p:ph type="title"/>
          </p:nvPr>
        </p:nvSpPr>
        <p:spPr>
          <a:xfrm>
            <a:off x="381000" y="152400"/>
            <a:ext cx="8763000" cy="609600"/>
          </a:xfrm>
        </p:spPr>
        <p:txBody>
          <a:bodyPr>
            <a:normAutofit/>
          </a:bodyPr>
          <a:lstStyle/>
          <a:p>
            <a:r>
              <a:rPr lang="en-US" sz="3600" dirty="0"/>
              <a:t>Two &amp; one-particle scattering in spin chains</a:t>
            </a:r>
          </a:p>
        </p:txBody>
      </p:sp>
      <p:sp>
        <p:nvSpPr>
          <p:cNvPr id="638981" name="AutoShape 5"/>
          <p:cNvSpPr>
            <a:spLocks noChangeArrowheads="1"/>
          </p:cNvSpPr>
          <p:nvPr/>
        </p:nvSpPr>
        <p:spPr bwMode="auto">
          <a:xfrm>
            <a:off x="1524000" y="1219200"/>
            <a:ext cx="685800" cy="5257800"/>
          </a:xfrm>
          <a:prstGeom prst="upArrow">
            <a:avLst>
              <a:gd name="adj1" fmla="val 50000"/>
              <a:gd name="adj2" fmla="val 191667"/>
            </a:avLst>
          </a:prstGeom>
          <a:gradFill rotWithShape="1">
            <a:gsLst>
              <a:gs pos="0">
                <a:srgbClr val="33CC33">
                  <a:alpha val="27000"/>
                </a:srgbClr>
              </a:gs>
              <a:gs pos="100000">
                <a:srgbClr val="33CC33">
                  <a:gamma/>
                  <a:shade val="46275"/>
                  <a:invGamma/>
                  <a:alpha val="69000"/>
                </a:srgbClr>
              </a:gs>
            </a:gsLst>
            <a:lin ang="2700000" scaled="1"/>
          </a:gradFill>
          <a:ln w="9525">
            <a:solidFill>
              <a:schemeClr val="tx1"/>
            </a:solidFill>
            <a:miter lim="800000"/>
            <a:headEnd/>
            <a:tailEnd/>
          </a:ln>
          <a:effectLst/>
        </p:spPr>
        <p:txBody>
          <a:bodyPr vert="eaVert" wrap="none" anchor="ctr"/>
          <a:lstStyle/>
          <a:p>
            <a:endParaRPr lang="en-US"/>
          </a:p>
        </p:txBody>
      </p:sp>
      <p:grpSp>
        <p:nvGrpSpPr>
          <p:cNvPr id="2" name="Group 6"/>
          <p:cNvGrpSpPr>
            <a:grpSpLocks/>
          </p:cNvGrpSpPr>
          <p:nvPr/>
        </p:nvGrpSpPr>
        <p:grpSpPr bwMode="auto">
          <a:xfrm>
            <a:off x="4343401" y="1143000"/>
            <a:ext cx="4500563" cy="3124200"/>
            <a:chOff x="2736" y="720"/>
            <a:chExt cx="2835" cy="1968"/>
          </a:xfrm>
          <a:solidFill>
            <a:schemeClr val="tx1"/>
          </a:solidFill>
        </p:grpSpPr>
        <p:sp>
          <p:nvSpPr>
            <p:cNvPr id="638983" name="Rectangle 7"/>
            <p:cNvSpPr>
              <a:spLocks noChangeArrowheads="1"/>
            </p:cNvSpPr>
            <p:nvPr/>
          </p:nvSpPr>
          <p:spPr bwMode="auto">
            <a:xfrm>
              <a:off x="2736" y="720"/>
              <a:ext cx="2832" cy="1968"/>
            </a:xfrm>
            <a:prstGeom prst="rect">
              <a:avLst/>
            </a:prstGeom>
            <a:grpFill/>
            <a:ln w="9525">
              <a:noFill/>
              <a:miter lim="800000"/>
              <a:headEnd/>
              <a:tailEnd/>
            </a:ln>
            <a:effectLst/>
          </p:spPr>
          <p:txBody>
            <a:bodyPr wrap="none" anchor="ctr"/>
            <a:lstStyle/>
            <a:p>
              <a:endParaRPr lang="en-US"/>
            </a:p>
          </p:txBody>
        </p:sp>
        <p:pic>
          <p:nvPicPr>
            <p:cNvPr id="638984" name="Picture 8"/>
            <p:cNvPicPr>
              <a:picLocks noChangeArrowheads="1"/>
            </p:cNvPicPr>
            <p:nvPr/>
          </p:nvPicPr>
          <p:blipFill>
            <a:blip r:embed="rId5"/>
            <a:srcRect/>
            <a:stretch>
              <a:fillRect/>
            </a:stretch>
          </p:blipFill>
          <p:spPr bwMode="auto">
            <a:xfrm>
              <a:off x="3063" y="720"/>
              <a:ext cx="2476" cy="1635"/>
            </a:xfrm>
            <a:prstGeom prst="rect">
              <a:avLst/>
            </a:prstGeom>
            <a:grpFill/>
            <a:ln w="9525">
              <a:noFill/>
              <a:miter lim="800000"/>
              <a:headEnd/>
              <a:tailEnd/>
            </a:ln>
            <a:effectLst/>
          </p:spPr>
        </p:pic>
        <p:pic>
          <p:nvPicPr>
            <p:cNvPr id="638985" name="Picture 9"/>
            <p:cNvPicPr>
              <a:picLocks noChangeArrowheads="1"/>
            </p:cNvPicPr>
            <p:nvPr/>
          </p:nvPicPr>
          <p:blipFill>
            <a:blip r:embed="rId6"/>
            <a:srcRect/>
            <a:stretch>
              <a:fillRect/>
            </a:stretch>
          </p:blipFill>
          <p:spPr bwMode="auto">
            <a:xfrm>
              <a:off x="4215" y="2443"/>
              <a:ext cx="336" cy="192"/>
            </a:xfrm>
            <a:prstGeom prst="rect">
              <a:avLst/>
            </a:prstGeom>
            <a:grpFill/>
            <a:ln w="9525">
              <a:noFill/>
              <a:miter lim="800000"/>
              <a:headEnd/>
              <a:tailEnd/>
            </a:ln>
            <a:effectLst/>
          </p:spPr>
        </p:pic>
        <p:pic>
          <p:nvPicPr>
            <p:cNvPr id="638986" name="Picture 10"/>
            <p:cNvPicPr>
              <a:picLocks noChangeAspect="1" noChangeArrowheads="1"/>
            </p:cNvPicPr>
            <p:nvPr/>
          </p:nvPicPr>
          <p:blipFill>
            <a:blip r:embed="rId7"/>
            <a:srcRect/>
            <a:stretch>
              <a:fillRect/>
            </a:stretch>
          </p:blipFill>
          <p:spPr bwMode="auto">
            <a:xfrm>
              <a:off x="2763" y="1075"/>
              <a:ext cx="304" cy="807"/>
            </a:xfrm>
            <a:prstGeom prst="rect">
              <a:avLst/>
            </a:prstGeom>
            <a:grpFill/>
            <a:ln w="9525">
              <a:noFill/>
              <a:miter lim="800000"/>
              <a:headEnd/>
              <a:tailEnd/>
            </a:ln>
            <a:effectLst/>
          </p:spPr>
        </p:pic>
        <p:pic>
          <p:nvPicPr>
            <p:cNvPr id="638987" name="Picture 11"/>
            <p:cNvPicPr>
              <a:picLocks noChangeAspect="1" noChangeArrowheads="1"/>
            </p:cNvPicPr>
            <p:nvPr/>
          </p:nvPicPr>
          <p:blipFill>
            <a:blip r:embed="rId8"/>
            <a:srcRect t="93864"/>
            <a:stretch>
              <a:fillRect/>
            </a:stretch>
          </p:blipFill>
          <p:spPr bwMode="auto">
            <a:xfrm>
              <a:off x="3264" y="2338"/>
              <a:ext cx="2307" cy="107"/>
            </a:xfrm>
            <a:prstGeom prst="rect">
              <a:avLst/>
            </a:prstGeom>
            <a:grpFill/>
            <a:ln w="9525">
              <a:noFill/>
              <a:miter lim="800000"/>
              <a:headEnd/>
              <a:tailEnd/>
            </a:ln>
            <a:effectLst/>
          </p:spPr>
        </p:pic>
      </p:grpSp>
      <p:grpSp>
        <p:nvGrpSpPr>
          <p:cNvPr id="3" name="Group 12"/>
          <p:cNvGrpSpPr>
            <a:grpSpLocks/>
          </p:cNvGrpSpPr>
          <p:nvPr/>
        </p:nvGrpSpPr>
        <p:grpSpPr bwMode="auto">
          <a:xfrm>
            <a:off x="4343401" y="3711575"/>
            <a:ext cx="4500563" cy="2994025"/>
            <a:chOff x="2736" y="2338"/>
            <a:chExt cx="2835" cy="1886"/>
          </a:xfrm>
          <a:solidFill>
            <a:schemeClr val="tx1"/>
          </a:solidFill>
        </p:grpSpPr>
        <p:sp>
          <p:nvSpPr>
            <p:cNvPr id="638989" name="Rectangle 13"/>
            <p:cNvSpPr>
              <a:spLocks noChangeArrowheads="1"/>
            </p:cNvSpPr>
            <p:nvPr/>
          </p:nvSpPr>
          <p:spPr bwMode="auto">
            <a:xfrm>
              <a:off x="2736" y="2352"/>
              <a:ext cx="2832" cy="1872"/>
            </a:xfrm>
            <a:prstGeom prst="rect">
              <a:avLst/>
            </a:prstGeom>
            <a:grpFill/>
            <a:ln w="9525">
              <a:noFill/>
              <a:miter lim="800000"/>
              <a:headEnd/>
              <a:tailEnd/>
            </a:ln>
            <a:effectLst/>
          </p:spPr>
          <p:txBody>
            <a:bodyPr wrap="none" anchor="ctr"/>
            <a:lstStyle/>
            <a:p>
              <a:endParaRPr lang="en-US"/>
            </a:p>
          </p:txBody>
        </p:sp>
        <p:pic>
          <p:nvPicPr>
            <p:cNvPr id="638990" name="Picture 14"/>
            <p:cNvPicPr>
              <a:picLocks noChangeArrowheads="1"/>
            </p:cNvPicPr>
            <p:nvPr/>
          </p:nvPicPr>
          <p:blipFill>
            <a:blip r:embed="rId5"/>
            <a:srcRect r="90913"/>
            <a:stretch>
              <a:fillRect/>
            </a:stretch>
          </p:blipFill>
          <p:spPr bwMode="auto">
            <a:xfrm>
              <a:off x="3033" y="2422"/>
              <a:ext cx="225" cy="1635"/>
            </a:xfrm>
            <a:prstGeom prst="rect">
              <a:avLst/>
            </a:prstGeom>
            <a:grpFill/>
            <a:ln w="9525">
              <a:noFill/>
              <a:miter lim="800000"/>
              <a:headEnd/>
              <a:tailEnd/>
            </a:ln>
            <a:effectLst/>
          </p:spPr>
        </p:pic>
        <p:pic>
          <p:nvPicPr>
            <p:cNvPr id="638991" name="Picture 15"/>
            <p:cNvPicPr>
              <a:picLocks noChangeAspect="1" noChangeArrowheads="1"/>
            </p:cNvPicPr>
            <p:nvPr/>
          </p:nvPicPr>
          <p:blipFill>
            <a:blip r:embed="rId7"/>
            <a:srcRect/>
            <a:stretch>
              <a:fillRect/>
            </a:stretch>
          </p:blipFill>
          <p:spPr bwMode="auto">
            <a:xfrm>
              <a:off x="2763" y="2719"/>
              <a:ext cx="304" cy="807"/>
            </a:xfrm>
            <a:prstGeom prst="rect">
              <a:avLst/>
            </a:prstGeom>
            <a:grpFill/>
            <a:ln w="9525">
              <a:noFill/>
              <a:miter lim="800000"/>
              <a:headEnd/>
              <a:tailEnd/>
            </a:ln>
            <a:effectLst/>
          </p:spPr>
        </p:pic>
        <p:pic>
          <p:nvPicPr>
            <p:cNvPr id="638992" name="Picture 16"/>
            <p:cNvPicPr>
              <a:picLocks noChangeAspect="1" noChangeArrowheads="1"/>
            </p:cNvPicPr>
            <p:nvPr/>
          </p:nvPicPr>
          <p:blipFill>
            <a:blip r:embed="rId8"/>
            <a:srcRect/>
            <a:stretch>
              <a:fillRect/>
            </a:stretch>
          </p:blipFill>
          <p:spPr bwMode="auto">
            <a:xfrm>
              <a:off x="3264" y="2338"/>
              <a:ext cx="2307" cy="1744"/>
            </a:xfrm>
            <a:prstGeom prst="rect">
              <a:avLst/>
            </a:prstGeom>
            <a:grpFill/>
            <a:ln w="9525">
              <a:noFill/>
              <a:miter lim="800000"/>
              <a:headEnd/>
              <a:tailEnd/>
            </a:ln>
            <a:effectLst/>
          </p:spPr>
        </p:pic>
        <p:pic>
          <p:nvPicPr>
            <p:cNvPr id="638993" name="Picture 17"/>
            <p:cNvPicPr>
              <a:picLocks noChangeArrowheads="1"/>
            </p:cNvPicPr>
            <p:nvPr/>
          </p:nvPicPr>
          <p:blipFill>
            <a:blip r:embed="rId6"/>
            <a:srcRect/>
            <a:stretch>
              <a:fillRect/>
            </a:stretch>
          </p:blipFill>
          <p:spPr bwMode="auto">
            <a:xfrm>
              <a:off x="4176" y="4032"/>
              <a:ext cx="336" cy="192"/>
            </a:xfrm>
            <a:prstGeom prst="rect">
              <a:avLst/>
            </a:prstGeom>
            <a:grpFill/>
            <a:ln w="9525">
              <a:noFill/>
              <a:miter lim="800000"/>
              <a:headEnd/>
              <a:tailEnd/>
            </a:ln>
            <a:effectLst/>
          </p:spPr>
        </p:pic>
      </p:grpSp>
      <p:graphicFrame>
        <p:nvGraphicFramePr>
          <p:cNvPr id="638994" name="Object 18"/>
          <p:cNvGraphicFramePr>
            <a:graphicFrameLocks noChangeAspect="1"/>
          </p:cNvGraphicFramePr>
          <p:nvPr/>
        </p:nvGraphicFramePr>
        <p:xfrm>
          <a:off x="2071688" y="1295400"/>
          <a:ext cx="2332037" cy="552450"/>
        </p:xfrm>
        <a:graphic>
          <a:graphicData uri="http://schemas.openxmlformats.org/presentationml/2006/ole">
            <p:oleObj spid="_x0000_s62466" name="Equation" r:id="rId9" imgW="965160" imgH="228600" progId="Equation.DSMT4">
              <p:embed/>
            </p:oleObj>
          </a:graphicData>
        </a:graphic>
      </p:graphicFrame>
      <p:sp>
        <p:nvSpPr>
          <p:cNvPr id="638995" name="Text Box 19"/>
          <p:cNvSpPr txBox="1">
            <a:spLocks noChangeArrowheads="1"/>
          </p:cNvSpPr>
          <p:nvPr/>
        </p:nvSpPr>
        <p:spPr bwMode="auto">
          <a:xfrm>
            <a:off x="0" y="1143000"/>
            <a:ext cx="4403725" cy="822325"/>
          </a:xfrm>
          <a:prstGeom prst="rect">
            <a:avLst/>
          </a:prstGeom>
          <a:noFill/>
          <a:ln w="9525">
            <a:noFill/>
            <a:miter lim="800000"/>
            <a:headEnd/>
            <a:tailEnd/>
          </a:ln>
          <a:effectLst/>
        </p:spPr>
        <p:txBody>
          <a:bodyPr wrap="none">
            <a:spAutoFit/>
          </a:bodyPr>
          <a:lstStyle/>
          <a:p>
            <a:r>
              <a:rPr lang="en-US" sz="2400" dirty="0">
                <a:latin typeface="Verdana" pitchFamily="34" charset="0"/>
              </a:rPr>
              <a:t>CuCl</a:t>
            </a:r>
            <a:r>
              <a:rPr lang="en-US" sz="2400" baseline="-25000" dirty="0">
                <a:latin typeface="Verdana" pitchFamily="34" charset="0"/>
              </a:rPr>
              <a:t>2</a:t>
            </a:r>
            <a:r>
              <a:rPr lang="en-US" sz="2400" baseline="30000" dirty="0">
                <a:latin typeface="Verdana" pitchFamily="34" charset="0"/>
              </a:rPr>
              <a:t>.</a:t>
            </a:r>
            <a:r>
              <a:rPr lang="en-US" sz="2400" dirty="0">
                <a:latin typeface="Verdana" pitchFamily="34" charset="0"/>
              </a:rPr>
              <a:t>2(DMSO):</a:t>
            </a:r>
          </a:p>
          <a:p>
            <a:r>
              <a:rPr lang="en-US" sz="2400" dirty="0">
                <a:latin typeface="Verdana" pitchFamily="34" charset="0"/>
              </a:rPr>
              <a:t>Spin-1/2 chains in a crystal</a:t>
            </a:r>
          </a:p>
        </p:txBody>
      </p:sp>
      <p:sp>
        <p:nvSpPr>
          <p:cNvPr id="638996" name="Text Box 20"/>
          <p:cNvSpPr txBox="1">
            <a:spLocks noChangeArrowheads="1"/>
          </p:cNvSpPr>
          <p:nvPr/>
        </p:nvSpPr>
        <p:spPr bwMode="auto">
          <a:xfrm>
            <a:off x="0" y="6542088"/>
            <a:ext cx="2868613" cy="304800"/>
          </a:xfrm>
          <a:prstGeom prst="rect">
            <a:avLst/>
          </a:prstGeom>
          <a:noFill/>
          <a:ln w="9525">
            <a:noFill/>
            <a:miter lim="800000"/>
            <a:headEnd/>
            <a:tailEnd/>
          </a:ln>
          <a:effectLst/>
        </p:spPr>
        <p:txBody>
          <a:bodyPr wrap="none">
            <a:spAutoFit/>
          </a:bodyPr>
          <a:lstStyle/>
          <a:p>
            <a:r>
              <a:rPr lang="en-US" sz="1400" i="1">
                <a:latin typeface="Verdana" pitchFamily="34" charset="0"/>
              </a:rPr>
              <a:t>Kenzelmann et al. PRL (2004)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8981"/>
                                        </p:tgtEl>
                                        <p:attrNameLst>
                                          <p:attrName>style.visibility</p:attrName>
                                        </p:attrNameLst>
                                      </p:cBhvr>
                                      <p:to>
                                        <p:strVal val="visible"/>
                                      </p:to>
                                    </p:set>
                                    <p:animEffect transition="in" filter="dissolve">
                                      <p:cBhvr>
                                        <p:cTn id="12" dur="500"/>
                                        <p:tgtEl>
                                          <p:spTgt spid="638981"/>
                                        </p:tgtEl>
                                      </p:cBhvr>
                                    </p:animEffect>
                                  </p:childTnLst>
                                </p:cTn>
                              </p:par>
                              <p:par>
                                <p:cTn id="13" presetID="9" presetClass="exit" presetSubtype="0" fill="hold" grpId="0" nodeType="withEffect">
                                  <p:stCondLst>
                                    <p:cond delay="0"/>
                                  </p:stCondLst>
                                  <p:childTnLst>
                                    <p:animEffect transition="out" filter="dissolve">
                                      <p:cBhvr>
                                        <p:cTn id="14" dur="500"/>
                                        <p:tgtEl>
                                          <p:spTgt spid="638995"/>
                                        </p:tgtEl>
                                      </p:cBhvr>
                                    </p:animEffect>
                                    <p:set>
                                      <p:cBhvr>
                                        <p:cTn id="15" dur="1" fill="hold">
                                          <p:stCondLst>
                                            <p:cond delay="499"/>
                                          </p:stCondLst>
                                        </p:cTn>
                                        <p:tgtEl>
                                          <p:spTgt spid="638995"/>
                                        </p:tgtEl>
                                        <p:attrNameLst>
                                          <p:attrName>style.visibility</p:attrName>
                                        </p:attrNameLst>
                                      </p:cBhvr>
                                      <p:to>
                                        <p:strVal val="hidden"/>
                                      </p:to>
                                    </p:set>
                                  </p:childTnLst>
                                </p:cTn>
                              </p:par>
                              <p:par>
                                <p:cTn id="16" presetID="9" presetClass="entr" presetSubtype="0" fill="hold" nodeType="withEffect">
                                  <p:stCondLst>
                                    <p:cond delay="0"/>
                                  </p:stCondLst>
                                  <p:childTnLst>
                                    <p:set>
                                      <p:cBhvr>
                                        <p:cTn id="17" dur="1" fill="hold">
                                          <p:stCondLst>
                                            <p:cond delay="0"/>
                                          </p:stCondLst>
                                        </p:cTn>
                                        <p:tgtEl>
                                          <p:spTgt spid="638994"/>
                                        </p:tgtEl>
                                        <p:attrNameLst>
                                          <p:attrName>style.visibility</p:attrName>
                                        </p:attrNameLst>
                                      </p:cBhvr>
                                      <p:to>
                                        <p:strVal val="visible"/>
                                      </p:to>
                                    </p:set>
                                    <p:animEffect transition="in" filter="dissolve">
                                      <p:cBhvr>
                                        <p:cTn id="18" dur="500"/>
                                        <p:tgtEl>
                                          <p:spTgt spid="63899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1" grpId="0" animBg="1"/>
      <p:bldP spid="63899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p:txBody>
          <a:bodyPr/>
          <a:lstStyle/>
          <a:p>
            <a:r>
              <a:rPr lang="en-US" sz="3600"/>
              <a:t>Why staggered field yields bound states</a:t>
            </a:r>
          </a:p>
        </p:txBody>
      </p:sp>
      <p:sp>
        <p:nvSpPr>
          <p:cNvPr id="661507" name="Text Box 3"/>
          <p:cNvSpPr txBox="1">
            <a:spLocks noChangeArrowheads="1"/>
          </p:cNvSpPr>
          <p:nvPr/>
        </p:nvSpPr>
        <p:spPr bwMode="auto">
          <a:xfrm>
            <a:off x="250825" y="1225550"/>
            <a:ext cx="6505575" cy="457200"/>
          </a:xfrm>
          <a:prstGeom prst="rect">
            <a:avLst/>
          </a:prstGeom>
          <a:noFill/>
          <a:ln w="9525">
            <a:noFill/>
            <a:miter lim="800000"/>
            <a:headEnd/>
            <a:tailEnd/>
          </a:ln>
          <a:effectLst/>
        </p:spPr>
        <p:txBody>
          <a:bodyPr wrap="none">
            <a:spAutoFit/>
          </a:bodyPr>
          <a:lstStyle/>
          <a:p>
            <a:r>
              <a:rPr lang="en-US" sz="2400">
                <a:latin typeface="Comic Sans MS" pitchFamily="66" charset="0"/>
              </a:rPr>
              <a:t>Zero field state quasi-long range AFM order</a:t>
            </a:r>
          </a:p>
        </p:txBody>
      </p:sp>
      <p:grpSp>
        <p:nvGrpSpPr>
          <p:cNvPr id="2" name="Group 4"/>
          <p:cNvGrpSpPr>
            <a:grpSpLocks/>
          </p:cNvGrpSpPr>
          <p:nvPr/>
        </p:nvGrpSpPr>
        <p:grpSpPr bwMode="auto">
          <a:xfrm>
            <a:off x="106363" y="1833563"/>
            <a:ext cx="8904287" cy="666750"/>
            <a:chOff x="67" y="1155"/>
            <a:chExt cx="5609" cy="420"/>
          </a:xfrm>
        </p:grpSpPr>
        <p:sp>
          <p:nvSpPr>
            <p:cNvPr id="661509" name="Line 5"/>
            <p:cNvSpPr>
              <a:spLocks noChangeShapeType="1"/>
            </p:cNvSpPr>
            <p:nvPr/>
          </p:nvSpPr>
          <p:spPr bwMode="auto">
            <a:xfrm flipV="1">
              <a:off x="716" y="1155"/>
              <a:ext cx="0" cy="410"/>
            </a:xfrm>
            <a:prstGeom prst="line">
              <a:avLst/>
            </a:prstGeom>
            <a:noFill/>
            <a:ln w="28575">
              <a:solidFill>
                <a:schemeClr val="tx1"/>
              </a:solidFill>
              <a:round/>
              <a:headEnd/>
              <a:tailEnd type="triangle" w="med" len="med"/>
            </a:ln>
            <a:effectLst/>
          </p:spPr>
          <p:txBody>
            <a:bodyPr/>
            <a:lstStyle/>
            <a:p>
              <a:endParaRPr lang="en-US"/>
            </a:p>
          </p:txBody>
        </p:sp>
        <p:sp>
          <p:nvSpPr>
            <p:cNvPr id="661510" name="Line 6"/>
            <p:cNvSpPr>
              <a:spLocks noChangeShapeType="1"/>
            </p:cNvSpPr>
            <p:nvPr/>
          </p:nvSpPr>
          <p:spPr bwMode="auto">
            <a:xfrm flipV="1">
              <a:off x="1044" y="1155"/>
              <a:ext cx="0" cy="410"/>
            </a:xfrm>
            <a:prstGeom prst="line">
              <a:avLst/>
            </a:prstGeom>
            <a:noFill/>
            <a:ln w="28575">
              <a:solidFill>
                <a:schemeClr val="tx1"/>
              </a:solidFill>
              <a:round/>
              <a:headEnd/>
              <a:tailEnd type="triangle" w="med" len="med"/>
            </a:ln>
            <a:effectLst/>
          </p:spPr>
          <p:txBody>
            <a:bodyPr/>
            <a:lstStyle/>
            <a:p>
              <a:endParaRPr lang="en-US"/>
            </a:p>
          </p:txBody>
        </p:sp>
        <p:sp>
          <p:nvSpPr>
            <p:cNvPr id="661511" name="Line 7"/>
            <p:cNvSpPr>
              <a:spLocks noChangeShapeType="1"/>
            </p:cNvSpPr>
            <p:nvPr/>
          </p:nvSpPr>
          <p:spPr bwMode="auto">
            <a:xfrm flipV="1">
              <a:off x="1380" y="1155"/>
              <a:ext cx="0" cy="410"/>
            </a:xfrm>
            <a:prstGeom prst="line">
              <a:avLst/>
            </a:prstGeom>
            <a:noFill/>
            <a:ln w="28575">
              <a:solidFill>
                <a:schemeClr val="tx1"/>
              </a:solidFill>
              <a:round/>
              <a:headEnd/>
              <a:tailEnd type="triangle" w="med" len="med"/>
            </a:ln>
            <a:effectLst/>
          </p:spPr>
          <p:txBody>
            <a:bodyPr/>
            <a:lstStyle/>
            <a:p>
              <a:endParaRPr lang="en-US"/>
            </a:p>
          </p:txBody>
        </p:sp>
        <p:sp>
          <p:nvSpPr>
            <p:cNvPr id="661512" name="Line 8"/>
            <p:cNvSpPr>
              <a:spLocks noChangeShapeType="1"/>
            </p:cNvSpPr>
            <p:nvPr/>
          </p:nvSpPr>
          <p:spPr bwMode="auto">
            <a:xfrm flipV="1">
              <a:off x="1708" y="1155"/>
              <a:ext cx="0" cy="410"/>
            </a:xfrm>
            <a:prstGeom prst="line">
              <a:avLst/>
            </a:prstGeom>
            <a:noFill/>
            <a:ln w="28575">
              <a:solidFill>
                <a:schemeClr val="tx1"/>
              </a:solidFill>
              <a:round/>
              <a:headEnd/>
              <a:tailEnd type="triangle" w="med" len="med"/>
            </a:ln>
            <a:effectLst/>
          </p:spPr>
          <p:txBody>
            <a:bodyPr/>
            <a:lstStyle/>
            <a:p>
              <a:endParaRPr lang="en-US"/>
            </a:p>
          </p:txBody>
        </p:sp>
        <p:sp>
          <p:nvSpPr>
            <p:cNvPr id="661513" name="Line 9"/>
            <p:cNvSpPr>
              <a:spLocks noChangeShapeType="1"/>
            </p:cNvSpPr>
            <p:nvPr/>
          </p:nvSpPr>
          <p:spPr bwMode="auto">
            <a:xfrm flipV="1">
              <a:off x="2036" y="1155"/>
              <a:ext cx="0" cy="410"/>
            </a:xfrm>
            <a:prstGeom prst="line">
              <a:avLst/>
            </a:prstGeom>
            <a:noFill/>
            <a:ln w="28575">
              <a:solidFill>
                <a:schemeClr val="tx1"/>
              </a:solidFill>
              <a:round/>
              <a:headEnd/>
              <a:tailEnd type="triangle" w="med" len="med"/>
            </a:ln>
            <a:effectLst/>
          </p:spPr>
          <p:txBody>
            <a:bodyPr/>
            <a:lstStyle/>
            <a:p>
              <a:endParaRPr lang="en-US"/>
            </a:p>
          </p:txBody>
        </p:sp>
        <p:sp>
          <p:nvSpPr>
            <p:cNvPr id="661514" name="Line 10"/>
            <p:cNvSpPr>
              <a:spLocks noChangeShapeType="1"/>
            </p:cNvSpPr>
            <p:nvPr/>
          </p:nvSpPr>
          <p:spPr bwMode="auto">
            <a:xfrm flipV="1">
              <a:off x="2364" y="1155"/>
              <a:ext cx="0" cy="410"/>
            </a:xfrm>
            <a:prstGeom prst="line">
              <a:avLst/>
            </a:prstGeom>
            <a:noFill/>
            <a:ln w="28575">
              <a:solidFill>
                <a:schemeClr val="tx1"/>
              </a:solidFill>
              <a:round/>
              <a:headEnd/>
              <a:tailEnd type="triangle" w="med" len="med"/>
            </a:ln>
            <a:effectLst/>
          </p:spPr>
          <p:txBody>
            <a:bodyPr/>
            <a:lstStyle/>
            <a:p>
              <a:endParaRPr lang="en-US"/>
            </a:p>
          </p:txBody>
        </p:sp>
        <p:sp>
          <p:nvSpPr>
            <p:cNvPr id="661515" name="Line 11"/>
            <p:cNvSpPr>
              <a:spLocks noChangeShapeType="1"/>
            </p:cNvSpPr>
            <p:nvPr/>
          </p:nvSpPr>
          <p:spPr bwMode="auto">
            <a:xfrm flipV="1">
              <a:off x="2700" y="1155"/>
              <a:ext cx="0" cy="410"/>
            </a:xfrm>
            <a:prstGeom prst="line">
              <a:avLst/>
            </a:prstGeom>
            <a:noFill/>
            <a:ln w="28575">
              <a:solidFill>
                <a:schemeClr val="tx1"/>
              </a:solidFill>
              <a:round/>
              <a:headEnd/>
              <a:tailEnd type="triangle" w="med" len="med"/>
            </a:ln>
            <a:effectLst/>
          </p:spPr>
          <p:txBody>
            <a:bodyPr/>
            <a:lstStyle/>
            <a:p>
              <a:endParaRPr lang="en-US"/>
            </a:p>
          </p:txBody>
        </p:sp>
        <p:sp>
          <p:nvSpPr>
            <p:cNvPr id="661516" name="Line 12"/>
            <p:cNvSpPr>
              <a:spLocks noChangeShapeType="1"/>
            </p:cNvSpPr>
            <p:nvPr/>
          </p:nvSpPr>
          <p:spPr bwMode="auto">
            <a:xfrm flipV="1">
              <a:off x="3028" y="1155"/>
              <a:ext cx="0" cy="410"/>
            </a:xfrm>
            <a:prstGeom prst="line">
              <a:avLst/>
            </a:prstGeom>
            <a:noFill/>
            <a:ln w="28575">
              <a:solidFill>
                <a:schemeClr val="tx1"/>
              </a:solidFill>
              <a:round/>
              <a:headEnd/>
              <a:tailEnd type="triangle" w="med" len="med"/>
            </a:ln>
            <a:effectLst/>
          </p:spPr>
          <p:txBody>
            <a:bodyPr/>
            <a:lstStyle/>
            <a:p>
              <a:endParaRPr lang="en-US"/>
            </a:p>
          </p:txBody>
        </p:sp>
        <p:sp>
          <p:nvSpPr>
            <p:cNvPr id="661517" name="Line 13"/>
            <p:cNvSpPr>
              <a:spLocks noChangeShapeType="1"/>
            </p:cNvSpPr>
            <p:nvPr/>
          </p:nvSpPr>
          <p:spPr bwMode="auto">
            <a:xfrm flipV="1">
              <a:off x="3364" y="1155"/>
              <a:ext cx="0" cy="410"/>
            </a:xfrm>
            <a:prstGeom prst="line">
              <a:avLst/>
            </a:prstGeom>
            <a:noFill/>
            <a:ln w="28575">
              <a:solidFill>
                <a:schemeClr val="tx1"/>
              </a:solidFill>
              <a:round/>
              <a:headEnd/>
              <a:tailEnd type="triangle" w="med" len="med"/>
            </a:ln>
            <a:effectLst/>
          </p:spPr>
          <p:txBody>
            <a:bodyPr/>
            <a:lstStyle/>
            <a:p>
              <a:endParaRPr lang="en-US"/>
            </a:p>
          </p:txBody>
        </p:sp>
        <p:sp>
          <p:nvSpPr>
            <p:cNvPr id="661518" name="Line 14"/>
            <p:cNvSpPr>
              <a:spLocks noChangeShapeType="1"/>
            </p:cNvSpPr>
            <p:nvPr/>
          </p:nvSpPr>
          <p:spPr bwMode="auto">
            <a:xfrm flipV="1">
              <a:off x="3692" y="1155"/>
              <a:ext cx="0" cy="410"/>
            </a:xfrm>
            <a:prstGeom prst="line">
              <a:avLst/>
            </a:prstGeom>
            <a:noFill/>
            <a:ln w="28575">
              <a:solidFill>
                <a:schemeClr val="tx1"/>
              </a:solidFill>
              <a:round/>
              <a:headEnd/>
              <a:tailEnd type="triangle" w="med" len="med"/>
            </a:ln>
            <a:effectLst/>
          </p:spPr>
          <p:txBody>
            <a:bodyPr/>
            <a:lstStyle/>
            <a:p>
              <a:endParaRPr lang="en-US"/>
            </a:p>
          </p:txBody>
        </p:sp>
        <p:sp>
          <p:nvSpPr>
            <p:cNvPr id="661519" name="Line 15"/>
            <p:cNvSpPr>
              <a:spLocks noChangeShapeType="1"/>
            </p:cNvSpPr>
            <p:nvPr/>
          </p:nvSpPr>
          <p:spPr bwMode="auto">
            <a:xfrm flipV="1">
              <a:off x="4028" y="1155"/>
              <a:ext cx="0" cy="410"/>
            </a:xfrm>
            <a:prstGeom prst="line">
              <a:avLst/>
            </a:prstGeom>
            <a:noFill/>
            <a:ln w="28575">
              <a:solidFill>
                <a:schemeClr val="tx1"/>
              </a:solidFill>
              <a:round/>
              <a:headEnd/>
              <a:tailEnd type="triangle" w="med" len="med"/>
            </a:ln>
            <a:effectLst/>
          </p:spPr>
          <p:txBody>
            <a:bodyPr/>
            <a:lstStyle/>
            <a:p>
              <a:endParaRPr lang="en-US"/>
            </a:p>
          </p:txBody>
        </p:sp>
        <p:sp>
          <p:nvSpPr>
            <p:cNvPr id="661520" name="Line 16"/>
            <p:cNvSpPr>
              <a:spLocks noChangeShapeType="1"/>
            </p:cNvSpPr>
            <p:nvPr/>
          </p:nvSpPr>
          <p:spPr bwMode="auto">
            <a:xfrm flipV="1">
              <a:off x="4356" y="1155"/>
              <a:ext cx="0" cy="410"/>
            </a:xfrm>
            <a:prstGeom prst="line">
              <a:avLst/>
            </a:prstGeom>
            <a:noFill/>
            <a:ln w="28575">
              <a:solidFill>
                <a:schemeClr val="tx1"/>
              </a:solidFill>
              <a:round/>
              <a:headEnd/>
              <a:tailEnd type="triangle" w="med" len="med"/>
            </a:ln>
            <a:effectLst/>
          </p:spPr>
          <p:txBody>
            <a:bodyPr/>
            <a:lstStyle/>
            <a:p>
              <a:endParaRPr lang="en-US"/>
            </a:p>
          </p:txBody>
        </p:sp>
        <p:sp>
          <p:nvSpPr>
            <p:cNvPr id="661521" name="Line 17"/>
            <p:cNvSpPr>
              <a:spLocks noChangeShapeType="1"/>
            </p:cNvSpPr>
            <p:nvPr/>
          </p:nvSpPr>
          <p:spPr bwMode="auto">
            <a:xfrm flipV="1">
              <a:off x="4684" y="1155"/>
              <a:ext cx="0" cy="410"/>
            </a:xfrm>
            <a:prstGeom prst="line">
              <a:avLst/>
            </a:prstGeom>
            <a:noFill/>
            <a:ln w="28575">
              <a:solidFill>
                <a:schemeClr val="tx1"/>
              </a:solidFill>
              <a:round/>
              <a:headEnd/>
              <a:tailEnd type="triangle" w="med" len="med"/>
            </a:ln>
            <a:effectLst/>
          </p:spPr>
          <p:txBody>
            <a:bodyPr/>
            <a:lstStyle/>
            <a:p>
              <a:endParaRPr lang="en-US"/>
            </a:p>
          </p:txBody>
        </p:sp>
        <p:sp>
          <p:nvSpPr>
            <p:cNvPr id="661522" name="Line 18"/>
            <p:cNvSpPr>
              <a:spLocks noChangeShapeType="1"/>
            </p:cNvSpPr>
            <p:nvPr/>
          </p:nvSpPr>
          <p:spPr bwMode="auto">
            <a:xfrm flipV="1">
              <a:off x="5012" y="1155"/>
              <a:ext cx="0" cy="410"/>
            </a:xfrm>
            <a:prstGeom prst="line">
              <a:avLst/>
            </a:prstGeom>
            <a:noFill/>
            <a:ln w="28575">
              <a:solidFill>
                <a:schemeClr val="tx1"/>
              </a:solidFill>
              <a:round/>
              <a:headEnd/>
              <a:tailEnd type="triangle" w="med" len="med"/>
            </a:ln>
            <a:effectLst/>
          </p:spPr>
          <p:txBody>
            <a:bodyPr/>
            <a:lstStyle/>
            <a:p>
              <a:endParaRPr lang="en-US"/>
            </a:p>
          </p:txBody>
        </p:sp>
        <p:sp>
          <p:nvSpPr>
            <p:cNvPr id="661523" name="Line 19"/>
            <p:cNvSpPr>
              <a:spLocks noChangeShapeType="1"/>
            </p:cNvSpPr>
            <p:nvPr/>
          </p:nvSpPr>
          <p:spPr bwMode="auto">
            <a:xfrm flipV="1">
              <a:off x="5348" y="1155"/>
              <a:ext cx="0" cy="410"/>
            </a:xfrm>
            <a:prstGeom prst="line">
              <a:avLst/>
            </a:prstGeom>
            <a:noFill/>
            <a:ln w="28575">
              <a:solidFill>
                <a:schemeClr val="tx1"/>
              </a:solidFill>
              <a:round/>
              <a:headEnd/>
              <a:tailEnd type="triangle" w="med" len="med"/>
            </a:ln>
            <a:effectLst/>
          </p:spPr>
          <p:txBody>
            <a:bodyPr/>
            <a:lstStyle/>
            <a:p>
              <a:endParaRPr lang="en-US"/>
            </a:p>
          </p:txBody>
        </p:sp>
        <p:sp>
          <p:nvSpPr>
            <p:cNvPr id="661524" name="Line 20"/>
            <p:cNvSpPr>
              <a:spLocks noChangeShapeType="1"/>
            </p:cNvSpPr>
            <p:nvPr/>
          </p:nvSpPr>
          <p:spPr bwMode="auto">
            <a:xfrm flipV="1">
              <a:off x="5676" y="1155"/>
              <a:ext cx="0" cy="410"/>
            </a:xfrm>
            <a:prstGeom prst="line">
              <a:avLst/>
            </a:prstGeom>
            <a:noFill/>
            <a:ln w="28575">
              <a:solidFill>
                <a:schemeClr val="tx1"/>
              </a:solidFill>
              <a:round/>
              <a:headEnd/>
              <a:tailEnd type="triangle" w="med" len="med"/>
            </a:ln>
            <a:effectLst/>
          </p:spPr>
          <p:txBody>
            <a:bodyPr/>
            <a:lstStyle/>
            <a:p>
              <a:endParaRPr lang="en-US"/>
            </a:p>
          </p:txBody>
        </p:sp>
        <p:sp>
          <p:nvSpPr>
            <p:cNvPr id="661525" name="Line 21"/>
            <p:cNvSpPr>
              <a:spLocks noChangeShapeType="1"/>
            </p:cNvSpPr>
            <p:nvPr/>
          </p:nvSpPr>
          <p:spPr bwMode="auto">
            <a:xfrm flipV="1">
              <a:off x="67" y="1157"/>
              <a:ext cx="0" cy="410"/>
            </a:xfrm>
            <a:prstGeom prst="line">
              <a:avLst/>
            </a:prstGeom>
            <a:noFill/>
            <a:ln w="28575">
              <a:solidFill>
                <a:schemeClr val="tx1"/>
              </a:solidFill>
              <a:round/>
              <a:headEnd/>
              <a:tailEnd type="triangle" w="med" len="med"/>
            </a:ln>
            <a:effectLst/>
          </p:spPr>
          <p:txBody>
            <a:bodyPr/>
            <a:lstStyle/>
            <a:p>
              <a:endParaRPr lang="en-US"/>
            </a:p>
          </p:txBody>
        </p:sp>
        <p:sp>
          <p:nvSpPr>
            <p:cNvPr id="661526" name="Line 22"/>
            <p:cNvSpPr>
              <a:spLocks noChangeShapeType="1"/>
            </p:cNvSpPr>
            <p:nvPr/>
          </p:nvSpPr>
          <p:spPr bwMode="auto">
            <a:xfrm flipV="1">
              <a:off x="395" y="1157"/>
              <a:ext cx="0" cy="410"/>
            </a:xfrm>
            <a:prstGeom prst="line">
              <a:avLst/>
            </a:prstGeom>
            <a:noFill/>
            <a:ln w="28575">
              <a:solidFill>
                <a:schemeClr val="tx1"/>
              </a:solidFill>
              <a:round/>
              <a:headEnd/>
              <a:tailEnd type="triangle" w="med" len="med"/>
            </a:ln>
            <a:effectLst/>
          </p:spPr>
          <p:txBody>
            <a:bodyPr/>
            <a:lstStyle/>
            <a:p>
              <a:endParaRPr lang="en-US"/>
            </a:p>
          </p:txBody>
        </p:sp>
        <p:sp>
          <p:nvSpPr>
            <p:cNvPr id="661527" name="Line 23"/>
            <p:cNvSpPr>
              <a:spLocks noChangeShapeType="1"/>
            </p:cNvSpPr>
            <p:nvPr/>
          </p:nvSpPr>
          <p:spPr bwMode="auto">
            <a:xfrm>
              <a:off x="548" y="1163"/>
              <a:ext cx="0" cy="410"/>
            </a:xfrm>
            <a:prstGeom prst="line">
              <a:avLst/>
            </a:prstGeom>
            <a:noFill/>
            <a:ln w="28575">
              <a:solidFill>
                <a:schemeClr val="tx1"/>
              </a:solidFill>
              <a:round/>
              <a:headEnd/>
              <a:tailEnd type="triangle" w="med" len="med"/>
            </a:ln>
            <a:effectLst/>
          </p:spPr>
          <p:txBody>
            <a:bodyPr/>
            <a:lstStyle/>
            <a:p>
              <a:endParaRPr lang="en-US"/>
            </a:p>
          </p:txBody>
        </p:sp>
        <p:sp>
          <p:nvSpPr>
            <p:cNvPr id="661528" name="Line 24"/>
            <p:cNvSpPr>
              <a:spLocks noChangeShapeType="1"/>
            </p:cNvSpPr>
            <p:nvPr/>
          </p:nvSpPr>
          <p:spPr bwMode="auto">
            <a:xfrm>
              <a:off x="876" y="1163"/>
              <a:ext cx="0" cy="410"/>
            </a:xfrm>
            <a:prstGeom prst="line">
              <a:avLst/>
            </a:prstGeom>
            <a:noFill/>
            <a:ln w="28575">
              <a:solidFill>
                <a:schemeClr val="tx1"/>
              </a:solidFill>
              <a:round/>
              <a:headEnd/>
              <a:tailEnd type="triangle" w="med" len="med"/>
            </a:ln>
            <a:effectLst/>
          </p:spPr>
          <p:txBody>
            <a:bodyPr/>
            <a:lstStyle/>
            <a:p>
              <a:endParaRPr lang="en-US"/>
            </a:p>
          </p:txBody>
        </p:sp>
        <p:sp>
          <p:nvSpPr>
            <p:cNvPr id="661529" name="Line 25"/>
            <p:cNvSpPr>
              <a:spLocks noChangeShapeType="1"/>
            </p:cNvSpPr>
            <p:nvPr/>
          </p:nvSpPr>
          <p:spPr bwMode="auto">
            <a:xfrm>
              <a:off x="1212" y="1163"/>
              <a:ext cx="0" cy="410"/>
            </a:xfrm>
            <a:prstGeom prst="line">
              <a:avLst/>
            </a:prstGeom>
            <a:noFill/>
            <a:ln w="28575">
              <a:solidFill>
                <a:schemeClr val="tx1"/>
              </a:solidFill>
              <a:round/>
              <a:headEnd/>
              <a:tailEnd type="triangle" w="med" len="med"/>
            </a:ln>
            <a:effectLst/>
          </p:spPr>
          <p:txBody>
            <a:bodyPr/>
            <a:lstStyle/>
            <a:p>
              <a:endParaRPr lang="en-US"/>
            </a:p>
          </p:txBody>
        </p:sp>
        <p:sp>
          <p:nvSpPr>
            <p:cNvPr id="661530" name="Line 26"/>
            <p:cNvSpPr>
              <a:spLocks noChangeShapeType="1"/>
            </p:cNvSpPr>
            <p:nvPr/>
          </p:nvSpPr>
          <p:spPr bwMode="auto">
            <a:xfrm>
              <a:off x="1540" y="1163"/>
              <a:ext cx="0" cy="410"/>
            </a:xfrm>
            <a:prstGeom prst="line">
              <a:avLst/>
            </a:prstGeom>
            <a:noFill/>
            <a:ln w="28575">
              <a:solidFill>
                <a:schemeClr val="tx1"/>
              </a:solidFill>
              <a:round/>
              <a:headEnd/>
              <a:tailEnd type="triangle" w="med" len="med"/>
            </a:ln>
            <a:effectLst/>
          </p:spPr>
          <p:txBody>
            <a:bodyPr/>
            <a:lstStyle/>
            <a:p>
              <a:endParaRPr lang="en-US"/>
            </a:p>
          </p:txBody>
        </p:sp>
        <p:sp>
          <p:nvSpPr>
            <p:cNvPr id="661531" name="Line 27"/>
            <p:cNvSpPr>
              <a:spLocks noChangeShapeType="1"/>
            </p:cNvSpPr>
            <p:nvPr/>
          </p:nvSpPr>
          <p:spPr bwMode="auto">
            <a:xfrm>
              <a:off x="1868" y="1163"/>
              <a:ext cx="0" cy="410"/>
            </a:xfrm>
            <a:prstGeom prst="line">
              <a:avLst/>
            </a:prstGeom>
            <a:noFill/>
            <a:ln w="28575">
              <a:solidFill>
                <a:schemeClr val="tx1"/>
              </a:solidFill>
              <a:round/>
              <a:headEnd/>
              <a:tailEnd type="triangle" w="med" len="med"/>
            </a:ln>
            <a:effectLst/>
          </p:spPr>
          <p:txBody>
            <a:bodyPr/>
            <a:lstStyle/>
            <a:p>
              <a:endParaRPr lang="en-US"/>
            </a:p>
          </p:txBody>
        </p:sp>
        <p:sp>
          <p:nvSpPr>
            <p:cNvPr id="661532" name="Line 28"/>
            <p:cNvSpPr>
              <a:spLocks noChangeShapeType="1"/>
            </p:cNvSpPr>
            <p:nvPr/>
          </p:nvSpPr>
          <p:spPr bwMode="auto">
            <a:xfrm>
              <a:off x="2196" y="1163"/>
              <a:ext cx="0" cy="410"/>
            </a:xfrm>
            <a:prstGeom prst="line">
              <a:avLst/>
            </a:prstGeom>
            <a:noFill/>
            <a:ln w="28575">
              <a:solidFill>
                <a:schemeClr val="tx1"/>
              </a:solidFill>
              <a:round/>
              <a:headEnd/>
              <a:tailEnd type="triangle" w="med" len="med"/>
            </a:ln>
            <a:effectLst/>
          </p:spPr>
          <p:txBody>
            <a:bodyPr/>
            <a:lstStyle/>
            <a:p>
              <a:endParaRPr lang="en-US"/>
            </a:p>
          </p:txBody>
        </p:sp>
        <p:sp>
          <p:nvSpPr>
            <p:cNvPr id="661533" name="Line 29"/>
            <p:cNvSpPr>
              <a:spLocks noChangeShapeType="1"/>
            </p:cNvSpPr>
            <p:nvPr/>
          </p:nvSpPr>
          <p:spPr bwMode="auto">
            <a:xfrm>
              <a:off x="2532" y="1163"/>
              <a:ext cx="0" cy="410"/>
            </a:xfrm>
            <a:prstGeom prst="line">
              <a:avLst/>
            </a:prstGeom>
            <a:noFill/>
            <a:ln w="28575">
              <a:solidFill>
                <a:schemeClr val="tx1"/>
              </a:solidFill>
              <a:round/>
              <a:headEnd/>
              <a:tailEnd type="triangle" w="med" len="med"/>
            </a:ln>
            <a:effectLst/>
          </p:spPr>
          <p:txBody>
            <a:bodyPr/>
            <a:lstStyle/>
            <a:p>
              <a:endParaRPr lang="en-US"/>
            </a:p>
          </p:txBody>
        </p:sp>
        <p:sp>
          <p:nvSpPr>
            <p:cNvPr id="661534" name="Line 30"/>
            <p:cNvSpPr>
              <a:spLocks noChangeShapeType="1"/>
            </p:cNvSpPr>
            <p:nvPr/>
          </p:nvSpPr>
          <p:spPr bwMode="auto">
            <a:xfrm>
              <a:off x="2860" y="1163"/>
              <a:ext cx="0" cy="410"/>
            </a:xfrm>
            <a:prstGeom prst="line">
              <a:avLst/>
            </a:prstGeom>
            <a:noFill/>
            <a:ln w="28575">
              <a:solidFill>
                <a:schemeClr val="tx1"/>
              </a:solidFill>
              <a:round/>
              <a:headEnd/>
              <a:tailEnd type="triangle" w="med" len="med"/>
            </a:ln>
            <a:effectLst/>
          </p:spPr>
          <p:txBody>
            <a:bodyPr/>
            <a:lstStyle/>
            <a:p>
              <a:endParaRPr lang="en-US"/>
            </a:p>
          </p:txBody>
        </p:sp>
        <p:sp>
          <p:nvSpPr>
            <p:cNvPr id="661535" name="Line 31"/>
            <p:cNvSpPr>
              <a:spLocks noChangeShapeType="1"/>
            </p:cNvSpPr>
            <p:nvPr/>
          </p:nvSpPr>
          <p:spPr bwMode="auto">
            <a:xfrm>
              <a:off x="3196" y="1163"/>
              <a:ext cx="0" cy="410"/>
            </a:xfrm>
            <a:prstGeom prst="line">
              <a:avLst/>
            </a:prstGeom>
            <a:noFill/>
            <a:ln w="28575">
              <a:solidFill>
                <a:schemeClr val="tx1"/>
              </a:solidFill>
              <a:round/>
              <a:headEnd/>
              <a:tailEnd type="triangle" w="med" len="med"/>
            </a:ln>
            <a:effectLst/>
          </p:spPr>
          <p:txBody>
            <a:bodyPr/>
            <a:lstStyle/>
            <a:p>
              <a:endParaRPr lang="en-US"/>
            </a:p>
          </p:txBody>
        </p:sp>
        <p:sp>
          <p:nvSpPr>
            <p:cNvPr id="661536" name="Line 32"/>
            <p:cNvSpPr>
              <a:spLocks noChangeShapeType="1"/>
            </p:cNvSpPr>
            <p:nvPr/>
          </p:nvSpPr>
          <p:spPr bwMode="auto">
            <a:xfrm>
              <a:off x="3524" y="1163"/>
              <a:ext cx="0" cy="410"/>
            </a:xfrm>
            <a:prstGeom prst="line">
              <a:avLst/>
            </a:prstGeom>
            <a:noFill/>
            <a:ln w="28575">
              <a:solidFill>
                <a:schemeClr val="tx1"/>
              </a:solidFill>
              <a:round/>
              <a:headEnd/>
              <a:tailEnd type="triangle" w="med" len="med"/>
            </a:ln>
            <a:effectLst/>
          </p:spPr>
          <p:txBody>
            <a:bodyPr/>
            <a:lstStyle/>
            <a:p>
              <a:endParaRPr lang="en-US"/>
            </a:p>
          </p:txBody>
        </p:sp>
        <p:sp>
          <p:nvSpPr>
            <p:cNvPr id="661537" name="Line 33"/>
            <p:cNvSpPr>
              <a:spLocks noChangeShapeType="1"/>
            </p:cNvSpPr>
            <p:nvPr/>
          </p:nvSpPr>
          <p:spPr bwMode="auto">
            <a:xfrm>
              <a:off x="3860" y="1163"/>
              <a:ext cx="0" cy="410"/>
            </a:xfrm>
            <a:prstGeom prst="line">
              <a:avLst/>
            </a:prstGeom>
            <a:noFill/>
            <a:ln w="28575">
              <a:solidFill>
                <a:schemeClr val="tx1"/>
              </a:solidFill>
              <a:round/>
              <a:headEnd/>
              <a:tailEnd type="triangle" w="med" len="med"/>
            </a:ln>
            <a:effectLst/>
          </p:spPr>
          <p:txBody>
            <a:bodyPr/>
            <a:lstStyle/>
            <a:p>
              <a:endParaRPr lang="en-US"/>
            </a:p>
          </p:txBody>
        </p:sp>
        <p:sp>
          <p:nvSpPr>
            <p:cNvPr id="661538" name="Line 34"/>
            <p:cNvSpPr>
              <a:spLocks noChangeShapeType="1"/>
            </p:cNvSpPr>
            <p:nvPr/>
          </p:nvSpPr>
          <p:spPr bwMode="auto">
            <a:xfrm>
              <a:off x="4188" y="1163"/>
              <a:ext cx="0" cy="410"/>
            </a:xfrm>
            <a:prstGeom prst="line">
              <a:avLst/>
            </a:prstGeom>
            <a:noFill/>
            <a:ln w="28575">
              <a:solidFill>
                <a:schemeClr val="tx1"/>
              </a:solidFill>
              <a:round/>
              <a:headEnd/>
              <a:tailEnd type="triangle" w="med" len="med"/>
            </a:ln>
            <a:effectLst/>
          </p:spPr>
          <p:txBody>
            <a:bodyPr/>
            <a:lstStyle/>
            <a:p>
              <a:endParaRPr lang="en-US"/>
            </a:p>
          </p:txBody>
        </p:sp>
        <p:sp>
          <p:nvSpPr>
            <p:cNvPr id="661539" name="Line 35"/>
            <p:cNvSpPr>
              <a:spLocks noChangeShapeType="1"/>
            </p:cNvSpPr>
            <p:nvPr/>
          </p:nvSpPr>
          <p:spPr bwMode="auto">
            <a:xfrm>
              <a:off x="4516" y="1163"/>
              <a:ext cx="0" cy="410"/>
            </a:xfrm>
            <a:prstGeom prst="line">
              <a:avLst/>
            </a:prstGeom>
            <a:noFill/>
            <a:ln w="28575">
              <a:solidFill>
                <a:schemeClr val="tx1"/>
              </a:solidFill>
              <a:round/>
              <a:headEnd/>
              <a:tailEnd type="triangle" w="med" len="med"/>
            </a:ln>
            <a:effectLst/>
          </p:spPr>
          <p:txBody>
            <a:bodyPr/>
            <a:lstStyle/>
            <a:p>
              <a:endParaRPr lang="en-US"/>
            </a:p>
          </p:txBody>
        </p:sp>
        <p:sp>
          <p:nvSpPr>
            <p:cNvPr id="661540" name="Line 36"/>
            <p:cNvSpPr>
              <a:spLocks noChangeShapeType="1"/>
            </p:cNvSpPr>
            <p:nvPr/>
          </p:nvSpPr>
          <p:spPr bwMode="auto">
            <a:xfrm>
              <a:off x="4844" y="1163"/>
              <a:ext cx="0" cy="410"/>
            </a:xfrm>
            <a:prstGeom prst="line">
              <a:avLst/>
            </a:prstGeom>
            <a:noFill/>
            <a:ln w="28575">
              <a:solidFill>
                <a:schemeClr val="tx1"/>
              </a:solidFill>
              <a:round/>
              <a:headEnd/>
              <a:tailEnd type="triangle" w="med" len="med"/>
            </a:ln>
            <a:effectLst/>
          </p:spPr>
          <p:txBody>
            <a:bodyPr/>
            <a:lstStyle/>
            <a:p>
              <a:endParaRPr lang="en-US"/>
            </a:p>
          </p:txBody>
        </p:sp>
        <p:sp>
          <p:nvSpPr>
            <p:cNvPr id="661541" name="Line 37"/>
            <p:cNvSpPr>
              <a:spLocks noChangeShapeType="1"/>
            </p:cNvSpPr>
            <p:nvPr/>
          </p:nvSpPr>
          <p:spPr bwMode="auto">
            <a:xfrm>
              <a:off x="5180" y="1163"/>
              <a:ext cx="0" cy="410"/>
            </a:xfrm>
            <a:prstGeom prst="line">
              <a:avLst/>
            </a:prstGeom>
            <a:noFill/>
            <a:ln w="28575">
              <a:solidFill>
                <a:schemeClr val="tx1"/>
              </a:solidFill>
              <a:round/>
              <a:headEnd/>
              <a:tailEnd type="triangle" w="med" len="med"/>
            </a:ln>
            <a:effectLst/>
          </p:spPr>
          <p:txBody>
            <a:bodyPr/>
            <a:lstStyle/>
            <a:p>
              <a:endParaRPr lang="en-US"/>
            </a:p>
          </p:txBody>
        </p:sp>
        <p:sp>
          <p:nvSpPr>
            <p:cNvPr id="661542" name="Line 38"/>
            <p:cNvSpPr>
              <a:spLocks noChangeShapeType="1"/>
            </p:cNvSpPr>
            <p:nvPr/>
          </p:nvSpPr>
          <p:spPr bwMode="auto">
            <a:xfrm>
              <a:off x="5508" y="1163"/>
              <a:ext cx="0" cy="410"/>
            </a:xfrm>
            <a:prstGeom prst="line">
              <a:avLst/>
            </a:prstGeom>
            <a:noFill/>
            <a:ln w="28575">
              <a:solidFill>
                <a:schemeClr val="tx1"/>
              </a:solidFill>
              <a:round/>
              <a:headEnd/>
              <a:tailEnd type="triangle" w="med" len="med"/>
            </a:ln>
            <a:effectLst/>
          </p:spPr>
          <p:txBody>
            <a:bodyPr/>
            <a:lstStyle/>
            <a:p>
              <a:endParaRPr lang="en-US"/>
            </a:p>
          </p:txBody>
        </p:sp>
        <p:sp>
          <p:nvSpPr>
            <p:cNvPr id="661543" name="Line 39"/>
            <p:cNvSpPr>
              <a:spLocks noChangeShapeType="1"/>
            </p:cNvSpPr>
            <p:nvPr/>
          </p:nvSpPr>
          <p:spPr bwMode="auto">
            <a:xfrm>
              <a:off x="227" y="1165"/>
              <a:ext cx="0" cy="410"/>
            </a:xfrm>
            <a:prstGeom prst="line">
              <a:avLst/>
            </a:prstGeom>
            <a:noFill/>
            <a:ln w="28575">
              <a:solidFill>
                <a:schemeClr val="tx1"/>
              </a:solidFill>
              <a:round/>
              <a:headEnd/>
              <a:tailEnd type="triangle" w="med" len="med"/>
            </a:ln>
            <a:effectLst/>
          </p:spPr>
          <p:txBody>
            <a:bodyPr/>
            <a:lstStyle/>
            <a:p>
              <a:endParaRPr lang="en-US"/>
            </a:p>
          </p:txBody>
        </p:sp>
      </p:grpSp>
      <p:sp>
        <p:nvSpPr>
          <p:cNvPr id="661544" name="Text Box 40"/>
          <p:cNvSpPr txBox="1">
            <a:spLocks noChangeArrowheads="1"/>
          </p:cNvSpPr>
          <p:nvPr/>
        </p:nvSpPr>
        <p:spPr bwMode="auto">
          <a:xfrm>
            <a:off x="250825" y="2894013"/>
            <a:ext cx="7907338" cy="457200"/>
          </a:xfrm>
          <a:prstGeom prst="rect">
            <a:avLst/>
          </a:prstGeom>
          <a:noFill/>
          <a:ln w="9525">
            <a:noFill/>
            <a:miter lim="800000"/>
            <a:headEnd/>
            <a:tailEnd/>
          </a:ln>
          <a:effectLst/>
        </p:spPr>
        <p:txBody>
          <a:bodyPr wrap="none">
            <a:spAutoFit/>
          </a:bodyPr>
          <a:lstStyle/>
          <a:p>
            <a:r>
              <a:rPr lang="en-US" sz="2400">
                <a:latin typeface="Comic Sans MS" pitchFamily="66" charset="0"/>
              </a:rPr>
              <a:t>Without staggered field distant spinons don’t interact</a:t>
            </a:r>
          </a:p>
        </p:txBody>
      </p:sp>
      <p:sp>
        <p:nvSpPr>
          <p:cNvPr id="661545" name="Text Box 41"/>
          <p:cNvSpPr txBox="1">
            <a:spLocks noChangeArrowheads="1"/>
          </p:cNvSpPr>
          <p:nvPr/>
        </p:nvSpPr>
        <p:spPr bwMode="auto">
          <a:xfrm>
            <a:off x="193675" y="4592638"/>
            <a:ext cx="8942388" cy="822325"/>
          </a:xfrm>
          <a:prstGeom prst="rect">
            <a:avLst/>
          </a:prstGeom>
          <a:noFill/>
          <a:ln w="9525">
            <a:noFill/>
            <a:miter lim="800000"/>
            <a:headEnd/>
            <a:tailEnd/>
          </a:ln>
          <a:effectLst/>
        </p:spPr>
        <p:txBody>
          <a:bodyPr wrap="none">
            <a:spAutoFit/>
          </a:bodyPr>
          <a:lstStyle/>
          <a:p>
            <a:r>
              <a:rPr lang="en-US" sz="2400">
                <a:latin typeface="Comic Sans MS" pitchFamily="66" charset="0"/>
              </a:rPr>
              <a:t>With staggered field solitons separate “good” from “bad” </a:t>
            </a:r>
          </a:p>
          <a:p>
            <a:r>
              <a:rPr lang="en-US" sz="2400">
                <a:latin typeface="Comic Sans MS" pitchFamily="66" charset="0"/>
              </a:rPr>
              <a:t>domains, which leads to interactions and “soliton” bound state</a:t>
            </a:r>
          </a:p>
        </p:txBody>
      </p:sp>
      <p:sp>
        <p:nvSpPr>
          <p:cNvPr id="661546" name="Oval 42"/>
          <p:cNvSpPr>
            <a:spLocks noChangeArrowheads="1"/>
          </p:cNvSpPr>
          <p:nvPr/>
        </p:nvSpPr>
        <p:spPr bwMode="auto">
          <a:xfrm>
            <a:off x="2066925" y="3409950"/>
            <a:ext cx="509588" cy="1069975"/>
          </a:xfrm>
          <a:prstGeom prst="ellipse">
            <a:avLst/>
          </a:prstGeom>
          <a:noFill/>
          <a:ln w="28575">
            <a:solidFill>
              <a:srgbClr val="FFFF00"/>
            </a:solidFill>
            <a:round/>
            <a:headEnd/>
            <a:tailEnd/>
          </a:ln>
          <a:effectLst/>
        </p:spPr>
        <p:txBody>
          <a:bodyPr wrap="none" anchor="ctr"/>
          <a:lstStyle/>
          <a:p>
            <a:endParaRPr lang="en-US"/>
          </a:p>
        </p:txBody>
      </p:sp>
      <p:sp>
        <p:nvSpPr>
          <p:cNvPr id="661547" name="Line 43"/>
          <p:cNvSpPr>
            <a:spLocks noChangeShapeType="1"/>
          </p:cNvSpPr>
          <p:nvPr/>
        </p:nvSpPr>
        <p:spPr bwMode="auto">
          <a:xfrm flipV="1">
            <a:off x="1155700" y="36052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48" name="Line 44"/>
          <p:cNvSpPr>
            <a:spLocks noChangeShapeType="1"/>
          </p:cNvSpPr>
          <p:nvPr/>
        </p:nvSpPr>
        <p:spPr bwMode="auto">
          <a:xfrm flipV="1">
            <a:off x="1676400" y="36052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49" name="Line 45"/>
          <p:cNvSpPr>
            <a:spLocks noChangeShapeType="1"/>
          </p:cNvSpPr>
          <p:nvPr/>
        </p:nvSpPr>
        <p:spPr bwMode="auto">
          <a:xfrm flipV="1">
            <a:off x="2209800" y="36052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50" name="Line 46"/>
          <p:cNvSpPr>
            <a:spLocks noChangeShapeType="1"/>
          </p:cNvSpPr>
          <p:nvPr/>
        </p:nvSpPr>
        <p:spPr bwMode="auto">
          <a:xfrm>
            <a:off x="2730500" y="36052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51" name="Line 47"/>
          <p:cNvSpPr>
            <a:spLocks noChangeShapeType="1"/>
          </p:cNvSpPr>
          <p:nvPr/>
        </p:nvSpPr>
        <p:spPr bwMode="auto">
          <a:xfrm>
            <a:off x="3251200" y="36052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52" name="Line 48"/>
          <p:cNvSpPr>
            <a:spLocks noChangeShapeType="1"/>
          </p:cNvSpPr>
          <p:nvPr/>
        </p:nvSpPr>
        <p:spPr bwMode="auto">
          <a:xfrm>
            <a:off x="3771900" y="36052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53" name="Line 49"/>
          <p:cNvSpPr>
            <a:spLocks noChangeShapeType="1"/>
          </p:cNvSpPr>
          <p:nvPr/>
        </p:nvSpPr>
        <p:spPr bwMode="auto">
          <a:xfrm>
            <a:off x="4305300" y="36052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54" name="Line 50"/>
          <p:cNvSpPr>
            <a:spLocks noChangeShapeType="1"/>
          </p:cNvSpPr>
          <p:nvPr/>
        </p:nvSpPr>
        <p:spPr bwMode="auto">
          <a:xfrm>
            <a:off x="4826000" y="36052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55" name="Line 51"/>
          <p:cNvSpPr>
            <a:spLocks noChangeShapeType="1"/>
          </p:cNvSpPr>
          <p:nvPr/>
        </p:nvSpPr>
        <p:spPr bwMode="auto">
          <a:xfrm>
            <a:off x="5359400" y="36052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56" name="Line 52"/>
          <p:cNvSpPr>
            <a:spLocks noChangeShapeType="1"/>
          </p:cNvSpPr>
          <p:nvPr/>
        </p:nvSpPr>
        <p:spPr bwMode="auto">
          <a:xfrm>
            <a:off x="5880100" y="36052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57" name="Line 53"/>
          <p:cNvSpPr>
            <a:spLocks noChangeShapeType="1"/>
          </p:cNvSpPr>
          <p:nvPr/>
        </p:nvSpPr>
        <p:spPr bwMode="auto">
          <a:xfrm>
            <a:off x="6413500" y="36052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58" name="Line 54"/>
          <p:cNvSpPr>
            <a:spLocks noChangeShapeType="1"/>
          </p:cNvSpPr>
          <p:nvPr/>
        </p:nvSpPr>
        <p:spPr bwMode="auto">
          <a:xfrm flipV="1">
            <a:off x="6934200" y="36052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59" name="Line 55"/>
          <p:cNvSpPr>
            <a:spLocks noChangeShapeType="1"/>
          </p:cNvSpPr>
          <p:nvPr/>
        </p:nvSpPr>
        <p:spPr bwMode="auto">
          <a:xfrm flipV="1">
            <a:off x="7454900" y="36052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60" name="Line 56"/>
          <p:cNvSpPr>
            <a:spLocks noChangeShapeType="1"/>
          </p:cNvSpPr>
          <p:nvPr/>
        </p:nvSpPr>
        <p:spPr bwMode="auto">
          <a:xfrm flipV="1">
            <a:off x="7975600" y="36052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61" name="Line 57"/>
          <p:cNvSpPr>
            <a:spLocks noChangeShapeType="1"/>
          </p:cNvSpPr>
          <p:nvPr/>
        </p:nvSpPr>
        <p:spPr bwMode="auto">
          <a:xfrm flipV="1">
            <a:off x="8509000" y="36052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62" name="Line 58"/>
          <p:cNvSpPr>
            <a:spLocks noChangeShapeType="1"/>
          </p:cNvSpPr>
          <p:nvPr/>
        </p:nvSpPr>
        <p:spPr bwMode="auto">
          <a:xfrm flipV="1">
            <a:off x="9029700" y="36052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63" name="Line 59"/>
          <p:cNvSpPr>
            <a:spLocks noChangeShapeType="1"/>
          </p:cNvSpPr>
          <p:nvPr/>
        </p:nvSpPr>
        <p:spPr bwMode="auto">
          <a:xfrm flipV="1">
            <a:off x="125413" y="3608388"/>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64" name="Line 60"/>
          <p:cNvSpPr>
            <a:spLocks noChangeShapeType="1"/>
          </p:cNvSpPr>
          <p:nvPr/>
        </p:nvSpPr>
        <p:spPr bwMode="auto">
          <a:xfrm flipV="1">
            <a:off x="646113" y="3608388"/>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65" name="Line 61"/>
          <p:cNvSpPr>
            <a:spLocks noChangeShapeType="1"/>
          </p:cNvSpPr>
          <p:nvPr/>
        </p:nvSpPr>
        <p:spPr bwMode="auto">
          <a:xfrm>
            <a:off x="889000" y="36179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66" name="Line 62"/>
          <p:cNvSpPr>
            <a:spLocks noChangeShapeType="1"/>
          </p:cNvSpPr>
          <p:nvPr/>
        </p:nvSpPr>
        <p:spPr bwMode="auto">
          <a:xfrm>
            <a:off x="1409700" y="36179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67" name="Line 63"/>
          <p:cNvSpPr>
            <a:spLocks noChangeShapeType="1"/>
          </p:cNvSpPr>
          <p:nvPr/>
        </p:nvSpPr>
        <p:spPr bwMode="auto">
          <a:xfrm>
            <a:off x="1943100" y="36179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68" name="Line 64"/>
          <p:cNvSpPr>
            <a:spLocks noChangeShapeType="1"/>
          </p:cNvSpPr>
          <p:nvPr/>
        </p:nvSpPr>
        <p:spPr bwMode="auto">
          <a:xfrm flipV="1">
            <a:off x="2463800" y="36179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69" name="Line 65"/>
          <p:cNvSpPr>
            <a:spLocks noChangeShapeType="1"/>
          </p:cNvSpPr>
          <p:nvPr/>
        </p:nvSpPr>
        <p:spPr bwMode="auto">
          <a:xfrm flipV="1">
            <a:off x="2984500" y="36179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70" name="Line 66"/>
          <p:cNvSpPr>
            <a:spLocks noChangeShapeType="1"/>
          </p:cNvSpPr>
          <p:nvPr/>
        </p:nvSpPr>
        <p:spPr bwMode="auto">
          <a:xfrm flipV="1">
            <a:off x="3505200" y="36179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71" name="Line 67"/>
          <p:cNvSpPr>
            <a:spLocks noChangeShapeType="1"/>
          </p:cNvSpPr>
          <p:nvPr/>
        </p:nvSpPr>
        <p:spPr bwMode="auto">
          <a:xfrm flipV="1">
            <a:off x="4038600" y="36179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72" name="Line 68"/>
          <p:cNvSpPr>
            <a:spLocks noChangeShapeType="1"/>
          </p:cNvSpPr>
          <p:nvPr/>
        </p:nvSpPr>
        <p:spPr bwMode="auto">
          <a:xfrm flipV="1">
            <a:off x="4559300" y="36179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73" name="Line 69"/>
          <p:cNvSpPr>
            <a:spLocks noChangeShapeType="1"/>
          </p:cNvSpPr>
          <p:nvPr/>
        </p:nvSpPr>
        <p:spPr bwMode="auto">
          <a:xfrm flipV="1">
            <a:off x="5092700" y="36179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74" name="Line 70"/>
          <p:cNvSpPr>
            <a:spLocks noChangeShapeType="1"/>
          </p:cNvSpPr>
          <p:nvPr/>
        </p:nvSpPr>
        <p:spPr bwMode="auto">
          <a:xfrm flipV="1">
            <a:off x="5613400" y="36179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75" name="Line 71"/>
          <p:cNvSpPr>
            <a:spLocks noChangeShapeType="1"/>
          </p:cNvSpPr>
          <p:nvPr/>
        </p:nvSpPr>
        <p:spPr bwMode="auto">
          <a:xfrm flipV="1">
            <a:off x="6146800" y="36179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76" name="Line 72"/>
          <p:cNvSpPr>
            <a:spLocks noChangeShapeType="1"/>
          </p:cNvSpPr>
          <p:nvPr/>
        </p:nvSpPr>
        <p:spPr bwMode="auto">
          <a:xfrm flipV="1">
            <a:off x="6667500" y="36179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77" name="Line 73"/>
          <p:cNvSpPr>
            <a:spLocks noChangeShapeType="1"/>
          </p:cNvSpPr>
          <p:nvPr/>
        </p:nvSpPr>
        <p:spPr bwMode="auto">
          <a:xfrm>
            <a:off x="7188200" y="36179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78" name="Line 74"/>
          <p:cNvSpPr>
            <a:spLocks noChangeShapeType="1"/>
          </p:cNvSpPr>
          <p:nvPr/>
        </p:nvSpPr>
        <p:spPr bwMode="auto">
          <a:xfrm>
            <a:off x="7708900" y="36179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79" name="Line 75"/>
          <p:cNvSpPr>
            <a:spLocks noChangeShapeType="1"/>
          </p:cNvSpPr>
          <p:nvPr/>
        </p:nvSpPr>
        <p:spPr bwMode="auto">
          <a:xfrm>
            <a:off x="8242300" y="36179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80" name="Line 76"/>
          <p:cNvSpPr>
            <a:spLocks noChangeShapeType="1"/>
          </p:cNvSpPr>
          <p:nvPr/>
        </p:nvSpPr>
        <p:spPr bwMode="auto">
          <a:xfrm>
            <a:off x="8763000" y="36179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81" name="Line 77"/>
          <p:cNvSpPr>
            <a:spLocks noChangeShapeType="1"/>
          </p:cNvSpPr>
          <p:nvPr/>
        </p:nvSpPr>
        <p:spPr bwMode="auto">
          <a:xfrm>
            <a:off x="379413" y="3621088"/>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82" name="Oval 78"/>
          <p:cNvSpPr>
            <a:spLocks noChangeArrowheads="1"/>
          </p:cNvSpPr>
          <p:nvPr/>
        </p:nvSpPr>
        <p:spPr bwMode="auto">
          <a:xfrm>
            <a:off x="6524625" y="3409950"/>
            <a:ext cx="509588" cy="1069975"/>
          </a:xfrm>
          <a:prstGeom prst="ellipse">
            <a:avLst/>
          </a:prstGeom>
          <a:noFill/>
          <a:ln w="28575">
            <a:solidFill>
              <a:srgbClr val="FFFF00"/>
            </a:solidFill>
            <a:round/>
            <a:headEnd/>
            <a:tailEnd/>
          </a:ln>
          <a:effectLst/>
        </p:spPr>
        <p:txBody>
          <a:bodyPr wrap="none" anchor="ctr"/>
          <a:lstStyle/>
          <a:p>
            <a:endParaRPr lang="en-US"/>
          </a:p>
        </p:txBody>
      </p:sp>
      <p:sp>
        <p:nvSpPr>
          <p:cNvPr id="661584" name="Line 80"/>
          <p:cNvSpPr>
            <a:spLocks noChangeShapeType="1"/>
          </p:cNvSpPr>
          <p:nvPr/>
        </p:nvSpPr>
        <p:spPr bwMode="auto">
          <a:xfrm flipV="1">
            <a:off x="1155700" y="57388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85" name="Line 81"/>
          <p:cNvSpPr>
            <a:spLocks noChangeShapeType="1"/>
          </p:cNvSpPr>
          <p:nvPr/>
        </p:nvSpPr>
        <p:spPr bwMode="auto">
          <a:xfrm flipV="1">
            <a:off x="1676400" y="57388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86" name="Line 82"/>
          <p:cNvSpPr>
            <a:spLocks noChangeShapeType="1"/>
          </p:cNvSpPr>
          <p:nvPr/>
        </p:nvSpPr>
        <p:spPr bwMode="auto">
          <a:xfrm flipV="1">
            <a:off x="2209800" y="57388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87" name="Line 83"/>
          <p:cNvSpPr>
            <a:spLocks noChangeShapeType="1"/>
          </p:cNvSpPr>
          <p:nvPr/>
        </p:nvSpPr>
        <p:spPr bwMode="auto">
          <a:xfrm>
            <a:off x="2730500" y="57388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588" name="Line 84"/>
          <p:cNvSpPr>
            <a:spLocks noChangeShapeType="1"/>
          </p:cNvSpPr>
          <p:nvPr/>
        </p:nvSpPr>
        <p:spPr bwMode="auto">
          <a:xfrm>
            <a:off x="3251200" y="57388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589" name="Line 85"/>
          <p:cNvSpPr>
            <a:spLocks noChangeShapeType="1"/>
          </p:cNvSpPr>
          <p:nvPr/>
        </p:nvSpPr>
        <p:spPr bwMode="auto">
          <a:xfrm>
            <a:off x="3771900" y="57388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590" name="Line 86"/>
          <p:cNvSpPr>
            <a:spLocks noChangeShapeType="1"/>
          </p:cNvSpPr>
          <p:nvPr/>
        </p:nvSpPr>
        <p:spPr bwMode="auto">
          <a:xfrm>
            <a:off x="4305300" y="57388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591" name="Line 87"/>
          <p:cNvSpPr>
            <a:spLocks noChangeShapeType="1"/>
          </p:cNvSpPr>
          <p:nvPr/>
        </p:nvSpPr>
        <p:spPr bwMode="auto">
          <a:xfrm>
            <a:off x="4826000" y="57388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592" name="Line 88"/>
          <p:cNvSpPr>
            <a:spLocks noChangeShapeType="1"/>
          </p:cNvSpPr>
          <p:nvPr/>
        </p:nvSpPr>
        <p:spPr bwMode="auto">
          <a:xfrm>
            <a:off x="5359400" y="57388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593" name="Line 89"/>
          <p:cNvSpPr>
            <a:spLocks noChangeShapeType="1"/>
          </p:cNvSpPr>
          <p:nvPr/>
        </p:nvSpPr>
        <p:spPr bwMode="auto">
          <a:xfrm>
            <a:off x="5880100" y="57388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594" name="Line 90"/>
          <p:cNvSpPr>
            <a:spLocks noChangeShapeType="1"/>
          </p:cNvSpPr>
          <p:nvPr/>
        </p:nvSpPr>
        <p:spPr bwMode="auto">
          <a:xfrm>
            <a:off x="6413500" y="57388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595" name="Line 91"/>
          <p:cNvSpPr>
            <a:spLocks noChangeShapeType="1"/>
          </p:cNvSpPr>
          <p:nvPr/>
        </p:nvSpPr>
        <p:spPr bwMode="auto">
          <a:xfrm flipV="1">
            <a:off x="6934200" y="57388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96" name="Line 92"/>
          <p:cNvSpPr>
            <a:spLocks noChangeShapeType="1"/>
          </p:cNvSpPr>
          <p:nvPr/>
        </p:nvSpPr>
        <p:spPr bwMode="auto">
          <a:xfrm flipV="1">
            <a:off x="7454900" y="57388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97" name="Line 93"/>
          <p:cNvSpPr>
            <a:spLocks noChangeShapeType="1"/>
          </p:cNvSpPr>
          <p:nvPr/>
        </p:nvSpPr>
        <p:spPr bwMode="auto">
          <a:xfrm flipV="1">
            <a:off x="7975600" y="57388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98" name="Line 94"/>
          <p:cNvSpPr>
            <a:spLocks noChangeShapeType="1"/>
          </p:cNvSpPr>
          <p:nvPr/>
        </p:nvSpPr>
        <p:spPr bwMode="auto">
          <a:xfrm flipV="1">
            <a:off x="8509000" y="57388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599" name="Line 95"/>
          <p:cNvSpPr>
            <a:spLocks noChangeShapeType="1"/>
          </p:cNvSpPr>
          <p:nvPr/>
        </p:nvSpPr>
        <p:spPr bwMode="auto">
          <a:xfrm flipV="1">
            <a:off x="9029700" y="57388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600" name="Line 96"/>
          <p:cNvSpPr>
            <a:spLocks noChangeShapeType="1"/>
          </p:cNvSpPr>
          <p:nvPr/>
        </p:nvSpPr>
        <p:spPr bwMode="auto">
          <a:xfrm flipV="1">
            <a:off x="125413" y="5741988"/>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601" name="Line 97"/>
          <p:cNvSpPr>
            <a:spLocks noChangeShapeType="1"/>
          </p:cNvSpPr>
          <p:nvPr/>
        </p:nvSpPr>
        <p:spPr bwMode="auto">
          <a:xfrm flipV="1">
            <a:off x="646113" y="5741988"/>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602" name="Line 98"/>
          <p:cNvSpPr>
            <a:spLocks noChangeShapeType="1"/>
          </p:cNvSpPr>
          <p:nvPr/>
        </p:nvSpPr>
        <p:spPr bwMode="auto">
          <a:xfrm>
            <a:off x="889000" y="57515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603" name="Line 99"/>
          <p:cNvSpPr>
            <a:spLocks noChangeShapeType="1"/>
          </p:cNvSpPr>
          <p:nvPr/>
        </p:nvSpPr>
        <p:spPr bwMode="auto">
          <a:xfrm>
            <a:off x="1409700" y="57515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604" name="Line 100"/>
          <p:cNvSpPr>
            <a:spLocks noChangeShapeType="1"/>
          </p:cNvSpPr>
          <p:nvPr/>
        </p:nvSpPr>
        <p:spPr bwMode="auto">
          <a:xfrm>
            <a:off x="1943100" y="57515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605" name="Line 101"/>
          <p:cNvSpPr>
            <a:spLocks noChangeShapeType="1"/>
          </p:cNvSpPr>
          <p:nvPr/>
        </p:nvSpPr>
        <p:spPr bwMode="auto">
          <a:xfrm flipV="1">
            <a:off x="2463800" y="57515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606" name="Line 102"/>
          <p:cNvSpPr>
            <a:spLocks noChangeShapeType="1"/>
          </p:cNvSpPr>
          <p:nvPr/>
        </p:nvSpPr>
        <p:spPr bwMode="auto">
          <a:xfrm flipV="1">
            <a:off x="2984500" y="57515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607" name="Line 103"/>
          <p:cNvSpPr>
            <a:spLocks noChangeShapeType="1"/>
          </p:cNvSpPr>
          <p:nvPr/>
        </p:nvSpPr>
        <p:spPr bwMode="auto">
          <a:xfrm flipV="1">
            <a:off x="3505200" y="57515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608" name="Line 104"/>
          <p:cNvSpPr>
            <a:spLocks noChangeShapeType="1"/>
          </p:cNvSpPr>
          <p:nvPr/>
        </p:nvSpPr>
        <p:spPr bwMode="auto">
          <a:xfrm flipV="1">
            <a:off x="4038600" y="57515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609" name="Line 105"/>
          <p:cNvSpPr>
            <a:spLocks noChangeShapeType="1"/>
          </p:cNvSpPr>
          <p:nvPr/>
        </p:nvSpPr>
        <p:spPr bwMode="auto">
          <a:xfrm flipV="1">
            <a:off x="4559300" y="57515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610" name="Line 106"/>
          <p:cNvSpPr>
            <a:spLocks noChangeShapeType="1"/>
          </p:cNvSpPr>
          <p:nvPr/>
        </p:nvSpPr>
        <p:spPr bwMode="auto">
          <a:xfrm flipV="1">
            <a:off x="5092700" y="57515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611" name="Line 107"/>
          <p:cNvSpPr>
            <a:spLocks noChangeShapeType="1"/>
          </p:cNvSpPr>
          <p:nvPr/>
        </p:nvSpPr>
        <p:spPr bwMode="auto">
          <a:xfrm flipV="1">
            <a:off x="5613400" y="57515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612" name="Line 108"/>
          <p:cNvSpPr>
            <a:spLocks noChangeShapeType="1"/>
          </p:cNvSpPr>
          <p:nvPr/>
        </p:nvSpPr>
        <p:spPr bwMode="auto">
          <a:xfrm flipV="1">
            <a:off x="6146800" y="5751513"/>
            <a:ext cx="0" cy="650875"/>
          </a:xfrm>
          <a:prstGeom prst="line">
            <a:avLst/>
          </a:prstGeom>
          <a:noFill/>
          <a:ln w="28575">
            <a:solidFill>
              <a:srgbClr val="FF0000"/>
            </a:solidFill>
            <a:round/>
            <a:headEnd/>
            <a:tailEnd type="triangle" w="med" len="med"/>
          </a:ln>
          <a:effectLst/>
        </p:spPr>
        <p:txBody>
          <a:bodyPr/>
          <a:lstStyle/>
          <a:p>
            <a:endParaRPr lang="en-US"/>
          </a:p>
        </p:txBody>
      </p:sp>
      <p:sp>
        <p:nvSpPr>
          <p:cNvPr id="661613" name="Line 109"/>
          <p:cNvSpPr>
            <a:spLocks noChangeShapeType="1"/>
          </p:cNvSpPr>
          <p:nvPr/>
        </p:nvSpPr>
        <p:spPr bwMode="auto">
          <a:xfrm flipV="1">
            <a:off x="6667500" y="57515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614" name="Line 110"/>
          <p:cNvSpPr>
            <a:spLocks noChangeShapeType="1"/>
          </p:cNvSpPr>
          <p:nvPr/>
        </p:nvSpPr>
        <p:spPr bwMode="auto">
          <a:xfrm>
            <a:off x="7188200" y="57515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615" name="Line 111"/>
          <p:cNvSpPr>
            <a:spLocks noChangeShapeType="1"/>
          </p:cNvSpPr>
          <p:nvPr/>
        </p:nvSpPr>
        <p:spPr bwMode="auto">
          <a:xfrm>
            <a:off x="7708900" y="57515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616" name="Line 112"/>
          <p:cNvSpPr>
            <a:spLocks noChangeShapeType="1"/>
          </p:cNvSpPr>
          <p:nvPr/>
        </p:nvSpPr>
        <p:spPr bwMode="auto">
          <a:xfrm>
            <a:off x="8242300" y="57515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617" name="Line 113"/>
          <p:cNvSpPr>
            <a:spLocks noChangeShapeType="1"/>
          </p:cNvSpPr>
          <p:nvPr/>
        </p:nvSpPr>
        <p:spPr bwMode="auto">
          <a:xfrm>
            <a:off x="8763000" y="5751513"/>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618" name="Line 114"/>
          <p:cNvSpPr>
            <a:spLocks noChangeShapeType="1"/>
          </p:cNvSpPr>
          <p:nvPr/>
        </p:nvSpPr>
        <p:spPr bwMode="auto">
          <a:xfrm>
            <a:off x="379413" y="5754688"/>
            <a:ext cx="0" cy="650875"/>
          </a:xfrm>
          <a:prstGeom prst="line">
            <a:avLst/>
          </a:prstGeom>
          <a:noFill/>
          <a:ln w="28575">
            <a:solidFill>
              <a:schemeClr val="tx1"/>
            </a:solidFill>
            <a:round/>
            <a:headEnd/>
            <a:tailEnd type="triangle" w="med" len="med"/>
          </a:ln>
          <a:effectLst/>
        </p:spPr>
        <p:txBody>
          <a:bodyPr/>
          <a:lstStyle/>
          <a:p>
            <a:endParaRPr lang="en-US"/>
          </a:p>
        </p:txBody>
      </p:sp>
      <p:sp>
        <p:nvSpPr>
          <p:cNvPr id="661620" name="Line 116"/>
          <p:cNvSpPr>
            <a:spLocks noChangeShapeType="1"/>
          </p:cNvSpPr>
          <p:nvPr/>
        </p:nvSpPr>
        <p:spPr bwMode="auto">
          <a:xfrm flipV="1">
            <a:off x="1155700" y="59674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21" name="Line 117"/>
          <p:cNvSpPr>
            <a:spLocks noChangeShapeType="1"/>
          </p:cNvSpPr>
          <p:nvPr/>
        </p:nvSpPr>
        <p:spPr bwMode="auto">
          <a:xfrm flipV="1">
            <a:off x="1676400" y="59674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22" name="Line 118"/>
          <p:cNvSpPr>
            <a:spLocks noChangeShapeType="1"/>
          </p:cNvSpPr>
          <p:nvPr/>
        </p:nvSpPr>
        <p:spPr bwMode="auto">
          <a:xfrm flipV="1">
            <a:off x="2209800" y="59674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23" name="Line 119"/>
          <p:cNvSpPr>
            <a:spLocks noChangeShapeType="1"/>
          </p:cNvSpPr>
          <p:nvPr/>
        </p:nvSpPr>
        <p:spPr bwMode="auto">
          <a:xfrm flipV="1">
            <a:off x="2730500" y="59674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24" name="Line 120"/>
          <p:cNvSpPr>
            <a:spLocks noChangeShapeType="1"/>
          </p:cNvSpPr>
          <p:nvPr/>
        </p:nvSpPr>
        <p:spPr bwMode="auto">
          <a:xfrm flipV="1">
            <a:off x="3251200" y="59674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25" name="Line 121"/>
          <p:cNvSpPr>
            <a:spLocks noChangeShapeType="1"/>
          </p:cNvSpPr>
          <p:nvPr/>
        </p:nvSpPr>
        <p:spPr bwMode="auto">
          <a:xfrm flipV="1">
            <a:off x="3771900" y="59674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26" name="Line 122"/>
          <p:cNvSpPr>
            <a:spLocks noChangeShapeType="1"/>
          </p:cNvSpPr>
          <p:nvPr/>
        </p:nvSpPr>
        <p:spPr bwMode="auto">
          <a:xfrm flipV="1">
            <a:off x="4305300" y="59674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27" name="Line 123"/>
          <p:cNvSpPr>
            <a:spLocks noChangeShapeType="1"/>
          </p:cNvSpPr>
          <p:nvPr/>
        </p:nvSpPr>
        <p:spPr bwMode="auto">
          <a:xfrm flipV="1">
            <a:off x="4826000" y="59674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28" name="Line 124"/>
          <p:cNvSpPr>
            <a:spLocks noChangeShapeType="1"/>
          </p:cNvSpPr>
          <p:nvPr/>
        </p:nvSpPr>
        <p:spPr bwMode="auto">
          <a:xfrm flipV="1">
            <a:off x="5359400" y="59674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29" name="Line 125"/>
          <p:cNvSpPr>
            <a:spLocks noChangeShapeType="1"/>
          </p:cNvSpPr>
          <p:nvPr/>
        </p:nvSpPr>
        <p:spPr bwMode="auto">
          <a:xfrm flipV="1">
            <a:off x="5880100" y="59674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30" name="Line 126"/>
          <p:cNvSpPr>
            <a:spLocks noChangeShapeType="1"/>
          </p:cNvSpPr>
          <p:nvPr/>
        </p:nvSpPr>
        <p:spPr bwMode="auto">
          <a:xfrm flipV="1">
            <a:off x="6413500" y="59674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31" name="Line 127"/>
          <p:cNvSpPr>
            <a:spLocks noChangeShapeType="1"/>
          </p:cNvSpPr>
          <p:nvPr/>
        </p:nvSpPr>
        <p:spPr bwMode="auto">
          <a:xfrm flipV="1">
            <a:off x="6934200" y="59674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32" name="Line 128"/>
          <p:cNvSpPr>
            <a:spLocks noChangeShapeType="1"/>
          </p:cNvSpPr>
          <p:nvPr/>
        </p:nvSpPr>
        <p:spPr bwMode="auto">
          <a:xfrm flipV="1">
            <a:off x="7454900" y="59674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33" name="Line 129"/>
          <p:cNvSpPr>
            <a:spLocks noChangeShapeType="1"/>
          </p:cNvSpPr>
          <p:nvPr/>
        </p:nvSpPr>
        <p:spPr bwMode="auto">
          <a:xfrm flipV="1">
            <a:off x="7975600" y="59674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34" name="Line 130"/>
          <p:cNvSpPr>
            <a:spLocks noChangeShapeType="1"/>
          </p:cNvSpPr>
          <p:nvPr/>
        </p:nvSpPr>
        <p:spPr bwMode="auto">
          <a:xfrm flipV="1">
            <a:off x="8509000" y="59674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35" name="Line 131"/>
          <p:cNvSpPr>
            <a:spLocks noChangeShapeType="1"/>
          </p:cNvSpPr>
          <p:nvPr/>
        </p:nvSpPr>
        <p:spPr bwMode="auto">
          <a:xfrm flipV="1">
            <a:off x="9029700" y="59674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36" name="Line 132"/>
          <p:cNvSpPr>
            <a:spLocks noChangeShapeType="1"/>
          </p:cNvSpPr>
          <p:nvPr/>
        </p:nvSpPr>
        <p:spPr bwMode="auto">
          <a:xfrm flipV="1">
            <a:off x="125413" y="5970588"/>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37" name="Line 133"/>
          <p:cNvSpPr>
            <a:spLocks noChangeShapeType="1"/>
          </p:cNvSpPr>
          <p:nvPr/>
        </p:nvSpPr>
        <p:spPr bwMode="auto">
          <a:xfrm flipV="1">
            <a:off x="646113" y="5970588"/>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38" name="Line 134"/>
          <p:cNvSpPr>
            <a:spLocks noChangeShapeType="1"/>
          </p:cNvSpPr>
          <p:nvPr/>
        </p:nvSpPr>
        <p:spPr bwMode="auto">
          <a:xfrm>
            <a:off x="889000" y="59801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39" name="Line 135"/>
          <p:cNvSpPr>
            <a:spLocks noChangeShapeType="1"/>
          </p:cNvSpPr>
          <p:nvPr/>
        </p:nvSpPr>
        <p:spPr bwMode="auto">
          <a:xfrm>
            <a:off x="1409700" y="59801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40" name="Line 136"/>
          <p:cNvSpPr>
            <a:spLocks noChangeShapeType="1"/>
          </p:cNvSpPr>
          <p:nvPr/>
        </p:nvSpPr>
        <p:spPr bwMode="auto">
          <a:xfrm>
            <a:off x="1943100" y="59801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41" name="Line 137"/>
          <p:cNvSpPr>
            <a:spLocks noChangeShapeType="1"/>
          </p:cNvSpPr>
          <p:nvPr/>
        </p:nvSpPr>
        <p:spPr bwMode="auto">
          <a:xfrm>
            <a:off x="2463800" y="59801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42" name="Line 138"/>
          <p:cNvSpPr>
            <a:spLocks noChangeShapeType="1"/>
          </p:cNvSpPr>
          <p:nvPr/>
        </p:nvSpPr>
        <p:spPr bwMode="auto">
          <a:xfrm>
            <a:off x="2984500" y="59801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43" name="Line 139"/>
          <p:cNvSpPr>
            <a:spLocks noChangeShapeType="1"/>
          </p:cNvSpPr>
          <p:nvPr/>
        </p:nvSpPr>
        <p:spPr bwMode="auto">
          <a:xfrm>
            <a:off x="3505200" y="59801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44" name="Line 140"/>
          <p:cNvSpPr>
            <a:spLocks noChangeShapeType="1"/>
          </p:cNvSpPr>
          <p:nvPr/>
        </p:nvSpPr>
        <p:spPr bwMode="auto">
          <a:xfrm>
            <a:off x="4038600" y="59801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45" name="Line 141"/>
          <p:cNvSpPr>
            <a:spLocks noChangeShapeType="1"/>
          </p:cNvSpPr>
          <p:nvPr/>
        </p:nvSpPr>
        <p:spPr bwMode="auto">
          <a:xfrm>
            <a:off x="4559300" y="59801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46" name="Line 142"/>
          <p:cNvSpPr>
            <a:spLocks noChangeShapeType="1"/>
          </p:cNvSpPr>
          <p:nvPr/>
        </p:nvSpPr>
        <p:spPr bwMode="auto">
          <a:xfrm>
            <a:off x="5092700" y="59801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47" name="Line 143"/>
          <p:cNvSpPr>
            <a:spLocks noChangeShapeType="1"/>
          </p:cNvSpPr>
          <p:nvPr/>
        </p:nvSpPr>
        <p:spPr bwMode="auto">
          <a:xfrm>
            <a:off x="5613400" y="59801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48" name="Line 144"/>
          <p:cNvSpPr>
            <a:spLocks noChangeShapeType="1"/>
          </p:cNvSpPr>
          <p:nvPr/>
        </p:nvSpPr>
        <p:spPr bwMode="auto">
          <a:xfrm>
            <a:off x="6146800" y="59801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49" name="Line 145"/>
          <p:cNvSpPr>
            <a:spLocks noChangeShapeType="1"/>
          </p:cNvSpPr>
          <p:nvPr/>
        </p:nvSpPr>
        <p:spPr bwMode="auto">
          <a:xfrm>
            <a:off x="6667500" y="59801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50" name="Line 146"/>
          <p:cNvSpPr>
            <a:spLocks noChangeShapeType="1"/>
          </p:cNvSpPr>
          <p:nvPr/>
        </p:nvSpPr>
        <p:spPr bwMode="auto">
          <a:xfrm>
            <a:off x="7188200" y="59801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51" name="Line 147"/>
          <p:cNvSpPr>
            <a:spLocks noChangeShapeType="1"/>
          </p:cNvSpPr>
          <p:nvPr/>
        </p:nvSpPr>
        <p:spPr bwMode="auto">
          <a:xfrm>
            <a:off x="7708900" y="59801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52" name="Line 148"/>
          <p:cNvSpPr>
            <a:spLocks noChangeShapeType="1"/>
          </p:cNvSpPr>
          <p:nvPr/>
        </p:nvSpPr>
        <p:spPr bwMode="auto">
          <a:xfrm>
            <a:off x="8242300" y="59801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53" name="Line 149"/>
          <p:cNvSpPr>
            <a:spLocks noChangeShapeType="1"/>
          </p:cNvSpPr>
          <p:nvPr/>
        </p:nvSpPr>
        <p:spPr bwMode="auto">
          <a:xfrm>
            <a:off x="8763000" y="5980113"/>
            <a:ext cx="0" cy="274637"/>
          </a:xfrm>
          <a:prstGeom prst="line">
            <a:avLst/>
          </a:prstGeom>
          <a:noFill/>
          <a:ln w="28575">
            <a:solidFill>
              <a:srgbClr val="92D050"/>
            </a:solidFill>
            <a:round/>
            <a:headEnd/>
            <a:tailEnd type="triangle" w="med" len="med"/>
          </a:ln>
          <a:effectLst/>
        </p:spPr>
        <p:txBody>
          <a:bodyPr/>
          <a:lstStyle/>
          <a:p>
            <a:endParaRPr lang="en-US"/>
          </a:p>
        </p:txBody>
      </p:sp>
      <p:sp>
        <p:nvSpPr>
          <p:cNvPr id="661654" name="Line 150"/>
          <p:cNvSpPr>
            <a:spLocks noChangeShapeType="1"/>
          </p:cNvSpPr>
          <p:nvPr/>
        </p:nvSpPr>
        <p:spPr bwMode="auto">
          <a:xfrm>
            <a:off x="379413" y="5983288"/>
            <a:ext cx="0" cy="274637"/>
          </a:xfrm>
          <a:prstGeom prst="line">
            <a:avLst/>
          </a:prstGeom>
          <a:noFill/>
          <a:ln w="28575">
            <a:solidFill>
              <a:srgbClr val="92D050"/>
            </a:solidFill>
            <a:round/>
            <a:headEnd/>
            <a:tailEnd type="triangle" w="med" len="med"/>
          </a:ln>
          <a:effectLst/>
        </p:spPr>
        <p:txBody>
          <a:bodyPr/>
          <a:lstStyle/>
          <a:p>
            <a:endParaRPr lang="en-US"/>
          </a:p>
        </p:txBody>
      </p:sp>
      <p:grpSp>
        <p:nvGrpSpPr>
          <p:cNvPr id="3" name="Group 329"/>
          <p:cNvGrpSpPr>
            <a:grpSpLocks/>
          </p:cNvGrpSpPr>
          <p:nvPr/>
        </p:nvGrpSpPr>
        <p:grpSpPr bwMode="auto">
          <a:xfrm>
            <a:off x="2074863" y="5543550"/>
            <a:ext cx="4967287" cy="1069975"/>
            <a:chOff x="1302" y="3492"/>
            <a:chExt cx="3129" cy="674"/>
          </a:xfrm>
        </p:grpSpPr>
        <p:sp>
          <p:nvSpPr>
            <p:cNvPr id="661583" name="Oval 79"/>
            <p:cNvSpPr>
              <a:spLocks noChangeArrowheads="1"/>
            </p:cNvSpPr>
            <p:nvPr/>
          </p:nvSpPr>
          <p:spPr bwMode="auto">
            <a:xfrm>
              <a:off x="1302" y="3492"/>
              <a:ext cx="321" cy="674"/>
            </a:xfrm>
            <a:prstGeom prst="ellipse">
              <a:avLst/>
            </a:prstGeom>
            <a:noFill/>
            <a:ln w="28575">
              <a:solidFill>
                <a:srgbClr val="FFFF00"/>
              </a:solidFill>
              <a:round/>
              <a:headEnd/>
              <a:tailEnd/>
            </a:ln>
            <a:effectLst/>
          </p:spPr>
          <p:txBody>
            <a:bodyPr wrap="none" anchor="ctr"/>
            <a:lstStyle/>
            <a:p>
              <a:endParaRPr lang="en-US"/>
            </a:p>
          </p:txBody>
        </p:sp>
        <p:sp>
          <p:nvSpPr>
            <p:cNvPr id="661619" name="Oval 115"/>
            <p:cNvSpPr>
              <a:spLocks noChangeArrowheads="1"/>
            </p:cNvSpPr>
            <p:nvPr/>
          </p:nvSpPr>
          <p:spPr bwMode="auto">
            <a:xfrm>
              <a:off x="4110" y="3492"/>
              <a:ext cx="321" cy="674"/>
            </a:xfrm>
            <a:prstGeom prst="ellipse">
              <a:avLst/>
            </a:prstGeom>
            <a:noFill/>
            <a:ln w="28575">
              <a:solidFill>
                <a:srgbClr val="FFFF00"/>
              </a:solidFill>
              <a:round/>
              <a:headEnd/>
              <a:tailEnd/>
            </a:ln>
            <a:effectLst/>
          </p:spPr>
          <p:txBody>
            <a:bodyPr wrap="none" anchor="ctr"/>
            <a:lstStyle/>
            <a:p>
              <a:endParaRPr lang="en-US"/>
            </a:p>
          </p:txBody>
        </p:sp>
        <p:sp>
          <p:nvSpPr>
            <p:cNvPr id="661655" name="Line 151"/>
            <p:cNvSpPr>
              <a:spLocks noChangeShapeType="1"/>
            </p:cNvSpPr>
            <p:nvPr/>
          </p:nvSpPr>
          <p:spPr bwMode="auto">
            <a:xfrm>
              <a:off x="1452" y="3504"/>
              <a:ext cx="972" cy="0"/>
            </a:xfrm>
            <a:prstGeom prst="line">
              <a:avLst/>
            </a:prstGeom>
            <a:noFill/>
            <a:ln w="9525">
              <a:solidFill>
                <a:srgbClr val="FFFF00"/>
              </a:solidFill>
              <a:round/>
              <a:headEnd/>
              <a:tailEnd type="triangle" w="med" len="med"/>
            </a:ln>
            <a:effectLst/>
          </p:spPr>
          <p:txBody>
            <a:bodyPr/>
            <a:lstStyle/>
            <a:p>
              <a:endParaRPr lang="en-US"/>
            </a:p>
          </p:txBody>
        </p:sp>
        <p:sp>
          <p:nvSpPr>
            <p:cNvPr id="661656" name="Line 152"/>
            <p:cNvSpPr>
              <a:spLocks noChangeShapeType="1"/>
            </p:cNvSpPr>
            <p:nvPr/>
          </p:nvSpPr>
          <p:spPr bwMode="auto">
            <a:xfrm>
              <a:off x="1440" y="4164"/>
              <a:ext cx="972" cy="0"/>
            </a:xfrm>
            <a:prstGeom prst="line">
              <a:avLst/>
            </a:prstGeom>
            <a:noFill/>
            <a:ln w="9525">
              <a:solidFill>
                <a:srgbClr val="FFFF00"/>
              </a:solidFill>
              <a:round/>
              <a:headEnd/>
              <a:tailEnd type="triangle" w="med" len="med"/>
            </a:ln>
            <a:effectLst/>
          </p:spPr>
          <p:txBody>
            <a:bodyPr/>
            <a:lstStyle/>
            <a:p>
              <a:endParaRPr lang="en-US"/>
            </a:p>
          </p:txBody>
        </p:sp>
        <p:sp>
          <p:nvSpPr>
            <p:cNvPr id="661657" name="Line 153"/>
            <p:cNvSpPr>
              <a:spLocks noChangeShapeType="1"/>
            </p:cNvSpPr>
            <p:nvPr/>
          </p:nvSpPr>
          <p:spPr bwMode="auto">
            <a:xfrm flipH="1">
              <a:off x="3312" y="3504"/>
              <a:ext cx="972" cy="0"/>
            </a:xfrm>
            <a:prstGeom prst="line">
              <a:avLst/>
            </a:prstGeom>
            <a:noFill/>
            <a:ln w="9525">
              <a:solidFill>
                <a:srgbClr val="FFFF00"/>
              </a:solidFill>
              <a:round/>
              <a:headEnd/>
              <a:tailEnd type="triangle" w="med" len="med"/>
            </a:ln>
            <a:effectLst/>
          </p:spPr>
          <p:txBody>
            <a:bodyPr/>
            <a:lstStyle/>
            <a:p>
              <a:endParaRPr lang="en-US"/>
            </a:p>
          </p:txBody>
        </p:sp>
        <p:sp>
          <p:nvSpPr>
            <p:cNvPr id="661658" name="Line 154"/>
            <p:cNvSpPr>
              <a:spLocks noChangeShapeType="1"/>
            </p:cNvSpPr>
            <p:nvPr/>
          </p:nvSpPr>
          <p:spPr bwMode="auto">
            <a:xfrm flipH="1">
              <a:off x="3300" y="4164"/>
              <a:ext cx="972" cy="0"/>
            </a:xfrm>
            <a:prstGeom prst="line">
              <a:avLst/>
            </a:prstGeom>
            <a:noFill/>
            <a:ln w="9525">
              <a:solidFill>
                <a:srgbClr val="FFFF00"/>
              </a:solidFill>
              <a:round/>
              <a:headEnd/>
              <a:tailEnd type="triangle" w="med" len="med"/>
            </a:ln>
            <a:effectLst/>
          </p:spPr>
          <p:txBody>
            <a:bodyPr/>
            <a:lstStyle/>
            <a:p>
              <a:endParaRPr lang="en-US"/>
            </a:p>
          </p:txBody>
        </p:sp>
      </p:grpSp>
      <p:grpSp>
        <p:nvGrpSpPr>
          <p:cNvPr id="4" name="Group 155"/>
          <p:cNvGrpSpPr>
            <a:grpSpLocks/>
          </p:cNvGrpSpPr>
          <p:nvPr/>
        </p:nvGrpSpPr>
        <p:grpSpPr bwMode="auto">
          <a:xfrm>
            <a:off x="100013" y="1824038"/>
            <a:ext cx="8904287" cy="666750"/>
            <a:chOff x="67" y="1651"/>
            <a:chExt cx="5609" cy="420"/>
          </a:xfrm>
        </p:grpSpPr>
        <p:sp>
          <p:nvSpPr>
            <p:cNvPr id="661660" name="Line 156"/>
            <p:cNvSpPr>
              <a:spLocks noChangeShapeType="1"/>
            </p:cNvSpPr>
            <p:nvPr/>
          </p:nvSpPr>
          <p:spPr bwMode="auto">
            <a:xfrm>
              <a:off x="716" y="1651"/>
              <a:ext cx="0" cy="410"/>
            </a:xfrm>
            <a:prstGeom prst="line">
              <a:avLst/>
            </a:prstGeom>
            <a:noFill/>
            <a:ln w="28575">
              <a:solidFill>
                <a:schemeClr val="tx1"/>
              </a:solidFill>
              <a:round/>
              <a:headEnd/>
              <a:tailEnd type="triangle" w="med" len="med"/>
            </a:ln>
            <a:effectLst/>
          </p:spPr>
          <p:txBody>
            <a:bodyPr/>
            <a:lstStyle/>
            <a:p>
              <a:endParaRPr lang="en-US"/>
            </a:p>
          </p:txBody>
        </p:sp>
        <p:sp>
          <p:nvSpPr>
            <p:cNvPr id="661661" name="Line 157"/>
            <p:cNvSpPr>
              <a:spLocks noChangeShapeType="1"/>
            </p:cNvSpPr>
            <p:nvPr/>
          </p:nvSpPr>
          <p:spPr bwMode="auto">
            <a:xfrm>
              <a:off x="1044" y="1651"/>
              <a:ext cx="0" cy="410"/>
            </a:xfrm>
            <a:prstGeom prst="line">
              <a:avLst/>
            </a:prstGeom>
            <a:noFill/>
            <a:ln w="28575">
              <a:solidFill>
                <a:schemeClr val="tx1"/>
              </a:solidFill>
              <a:round/>
              <a:headEnd/>
              <a:tailEnd type="triangle" w="med" len="med"/>
            </a:ln>
            <a:effectLst/>
          </p:spPr>
          <p:txBody>
            <a:bodyPr/>
            <a:lstStyle/>
            <a:p>
              <a:endParaRPr lang="en-US"/>
            </a:p>
          </p:txBody>
        </p:sp>
        <p:sp>
          <p:nvSpPr>
            <p:cNvPr id="661662" name="Line 158"/>
            <p:cNvSpPr>
              <a:spLocks noChangeShapeType="1"/>
            </p:cNvSpPr>
            <p:nvPr/>
          </p:nvSpPr>
          <p:spPr bwMode="auto">
            <a:xfrm>
              <a:off x="1380" y="1651"/>
              <a:ext cx="0" cy="410"/>
            </a:xfrm>
            <a:prstGeom prst="line">
              <a:avLst/>
            </a:prstGeom>
            <a:noFill/>
            <a:ln w="28575">
              <a:solidFill>
                <a:schemeClr val="tx1"/>
              </a:solidFill>
              <a:round/>
              <a:headEnd/>
              <a:tailEnd type="triangle" w="med" len="med"/>
            </a:ln>
            <a:effectLst/>
          </p:spPr>
          <p:txBody>
            <a:bodyPr/>
            <a:lstStyle/>
            <a:p>
              <a:endParaRPr lang="en-US"/>
            </a:p>
          </p:txBody>
        </p:sp>
        <p:sp>
          <p:nvSpPr>
            <p:cNvPr id="661663" name="Line 159"/>
            <p:cNvSpPr>
              <a:spLocks noChangeShapeType="1"/>
            </p:cNvSpPr>
            <p:nvPr/>
          </p:nvSpPr>
          <p:spPr bwMode="auto">
            <a:xfrm>
              <a:off x="1708" y="1651"/>
              <a:ext cx="0" cy="410"/>
            </a:xfrm>
            <a:prstGeom prst="line">
              <a:avLst/>
            </a:prstGeom>
            <a:noFill/>
            <a:ln w="28575">
              <a:solidFill>
                <a:schemeClr val="tx1"/>
              </a:solidFill>
              <a:round/>
              <a:headEnd/>
              <a:tailEnd type="triangle" w="med" len="med"/>
            </a:ln>
            <a:effectLst/>
          </p:spPr>
          <p:txBody>
            <a:bodyPr/>
            <a:lstStyle/>
            <a:p>
              <a:endParaRPr lang="en-US"/>
            </a:p>
          </p:txBody>
        </p:sp>
        <p:sp>
          <p:nvSpPr>
            <p:cNvPr id="661664" name="Line 160"/>
            <p:cNvSpPr>
              <a:spLocks noChangeShapeType="1"/>
            </p:cNvSpPr>
            <p:nvPr/>
          </p:nvSpPr>
          <p:spPr bwMode="auto">
            <a:xfrm>
              <a:off x="2036" y="1651"/>
              <a:ext cx="0" cy="410"/>
            </a:xfrm>
            <a:prstGeom prst="line">
              <a:avLst/>
            </a:prstGeom>
            <a:noFill/>
            <a:ln w="28575">
              <a:solidFill>
                <a:schemeClr val="tx1"/>
              </a:solidFill>
              <a:round/>
              <a:headEnd/>
              <a:tailEnd type="triangle" w="med" len="med"/>
            </a:ln>
            <a:effectLst/>
          </p:spPr>
          <p:txBody>
            <a:bodyPr/>
            <a:lstStyle/>
            <a:p>
              <a:endParaRPr lang="en-US"/>
            </a:p>
          </p:txBody>
        </p:sp>
        <p:sp>
          <p:nvSpPr>
            <p:cNvPr id="661665" name="Line 161"/>
            <p:cNvSpPr>
              <a:spLocks noChangeShapeType="1"/>
            </p:cNvSpPr>
            <p:nvPr/>
          </p:nvSpPr>
          <p:spPr bwMode="auto">
            <a:xfrm>
              <a:off x="2364" y="1651"/>
              <a:ext cx="0" cy="410"/>
            </a:xfrm>
            <a:prstGeom prst="line">
              <a:avLst/>
            </a:prstGeom>
            <a:noFill/>
            <a:ln w="28575">
              <a:solidFill>
                <a:schemeClr val="tx1"/>
              </a:solidFill>
              <a:round/>
              <a:headEnd/>
              <a:tailEnd type="triangle" w="med" len="med"/>
            </a:ln>
            <a:effectLst/>
          </p:spPr>
          <p:txBody>
            <a:bodyPr/>
            <a:lstStyle/>
            <a:p>
              <a:endParaRPr lang="en-US"/>
            </a:p>
          </p:txBody>
        </p:sp>
        <p:sp>
          <p:nvSpPr>
            <p:cNvPr id="661666" name="Line 162"/>
            <p:cNvSpPr>
              <a:spLocks noChangeShapeType="1"/>
            </p:cNvSpPr>
            <p:nvPr/>
          </p:nvSpPr>
          <p:spPr bwMode="auto">
            <a:xfrm>
              <a:off x="2700" y="1651"/>
              <a:ext cx="0" cy="410"/>
            </a:xfrm>
            <a:prstGeom prst="line">
              <a:avLst/>
            </a:prstGeom>
            <a:noFill/>
            <a:ln w="28575">
              <a:solidFill>
                <a:schemeClr val="tx1"/>
              </a:solidFill>
              <a:round/>
              <a:headEnd/>
              <a:tailEnd type="triangle" w="med" len="med"/>
            </a:ln>
            <a:effectLst/>
          </p:spPr>
          <p:txBody>
            <a:bodyPr/>
            <a:lstStyle/>
            <a:p>
              <a:endParaRPr lang="en-US"/>
            </a:p>
          </p:txBody>
        </p:sp>
        <p:sp>
          <p:nvSpPr>
            <p:cNvPr id="661667" name="Line 163"/>
            <p:cNvSpPr>
              <a:spLocks noChangeShapeType="1"/>
            </p:cNvSpPr>
            <p:nvPr/>
          </p:nvSpPr>
          <p:spPr bwMode="auto">
            <a:xfrm>
              <a:off x="3028" y="1651"/>
              <a:ext cx="0" cy="410"/>
            </a:xfrm>
            <a:prstGeom prst="line">
              <a:avLst/>
            </a:prstGeom>
            <a:noFill/>
            <a:ln w="28575">
              <a:solidFill>
                <a:schemeClr val="tx1"/>
              </a:solidFill>
              <a:round/>
              <a:headEnd/>
              <a:tailEnd type="triangle" w="med" len="med"/>
            </a:ln>
            <a:effectLst/>
          </p:spPr>
          <p:txBody>
            <a:bodyPr/>
            <a:lstStyle/>
            <a:p>
              <a:endParaRPr lang="en-US"/>
            </a:p>
          </p:txBody>
        </p:sp>
        <p:sp>
          <p:nvSpPr>
            <p:cNvPr id="661668" name="Line 164"/>
            <p:cNvSpPr>
              <a:spLocks noChangeShapeType="1"/>
            </p:cNvSpPr>
            <p:nvPr/>
          </p:nvSpPr>
          <p:spPr bwMode="auto">
            <a:xfrm>
              <a:off x="3364" y="1651"/>
              <a:ext cx="0" cy="410"/>
            </a:xfrm>
            <a:prstGeom prst="line">
              <a:avLst/>
            </a:prstGeom>
            <a:noFill/>
            <a:ln w="28575">
              <a:solidFill>
                <a:schemeClr val="tx1"/>
              </a:solidFill>
              <a:round/>
              <a:headEnd/>
              <a:tailEnd type="triangle" w="med" len="med"/>
            </a:ln>
            <a:effectLst/>
          </p:spPr>
          <p:txBody>
            <a:bodyPr/>
            <a:lstStyle/>
            <a:p>
              <a:endParaRPr lang="en-US"/>
            </a:p>
          </p:txBody>
        </p:sp>
        <p:sp>
          <p:nvSpPr>
            <p:cNvPr id="661669" name="Line 165"/>
            <p:cNvSpPr>
              <a:spLocks noChangeShapeType="1"/>
            </p:cNvSpPr>
            <p:nvPr/>
          </p:nvSpPr>
          <p:spPr bwMode="auto">
            <a:xfrm>
              <a:off x="3692" y="1651"/>
              <a:ext cx="0" cy="410"/>
            </a:xfrm>
            <a:prstGeom prst="line">
              <a:avLst/>
            </a:prstGeom>
            <a:noFill/>
            <a:ln w="28575">
              <a:solidFill>
                <a:schemeClr val="tx1"/>
              </a:solidFill>
              <a:round/>
              <a:headEnd/>
              <a:tailEnd type="triangle" w="med" len="med"/>
            </a:ln>
            <a:effectLst/>
          </p:spPr>
          <p:txBody>
            <a:bodyPr/>
            <a:lstStyle/>
            <a:p>
              <a:endParaRPr lang="en-US"/>
            </a:p>
          </p:txBody>
        </p:sp>
        <p:sp>
          <p:nvSpPr>
            <p:cNvPr id="661670" name="Line 166"/>
            <p:cNvSpPr>
              <a:spLocks noChangeShapeType="1"/>
            </p:cNvSpPr>
            <p:nvPr/>
          </p:nvSpPr>
          <p:spPr bwMode="auto">
            <a:xfrm>
              <a:off x="4028" y="1651"/>
              <a:ext cx="0" cy="410"/>
            </a:xfrm>
            <a:prstGeom prst="line">
              <a:avLst/>
            </a:prstGeom>
            <a:noFill/>
            <a:ln w="28575">
              <a:solidFill>
                <a:schemeClr val="tx1"/>
              </a:solidFill>
              <a:round/>
              <a:headEnd/>
              <a:tailEnd type="triangle" w="med" len="med"/>
            </a:ln>
            <a:effectLst/>
          </p:spPr>
          <p:txBody>
            <a:bodyPr/>
            <a:lstStyle/>
            <a:p>
              <a:endParaRPr lang="en-US"/>
            </a:p>
          </p:txBody>
        </p:sp>
        <p:sp>
          <p:nvSpPr>
            <p:cNvPr id="661671" name="Line 167"/>
            <p:cNvSpPr>
              <a:spLocks noChangeShapeType="1"/>
            </p:cNvSpPr>
            <p:nvPr/>
          </p:nvSpPr>
          <p:spPr bwMode="auto">
            <a:xfrm>
              <a:off x="4356" y="1651"/>
              <a:ext cx="0" cy="410"/>
            </a:xfrm>
            <a:prstGeom prst="line">
              <a:avLst/>
            </a:prstGeom>
            <a:noFill/>
            <a:ln w="28575">
              <a:solidFill>
                <a:schemeClr val="tx1"/>
              </a:solidFill>
              <a:round/>
              <a:headEnd/>
              <a:tailEnd type="triangle" w="med" len="med"/>
            </a:ln>
            <a:effectLst/>
          </p:spPr>
          <p:txBody>
            <a:bodyPr/>
            <a:lstStyle/>
            <a:p>
              <a:endParaRPr lang="en-US"/>
            </a:p>
          </p:txBody>
        </p:sp>
        <p:sp>
          <p:nvSpPr>
            <p:cNvPr id="661672" name="Line 168"/>
            <p:cNvSpPr>
              <a:spLocks noChangeShapeType="1"/>
            </p:cNvSpPr>
            <p:nvPr/>
          </p:nvSpPr>
          <p:spPr bwMode="auto">
            <a:xfrm>
              <a:off x="4684" y="1651"/>
              <a:ext cx="0" cy="410"/>
            </a:xfrm>
            <a:prstGeom prst="line">
              <a:avLst/>
            </a:prstGeom>
            <a:noFill/>
            <a:ln w="28575">
              <a:solidFill>
                <a:schemeClr val="tx1"/>
              </a:solidFill>
              <a:round/>
              <a:headEnd/>
              <a:tailEnd type="triangle" w="med" len="med"/>
            </a:ln>
            <a:effectLst/>
          </p:spPr>
          <p:txBody>
            <a:bodyPr/>
            <a:lstStyle/>
            <a:p>
              <a:endParaRPr lang="en-US"/>
            </a:p>
          </p:txBody>
        </p:sp>
        <p:sp>
          <p:nvSpPr>
            <p:cNvPr id="661673" name="Line 169"/>
            <p:cNvSpPr>
              <a:spLocks noChangeShapeType="1"/>
            </p:cNvSpPr>
            <p:nvPr/>
          </p:nvSpPr>
          <p:spPr bwMode="auto">
            <a:xfrm>
              <a:off x="5012" y="1651"/>
              <a:ext cx="0" cy="410"/>
            </a:xfrm>
            <a:prstGeom prst="line">
              <a:avLst/>
            </a:prstGeom>
            <a:noFill/>
            <a:ln w="28575">
              <a:solidFill>
                <a:schemeClr val="tx1"/>
              </a:solidFill>
              <a:round/>
              <a:headEnd/>
              <a:tailEnd type="triangle" w="med" len="med"/>
            </a:ln>
            <a:effectLst/>
          </p:spPr>
          <p:txBody>
            <a:bodyPr/>
            <a:lstStyle/>
            <a:p>
              <a:endParaRPr lang="en-US"/>
            </a:p>
          </p:txBody>
        </p:sp>
        <p:sp>
          <p:nvSpPr>
            <p:cNvPr id="661674" name="Line 170"/>
            <p:cNvSpPr>
              <a:spLocks noChangeShapeType="1"/>
            </p:cNvSpPr>
            <p:nvPr/>
          </p:nvSpPr>
          <p:spPr bwMode="auto">
            <a:xfrm>
              <a:off x="5348" y="1651"/>
              <a:ext cx="0" cy="410"/>
            </a:xfrm>
            <a:prstGeom prst="line">
              <a:avLst/>
            </a:prstGeom>
            <a:noFill/>
            <a:ln w="28575">
              <a:solidFill>
                <a:schemeClr val="tx1"/>
              </a:solidFill>
              <a:round/>
              <a:headEnd/>
              <a:tailEnd type="triangle" w="med" len="med"/>
            </a:ln>
            <a:effectLst/>
          </p:spPr>
          <p:txBody>
            <a:bodyPr/>
            <a:lstStyle/>
            <a:p>
              <a:endParaRPr lang="en-US"/>
            </a:p>
          </p:txBody>
        </p:sp>
        <p:sp>
          <p:nvSpPr>
            <p:cNvPr id="661675" name="Line 171"/>
            <p:cNvSpPr>
              <a:spLocks noChangeShapeType="1"/>
            </p:cNvSpPr>
            <p:nvPr/>
          </p:nvSpPr>
          <p:spPr bwMode="auto">
            <a:xfrm>
              <a:off x="5676" y="1651"/>
              <a:ext cx="0" cy="410"/>
            </a:xfrm>
            <a:prstGeom prst="line">
              <a:avLst/>
            </a:prstGeom>
            <a:noFill/>
            <a:ln w="28575">
              <a:solidFill>
                <a:schemeClr val="tx1"/>
              </a:solidFill>
              <a:round/>
              <a:headEnd/>
              <a:tailEnd type="triangle" w="med" len="med"/>
            </a:ln>
            <a:effectLst/>
          </p:spPr>
          <p:txBody>
            <a:bodyPr/>
            <a:lstStyle/>
            <a:p>
              <a:endParaRPr lang="en-US"/>
            </a:p>
          </p:txBody>
        </p:sp>
        <p:sp>
          <p:nvSpPr>
            <p:cNvPr id="661676" name="Line 172"/>
            <p:cNvSpPr>
              <a:spLocks noChangeShapeType="1"/>
            </p:cNvSpPr>
            <p:nvPr/>
          </p:nvSpPr>
          <p:spPr bwMode="auto">
            <a:xfrm>
              <a:off x="67" y="1653"/>
              <a:ext cx="0" cy="410"/>
            </a:xfrm>
            <a:prstGeom prst="line">
              <a:avLst/>
            </a:prstGeom>
            <a:noFill/>
            <a:ln w="28575">
              <a:solidFill>
                <a:schemeClr val="tx1"/>
              </a:solidFill>
              <a:round/>
              <a:headEnd/>
              <a:tailEnd type="triangle" w="med" len="med"/>
            </a:ln>
            <a:effectLst/>
          </p:spPr>
          <p:txBody>
            <a:bodyPr/>
            <a:lstStyle/>
            <a:p>
              <a:endParaRPr lang="en-US"/>
            </a:p>
          </p:txBody>
        </p:sp>
        <p:sp>
          <p:nvSpPr>
            <p:cNvPr id="661677" name="Line 173"/>
            <p:cNvSpPr>
              <a:spLocks noChangeShapeType="1"/>
            </p:cNvSpPr>
            <p:nvPr/>
          </p:nvSpPr>
          <p:spPr bwMode="auto">
            <a:xfrm>
              <a:off x="395" y="1653"/>
              <a:ext cx="0" cy="410"/>
            </a:xfrm>
            <a:prstGeom prst="line">
              <a:avLst/>
            </a:prstGeom>
            <a:noFill/>
            <a:ln w="28575">
              <a:solidFill>
                <a:schemeClr val="tx1"/>
              </a:solidFill>
              <a:round/>
              <a:headEnd/>
              <a:tailEnd type="triangle" w="med" len="med"/>
            </a:ln>
            <a:effectLst/>
          </p:spPr>
          <p:txBody>
            <a:bodyPr/>
            <a:lstStyle/>
            <a:p>
              <a:endParaRPr lang="en-US"/>
            </a:p>
          </p:txBody>
        </p:sp>
        <p:sp>
          <p:nvSpPr>
            <p:cNvPr id="661678" name="Line 174"/>
            <p:cNvSpPr>
              <a:spLocks noChangeShapeType="1"/>
            </p:cNvSpPr>
            <p:nvPr/>
          </p:nvSpPr>
          <p:spPr bwMode="auto">
            <a:xfrm flipV="1">
              <a:off x="548" y="1659"/>
              <a:ext cx="0" cy="410"/>
            </a:xfrm>
            <a:prstGeom prst="line">
              <a:avLst/>
            </a:prstGeom>
            <a:noFill/>
            <a:ln w="28575">
              <a:solidFill>
                <a:schemeClr val="tx1"/>
              </a:solidFill>
              <a:round/>
              <a:headEnd/>
              <a:tailEnd type="triangle" w="med" len="med"/>
            </a:ln>
            <a:effectLst/>
          </p:spPr>
          <p:txBody>
            <a:bodyPr/>
            <a:lstStyle/>
            <a:p>
              <a:endParaRPr lang="en-US"/>
            </a:p>
          </p:txBody>
        </p:sp>
        <p:sp>
          <p:nvSpPr>
            <p:cNvPr id="661679" name="Line 175"/>
            <p:cNvSpPr>
              <a:spLocks noChangeShapeType="1"/>
            </p:cNvSpPr>
            <p:nvPr/>
          </p:nvSpPr>
          <p:spPr bwMode="auto">
            <a:xfrm flipV="1">
              <a:off x="876" y="1659"/>
              <a:ext cx="0" cy="410"/>
            </a:xfrm>
            <a:prstGeom prst="line">
              <a:avLst/>
            </a:prstGeom>
            <a:noFill/>
            <a:ln w="28575">
              <a:solidFill>
                <a:schemeClr val="tx1"/>
              </a:solidFill>
              <a:round/>
              <a:headEnd/>
              <a:tailEnd type="triangle" w="med" len="med"/>
            </a:ln>
            <a:effectLst/>
          </p:spPr>
          <p:txBody>
            <a:bodyPr/>
            <a:lstStyle/>
            <a:p>
              <a:endParaRPr lang="en-US"/>
            </a:p>
          </p:txBody>
        </p:sp>
        <p:sp>
          <p:nvSpPr>
            <p:cNvPr id="661680" name="Line 176"/>
            <p:cNvSpPr>
              <a:spLocks noChangeShapeType="1"/>
            </p:cNvSpPr>
            <p:nvPr/>
          </p:nvSpPr>
          <p:spPr bwMode="auto">
            <a:xfrm flipV="1">
              <a:off x="1212" y="1659"/>
              <a:ext cx="0" cy="410"/>
            </a:xfrm>
            <a:prstGeom prst="line">
              <a:avLst/>
            </a:prstGeom>
            <a:noFill/>
            <a:ln w="28575">
              <a:solidFill>
                <a:schemeClr val="tx1"/>
              </a:solidFill>
              <a:round/>
              <a:headEnd/>
              <a:tailEnd type="triangle" w="med" len="med"/>
            </a:ln>
            <a:effectLst/>
          </p:spPr>
          <p:txBody>
            <a:bodyPr/>
            <a:lstStyle/>
            <a:p>
              <a:endParaRPr lang="en-US"/>
            </a:p>
          </p:txBody>
        </p:sp>
        <p:sp>
          <p:nvSpPr>
            <p:cNvPr id="661681" name="Line 177"/>
            <p:cNvSpPr>
              <a:spLocks noChangeShapeType="1"/>
            </p:cNvSpPr>
            <p:nvPr/>
          </p:nvSpPr>
          <p:spPr bwMode="auto">
            <a:xfrm flipV="1">
              <a:off x="1540" y="1659"/>
              <a:ext cx="0" cy="410"/>
            </a:xfrm>
            <a:prstGeom prst="line">
              <a:avLst/>
            </a:prstGeom>
            <a:noFill/>
            <a:ln w="28575">
              <a:solidFill>
                <a:schemeClr val="tx1"/>
              </a:solidFill>
              <a:round/>
              <a:headEnd/>
              <a:tailEnd type="triangle" w="med" len="med"/>
            </a:ln>
            <a:effectLst/>
          </p:spPr>
          <p:txBody>
            <a:bodyPr/>
            <a:lstStyle/>
            <a:p>
              <a:endParaRPr lang="en-US"/>
            </a:p>
          </p:txBody>
        </p:sp>
        <p:sp>
          <p:nvSpPr>
            <p:cNvPr id="661682" name="Line 178"/>
            <p:cNvSpPr>
              <a:spLocks noChangeShapeType="1"/>
            </p:cNvSpPr>
            <p:nvPr/>
          </p:nvSpPr>
          <p:spPr bwMode="auto">
            <a:xfrm flipV="1">
              <a:off x="1868" y="1659"/>
              <a:ext cx="0" cy="410"/>
            </a:xfrm>
            <a:prstGeom prst="line">
              <a:avLst/>
            </a:prstGeom>
            <a:noFill/>
            <a:ln w="28575">
              <a:solidFill>
                <a:schemeClr val="tx1"/>
              </a:solidFill>
              <a:round/>
              <a:headEnd/>
              <a:tailEnd type="triangle" w="med" len="med"/>
            </a:ln>
            <a:effectLst/>
          </p:spPr>
          <p:txBody>
            <a:bodyPr/>
            <a:lstStyle/>
            <a:p>
              <a:endParaRPr lang="en-US"/>
            </a:p>
          </p:txBody>
        </p:sp>
        <p:sp>
          <p:nvSpPr>
            <p:cNvPr id="661683" name="Line 179"/>
            <p:cNvSpPr>
              <a:spLocks noChangeShapeType="1"/>
            </p:cNvSpPr>
            <p:nvPr/>
          </p:nvSpPr>
          <p:spPr bwMode="auto">
            <a:xfrm flipV="1">
              <a:off x="2196" y="1659"/>
              <a:ext cx="0" cy="410"/>
            </a:xfrm>
            <a:prstGeom prst="line">
              <a:avLst/>
            </a:prstGeom>
            <a:noFill/>
            <a:ln w="28575">
              <a:solidFill>
                <a:schemeClr val="tx1"/>
              </a:solidFill>
              <a:round/>
              <a:headEnd/>
              <a:tailEnd type="triangle" w="med" len="med"/>
            </a:ln>
            <a:effectLst/>
          </p:spPr>
          <p:txBody>
            <a:bodyPr/>
            <a:lstStyle/>
            <a:p>
              <a:endParaRPr lang="en-US"/>
            </a:p>
          </p:txBody>
        </p:sp>
        <p:sp>
          <p:nvSpPr>
            <p:cNvPr id="661684" name="Line 180"/>
            <p:cNvSpPr>
              <a:spLocks noChangeShapeType="1"/>
            </p:cNvSpPr>
            <p:nvPr/>
          </p:nvSpPr>
          <p:spPr bwMode="auto">
            <a:xfrm flipV="1">
              <a:off x="2532" y="1659"/>
              <a:ext cx="0" cy="410"/>
            </a:xfrm>
            <a:prstGeom prst="line">
              <a:avLst/>
            </a:prstGeom>
            <a:noFill/>
            <a:ln w="28575">
              <a:solidFill>
                <a:schemeClr val="tx1"/>
              </a:solidFill>
              <a:round/>
              <a:headEnd/>
              <a:tailEnd type="triangle" w="med" len="med"/>
            </a:ln>
            <a:effectLst/>
          </p:spPr>
          <p:txBody>
            <a:bodyPr/>
            <a:lstStyle/>
            <a:p>
              <a:endParaRPr lang="en-US"/>
            </a:p>
          </p:txBody>
        </p:sp>
        <p:sp>
          <p:nvSpPr>
            <p:cNvPr id="661685" name="Line 181"/>
            <p:cNvSpPr>
              <a:spLocks noChangeShapeType="1"/>
            </p:cNvSpPr>
            <p:nvPr/>
          </p:nvSpPr>
          <p:spPr bwMode="auto">
            <a:xfrm flipV="1">
              <a:off x="2860" y="1659"/>
              <a:ext cx="0" cy="410"/>
            </a:xfrm>
            <a:prstGeom prst="line">
              <a:avLst/>
            </a:prstGeom>
            <a:noFill/>
            <a:ln w="28575">
              <a:solidFill>
                <a:schemeClr val="tx1"/>
              </a:solidFill>
              <a:round/>
              <a:headEnd/>
              <a:tailEnd type="triangle" w="med" len="med"/>
            </a:ln>
            <a:effectLst/>
          </p:spPr>
          <p:txBody>
            <a:bodyPr/>
            <a:lstStyle/>
            <a:p>
              <a:endParaRPr lang="en-US"/>
            </a:p>
          </p:txBody>
        </p:sp>
        <p:sp>
          <p:nvSpPr>
            <p:cNvPr id="661686" name="Line 182"/>
            <p:cNvSpPr>
              <a:spLocks noChangeShapeType="1"/>
            </p:cNvSpPr>
            <p:nvPr/>
          </p:nvSpPr>
          <p:spPr bwMode="auto">
            <a:xfrm flipV="1">
              <a:off x="3196" y="1659"/>
              <a:ext cx="0" cy="410"/>
            </a:xfrm>
            <a:prstGeom prst="line">
              <a:avLst/>
            </a:prstGeom>
            <a:noFill/>
            <a:ln w="28575">
              <a:solidFill>
                <a:schemeClr val="tx1"/>
              </a:solidFill>
              <a:round/>
              <a:headEnd/>
              <a:tailEnd type="triangle" w="med" len="med"/>
            </a:ln>
            <a:effectLst/>
          </p:spPr>
          <p:txBody>
            <a:bodyPr/>
            <a:lstStyle/>
            <a:p>
              <a:endParaRPr lang="en-US"/>
            </a:p>
          </p:txBody>
        </p:sp>
        <p:sp>
          <p:nvSpPr>
            <p:cNvPr id="661687" name="Line 183"/>
            <p:cNvSpPr>
              <a:spLocks noChangeShapeType="1"/>
            </p:cNvSpPr>
            <p:nvPr/>
          </p:nvSpPr>
          <p:spPr bwMode="auto">
            <a:xfrm flipV="1">
              <a:off x="3524" y="1659"/>
              <a:ext cx="0" cy="410"/>
            </a:xfrm>
            <a:prstGeom prst="line">
              <a:avLst/>
            </a:prstGeom>
            <a:noFill/>
            <a:ln w="28575">
              <a:solidFill>
                <a:schemeClr val="tx1"/>
              </a:solidFill>
              <a:round/>
              <a:headEnd/>
              <a:tailEnd type="triangle" w="med" len="med"/>
            </a:ln>
            <a:effectLst/>
          </p:spPr>
          <p:txBody>
            <a:bodyPr/>
            <a:lstStyle/>
            <a:p>
              <a:endParaRPr lang="en-US"/>
            </a:p>
          </p:txBody>
        </p:sp>
        <p:sp>
          <p:nvSpPr>
            <p:cNvPr id="661688" name="Line 184"/>
            <p:cNvSpPr>
              <a:spLocks noChangeShapeType="1"/>
            </p:cNvSpPr>
            <p:nvPr/>
          </p:nvSpPr>
          <p:spPr bwMode="auto">
            <a:xfrm flipV="1">
              <a:off x="3860" y="1659"/>
              <a:ext cx="0" cy="410"/>
            </a:xfrm>
            <a:prstGeom prst="line">
              <a:avLst/>
            </a:prstGeom>
            <a:noFill/>
            <a:ln w="28575">
              <a:solidFill>
                <a:schemeClr val="tx1"/>
              </a:solidFill>
              <a:round/>
              <a:headEnd/>
              <a:tailEnd type="triangle" w="med" len="med"/>
            </a:ln>
            <a:effectLst/>
          </p:spPr>
          <p:txBody>
            <a:bodyPr/>
            <a:lstStyle/>
            <a:p>
              <a:endParaRPr lang="en-US"/>
            </a:p>
          </p:txBody>
        </p:sp>
        <p:sp>
          <p:nvSpPr>
            <p:cNvPr id="661689" name="Line 185"/>
            <p:cNvSpPr>
              <a:spLocks noChangeShapeType="1"/>
            </p:cNvSpPr>
            <p:nvPr/>
          </p:nvSpPr>
          <p:spPr bwMode="auto">
            <a:xfrm flipV="1">
              <a:off x="4188" y="1659"/>
              <a:ext cx="0" cy="410"/>
            </a:xfrm>
            <a:prstGeom prst="line">
              <a:avLst/>
            </a:prstGeom>
            <a:noFill/>
            <a:ln w="28575">
              <a:solidFill>
                <a:schemeClr val="tx1"/>
              </a:solidFill>
              <a:round/>
              <a:headEnd/>
              <a:tailEnd type="triangle" w="med" len="med"/>
            </a:ln>
            <a:effectLst/>
          </p:spPr>
          <p:txBody>
            <a:bodyPr/>
            <a:lstStyle/>
            <a:p>
              <a:endParaRPr lang="en-US"/>
            </a:p>
          </p:txBody>
        </p:sp>
        <p:sp>
          <p:nvSpPr>
            <p:cNvPr id="661690" name="Line 186"/>
            <p:cNvSpPr>
              <a:spLocks noChangeShapeType="1"/>
            </p:cNvSpPr>
            <p:nvPr/>
          </p:nvSpPr>
          <p:spPr bwMode="auto">
            <a:xfrm flipV="1">
              <a:off x="4516" y="1659"/>
              <a:ext cx="0" cy="410"/>
            </a:xfrm>
            <a:prstGeom prst="line">
              <a:avLst/>
            </a:prstGeom>
            <a:noFill/>
            <a:ln w="28575">
              <a:solidFill>
                <a:schemeClr val="tx1"/>
              </a:solidFill>
              <a:round/>
              <a:headEnd/>
              <a:tailEnd type="triangle" w="med" len="med"/>
            </a:ln>
            <a:effectLst/>
          </p:spPr>
          <p:txBody>
            <a:bodyPr/>
            <a:lstStyle/>
            <a:p>
              <a:endParaRPr lang="en-US"/>
            </a:p>
          </p:txBody>
        </p:sp>
        <p:sp>
          <p:nvSpPr>
            <p:cNvPr id="661691" name="Line 187"/>
            <p:cNvSpPr>
              <a:spLocks noChangeShapeType="1"/>
            </p:cNvSpPr>
            <p:nvPr/>
          </p:nvSpPr>
          <p:spPr bwMode="auto">
            <a:xfrm flipV="1">
              <a:off x="4844" y="1659"/>
              <a:ext cx="0" cy="410"/>
            </a:xfrm>
            <a:prstGeom prst="line">
              <a:avLst/>
            </a:prstGeom>
            <a:noFill/>
            <a:ln w="28575">
              <a:solidFill>
                <a:schemeClr val="tx1"/>
              </a:solidFill>
              <a:round/>
              <a:headEnd/>
              <a:tailEnd type="triangle" w="med" len="med"/>
            </a:ln>
            <a:effectLst/>
          </p:spPr>
          <p:txBody>
            <a:bodyPr/>
            <a:lstStyle/>
            <a:p>
              <a:endParaRPr lang="en-US"/>
            </a:p>
          </p:txBody>
        </p:sp>
        <p:sp>
          <p:nvSpPr>
            <p:cNvPr id="661692" name="Line 188"/>
            <p:cNvSpPr>
              <a:spLocks noChangeShapeType="1"/>
            </p:cNvSpPr>
            <p:nvPr/>
          </p:nvSpPr>
          <p:spPr bwMode="auto">
            <a:xfrm flipV="1">
              <a:off x="5180" y="1659"/>
              <a:ext cx="0" cy="410"/>
            </a:xfrm>
            <a:prstGeom prst="line">
              <a:avLst/>
            </a:prstGeom>
            <a:noFill/>
            <a:ln w="28575">
              <a:solidFill>
                <a:schemeClr val="tx1"/>
              </a:solidFill>
              <a:round/>
              <a:headEnd/>
              <a:tailEnd type="triangle" w="med" len="med"/>
            </a:ln>
            <a:effectLst/>
          </p:spPr>
          <p:txBody>
            <a:bodyPr/>
            <a:lstStyle/>
            <a:p>
              <a:endParaRPr lang="en-US"/>
            </a:p>
          </p:txBody>
        </p:sp>
        <p:sp>
          <p:nvSpPr>
            <p:cNvPr id="661693" name="Line 189"/>
            <p:cNvSpPr>
              <a:spLocks noChangeShapeType="1"/>
            </p:cNvSpPr>
            <p:nvPr/>
          </p:nvSpPr>
          <p:spPr bwMode="auto">
            <a:xfrm flipV="1">
              <a:off x="5508" y="1659"/>
              <a:ext cx="0" cy="410"/>
            </a:xfrm>
            <a:prstGeom prst="line">
              <a:avLst/>
            </a:prstGeom>
            <a:noFill/>
            <a:ln w="28575">
              <a:solidFill>
                <a:schemeClr val="tx1"/>
              </a:solidFill>
              <a:round/>
              <a:headEnd/>
              <a:tailEnd type="triangle" w="med" len="med"/>
            </a:ln>
            <a:effectLst/>
          </p:spPr>
          <p:txBody>
            <a:bodyPr/>
            <a:lstStyle/>
            <a:p>
              <a:endParaRPr lang="en-US"/>
            </a:p>
          </p:txBody>
        </p:sp>
        <p:sp>
          <p:nvSpPr>
            <p:cNvPr id="661694" name="Line 190"/>
            <p:cNvSpPr>
              <a:spLocks noChangeShapeType="1"/>
            </p:cNvSpPr>
            <p:nvPr/>
          </p:nvSpPr>
          <p:spPr bwMode="auto">
            <a:xfrm flipV="1">
              <a:off x="227" y="1661"/>
              <a:ext cx="0" cy="410"/>
            </a:xfrm>
            <a:prstGeom prst="line">
              <a:avLst/>
            </a:prstGeom>
            <a:noFill/>
            <a:ln w="28575">
              <a:solidFill>
                <a:schemeClr val="tx1"/>
              </a:solidFill>
              <a:round/>
              <a:headEnd/>
              <a:tailEnd type="triangle" w="med" len="med"/>
            </a:ln>
            <a:effectLst/>
          </p:spPr>
          <p:txBody>
            <a:bodyPr/>
            <a:lstStyle/>
            <a:p>
              <a:endParaRPr lang="en-US"/>
            </a:p>
          </p:txBody>
        </p:sp>
      </p:grpSp>
      <p:sp>
        <p:nvSpPr>
          <p:cNvPr id="661834" name="Oval 330"/>
          <p:cNvSpPr>
            <a:spLocks noChangeArrowheads="1"/>
          </p:cNvSpPr>
          <p:nvPr/>
        </p:nvSpPr>
        <p:spPr bwMode="auto">
          <a:xfrm>
            <a:off x="2236788" y="5483225"/>
            <a:ext cx="4699000" cy="1130300"/>
          </a:xfrm>
          <a:prstGeom prst="ellipse">
            <a:avLst/>
          </a:prstGeom>
          <a:noFill/>
          <a:ln w="28575">
            <a:solidFill>
              <a:srgbClr val="FF0000"/>
            </a:solidFill>
            <a:round/>
            <a:headEnd/>
            <a:tailEnd/>
          </a:ln>
          <a:effectLst/>
        </p:spPr>
        <p:txBody>
          <a:bodyPr wrap="none" anchor="ctr"/>
          <a:lstStyle/>
          <a:p>
            <a:endParaRPr lang="en-US"/>
          </a:p>
        </p:txBody>
      </p:sp>
      <p:sp>
        <p:nvSpPr>
          <p:cNvPr id="193" name="Date Placeholder 192"/>
          <p:cNvSpPr>
            <a:spLocks noGrp="1"/>
          </p:cNvSpPr>
          <p:nvPr>
            <p:ph type="dt" sz="half" idx="10"/>
          </p:nvPr>
        </p:nvSpPr>
        <p:spPr/>
        <p:txBody>
          <a:bodyPr/>
          <a:lstStyle/>
          <a:p>
            <a:r>
              <a:rPr lang="en-US" smtClean="0"/>
              <a:t>May 6, 2009</a:t>
            </a:r>
            <a:endParaRPr lang="en-US"/>
          </a:p>
        </p:txBody>
      </p:sp>
    </p:spTree>
    <p:custDataLst>
      <p:tags r:id="rId1"/>
    </p:custDataLst>
  </p:cSld>
  <p:clrMapOvr>
    <a:masterClrMapping/>
  </p:clrMapOvr>
  <p:transition advTm="807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xit" presetSubtype="0" fill="hold" nodeType="withEffect">
                                  <p:stCondLst>
                                    <p:cond delay="0"/>
                                  </p:stCondLst>
                                  <p:childTnLst>
                                    <p:animEffect transition="out" filter="dissolv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61544"/>
                                        </p:tgtEl>
                                        <p:attrNameLst>
                                          <p:attrName>style.visibility</p:attrName>
                                        </p:attrNameLst>
                                      </p:cBhvr>
                                      <p:to>
                                        <p:strVal val="visible"/>
                                      </p:to>
                                    </p:set>
                                    <p:anim calcmode="lin" valueType="num">
                                      <p:cBhvr additive="base">
                                        <p:cTn id="15" dur="500" fill="hold"/>
                                        <p:tgtEl>
                                          <p:spTgt spid="661544"/>
                                        </p:tgtEl>
                                        <p:attrNameLst>
                                          <p:attrName>ppt_x</p:attrName>
                                        </p:attrNameLst>
                                      </p:cBhvr>
                                      <p:tavLst>
                                        <p:tav tm="0">
                                          <p:val>
                                            <p:strVal val="#ppt_x"/>
                                          </p:val>
                                        </p:tav>
                                        <p:tav tm="100000">
                                          <p:val>
                                            <p:strVal val="#ppt_x"/>
                                          </p:val>
                                        </p:tav>
                                      </p:tavLst>
                                    </p:anim>
                                    <p:anim calcmode="lin" valueType="num">
                                      <p:cBhvr additive="base">
                                        <p:cTn id="16" dur="500" fill="hold"/>
                                        <p:tgtEl>
                                          <p:spTgt spid="66154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61547"/>
                                        </p:tgtEl>
                                        <p:attrNameLst>
                                          <p:attrName>style.visibility</p:attrName>
                                        </p:attrNameLst>
                                      </p:cBhvr>
                                      <p:to>
                                        <p:strVal val="visible"/>
                                      </p:to>
                                    </p:set>
                                    <p:anim calcmode="lin" valueType="num">
                                      <p:cBhvr additive="base">
                                        <p:cTn id="19" dur="500" fill="hold"/>
                                        <p:tgtEl>
                                          <p:spTgt spid="661547"/>
                                        </p:tgtEl>
                                        <p:attrNameLst>
                                          <p:attrName>ppt_x</p:attrName>
                                        </p:attrNameLst>
                                      </p:cBhvr>
                                      <p:tavLst>
                                        <p:tav tm="0">
                                          <p:val>
                                            <p:strVal val="#ppt_x"/>
                                          </p:val>
                                        </p:tav>
                                        <p:tav tm="100000">
                                          <p:val>
                                            <p:strVal val="#ppt_x"/>
                                          </p:val>
                                        </p:tav>
                                      </p:tavLst>
                                    </p:anim>
                                    <p:anim calcmode="lin" valueType="num">
                                      <p:cBhvr additive="base">
                                        <p:cTn id="20" dur="500" fill="hold"/>
                                        <p:tgtEl>
                                          <p:spTgt spid="6615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61548"/>
                                        </p:tgtEl>
                                        <p:attrNameLst>
                                          <p:attrName>style.visibility</p:attrName>
                                        </p:attrNameLst>
                                      </p:cBhvr>
                                      <p:to>
                                        <p:strVal val="visible"/>
                                      </p:to>
                                    </p:set>
                                    <p:anim calcmode="lin" valueType="num">
                                      <p:cBhvr additive="base">
                                        <p:cTn id="23" dur="500" fill="hold"/>
                                        <p:tgtEl>
                                          <p:spTgt spid="661548"/>
                                        </p:tgtEl>
                                        <p:attrNameLst>
                                          <p:attrName>ppt_x</p:attrName>
                                        </p:attrNameLst>
                                      </p:cBhvr>
                                      <p:tavLst>
                                        <p:tav tm="0">
                                          <p:val>
                                            <p:strVal val="#ppt_x"/>
                                          </p:val>
                                        </p:tav>
                                        <p:tav tm="100000">
                                          <p:val>
                                            <p:strVal val="#ppt_x"/>
                                          </p:val>
                                        </p:tav>
                                      </p:tavLst>
                                    </p:anim>
                                    <p:anim calcmode="lin" valueType="num">
                                      <p:cBhvr additive="base">
                                        <p:cTn id="24" dur="500" fill="hold"/>
                                        <p:tgtEl>
                                          <p:spTgt spid="66154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61549"/>
                                        </p:tgtEl>
                                        <p:attrNameLst>
                                          <p:attrName>style.visibility</p:attrName>
                                        </p:attrNameLst>
                                      </p:cBhvr>
                                      <p:to>
                                        <p:strVal val="visible"/>
                                      </p:to>
                                    </p:set>
                                    <p:anim calcmode="lin" valueType="num">
                                      <p:cBhvr additive="base">
                                        <p:cTn id="27" dur="500" fill="hold"/>
                                        <p:tgtEl>
                                          <p:spTgt spid="661549"/>
                                        </p:tgtEl>
                                        <p:attrNameLst>
                                          <p:attrName>ppt_x</p:attrName>
                                        </p:attrNameLst>
                                      </p:cBhvr>
                                      <p:tavLst>
                                        <p:tav tm="0">
                                          <p:val>
                                            <p:strVal val="#ppt_x"/>
                                          </p:val>
                                        </p:tav>
                                        <p:tav tm="100000">
                                          <p:val>
                                            <p:strVal val="#ppt_x"/>
                                          </p:val>
                                        </p:tav>
                                      </p:tavLst>
                                    </p:anim>
                                    <p:anim calcmode="lin" valueType="num">
                                      <p:cBhvr additive="base">
                                        <p:cTn id="28" dur="500" fill="hold"/>
                                        <p:tgtEl>
                                          <p:spTgt spid="66154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61550"/>
                                        </p:tgtEl>
                                        <p:attrNameLst>
                                          <p:attrName>style.visibility</p:attrName>
                                        </p:attrNameLst>
                                      </p:cBhvr>
                                      <p:to>
                                        <p:strVal val="visible"/>
                                      </p:to>
                                    </p:set>
                                    <p:anim calcmode="lin" valueType="num">
                                      <p:cBhvr additive="base">
                                        <p:cTn id="31" dur="500" fill="hold"/>
                                        <p:tgtEl>
                                          <p:spTgt spid="661550"/>
                                        </p:tgtEl>
                                        <p:attrNameLst>
                                          <p:attrName>ppt_x</p:attrName>
                                        </p:attrNameLst>
                                      </p:cBhvr>
                                      <p:tavLst>
                                        <p:tav tm="0">
                                          <p:val>
                                            <p:strVal val="#ppt_x"/>
                                          </p:val>
                                        </p:tav>
                                        <p:tav tm="100000">
                                          <p:val>
                                            <p:strVal val="#ppt_x"/>
                                          </p:val>
                                        </p:tav>
                                      </p:tavLst>
                                    </p:anim>
                                    <p:anim calcmode="lin" valueType="num">
                                      <p:cBhvr additive="base">
                                        <p:cTn id="32" dur="500" fill="hold"/>
                                        <p:tgtEl>
                                          <p:spTgt spid="66155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61551"/>
                                        </p:tgtEl>
                                        <p:attrNameLst>
                                          <p:attrName>style.visibility</p:attrName>
                                        </p:attrNameLst>
                                      </p:cBhvr>
                                      <p:to>
                                        <p:strVal val="visible"/>
                                      </p:to>
                                    </p:set>
                                    <p:anim calcmode="lin" valueType="num">
                                      <p:cBhvr additive="base">
                                        <p:cTn id="35" dur="500" fill="hold"/>
                                        <p:tgtEl>
                                          <p:spTgt spid="661551"/>
                                        </p:tgtEl>
                                        <p:attrNameLst>
                                          <p:attrName>ppt_x</p:attrName>
                                        </p:attrNameLst>
                                      </p:cBhvr>
                                      <p:tavLst>
                                        <p:tav tm="0">
                                          <p:val>
                                            <p:strVal val="#ppt_x"/>
                                          </p:val>
                                        </p:tav>
                                        <p:tav tm="100000">
                                          <p:val>
                                            <p:strVal val="#ppt_x"/>
                                          </p:val>
                                        </p:tav>
                                      </p:tavLst>
                                    </p:anim>
                                    <p:anim calcmode="lin" valueType="num">
                                      <p:cBhvr additive="base">
                                        <p:cTn id="36" dur="500" fill="hold"/>
                                        <p:tgtEl>
                                          <p:spTgt spid="66155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61552"/>
                                        </p:tgtEl>
                                        <p:attrNameLst>
                                          <p:attrName>style.visibility</p:attrName>
                                        </p:attrNameLst>
                                      </p:cBhvr>
                                      <p:to>
                                        <p:strVal val="visible"/>
                                      </p:to>
                                    </p:set>
                                    <p:anim calcmode="lin" valueType="num">
                                      <p:cBhvr additive="base">
                                        <p:cTn id="39" dur="500" fill="hold"/>
                                        <p:tgtEl>
                                          <p:spTgt spid="661552"/>
                                        </p:tgtEl>
                                        <p:attrNameLst>
                                          <p:attrName>ppt_x</p:attrName>
                                        </p:attrNameLst>
                                      </p:cBhvr>
                                      <p:tavLst>
                                        <p:tav tm="0">
                                          <p:val>
                                            <p:strVal val="#ppt_x"/>
                                          </p:val>
                                        </p:tav>
                                        <p:tav tm="100000">
                                          <p:val>
                                            <p:strVal val="#ppt_x"/>
                                          </p:val>
                                        </p:tav>
                                      </p:tavLst>
                                    </p:anim>
                                    <p:anim calcmode="lin" valueType="num">
                                      <p:cBhvr additive="base">
                                        <p:cTn id="40" dur="500" fill="hold"/>
                                        <p:tgtEl>
                                          <p:spTgt spid="66155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61553"/>
                                        </p:tgtEl>
                                        <p:attrNameLst>
                                          <p:attrName>style.visibility</p:attrName>
                                        </p:attrNameLst>
                                      </p:cBhvr>
                                      <p:to>
                                        <p:strVal val="visible"/>
                                      </p:to>
                                    </p:set>
                                    <p:anim calcmode="lin" valueType="num">
                                      <p:cBhvr additive="base">
                                        <p:cTn id="43" dur="500" fill="hold"/>
                                        <p:tgtEl>
                                          <p:spTgt spid="661553"/>
                                        </p:tgtEl>
                                        <p:attrNameLst>
                                          <p:attrName>ppt_x</p:attrName>
                                        </p:attrNameLst>
                                      </p:cBhvr>
                                      <p:tavLst>
                                        <p:tav tm="0">
                                          <p:val>
                                            <p:strVal val="#ppt_x"/>
                                          </p:val>
                                        </p:tav>
                                        <p:tav tm="100000">
                                          <p:val>
                                            <p:strVal val="#ppt_x"/>
                                          </p:val>
                                        </p:tav>
                                      </p:tavLst>
                                    </p:anim>
                                    <p:anim calcmode="lin" valueType="num">
                                      <p:cBhvr additive="base">
                                        <p:cTn id="44" dur="500" fill="hold"/>
                                        <p:tgtEl>
                                          <p:spTgt spid="66155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61554"/>
                                        </p:tgtEl>
                                        <p:attrNameLst>
                                          <p:attrName>style.visibility</p:attrName>
                                        </p:attrNameLst>
                                      </p:cBhvr>
                                      <p:to>
                                        <p:strVal val="visible"/>
                                      </p:to>
                                    </p:set>
                                    <p:anim calcmode="lin" valueType="num">
                                      <p:cBhvr additive="base">
                                        <p:cTn id="47" dur="500" fill="hold"/>
                                        <p:tgtEl>
                                          <p:spTgt spid="661554"/>
                                        </p:tgtEl>
                                        <p:attrNameLst>
                                          <p:attrName>ppt_x</p:attrName>
                                        </p:attrNameLst>
                                      </p:cBhvr>
                                      <p:tavLst>
                                        <p:tav tm="0">
                                          <p:val>
                                            <p:strVal val="#ppt_x"/>
                                          </p:val>
                                        </p:tav>
                                        <p:tav tm="100000">
                                          <p:val>
                                            <p:strVal val="#ppt_x"/>
                                          </p:val>
                                        </p:tav>
                                      </p:tavLst>
                                    </p:anim>
                                    <p:anim calcmode="lin" valueType="num">
                                      <p:cBhvr additive="base">
                                        <p:cTn id="48" dur="500" fill="hold"/>
                                        <p:tgtEl>
                                          <p:spTgt spid="66155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61555"/>
                                        </p:tgtEl>
                                        <p:attrNameLst>
                                          <p:attrName>style.visibility</p:attrName>
                                        </p:attrNameLst>
                                      </p:cBhvr>
                                      <p:to>
                                        <p:strVal val="visible"/>
                                      </p:to>
                                    </p:set>
                                    <p:anim calcmode="lin" valueType="num">
                                      <p:cBhvr additive="base">
                                        <p:cTn id="51" dur="500" fill="hold"/>
                                        <p:tgtEl>
                                          <p:spTgt spid="661555"/>
                                        </p:tgtEl>
                                        <p:attrNameLst>
                                          <p:attrName>ppt_x</p:attrName>
                                        </p:attrNameLst>
                                      </p:cBhvr>
                                      <p:tavLst>
                                        <p:tav tm="0">
                                          <p:val>
                                            <p:strVal val="#ppt_x"/>
                                          </p:val>
                                        </p:tav>
                                        <p:tav tm="100000">
                                          <p:val>
                                            <p:strVal val="#ppt_x"/>
                                          </p:val>
                                        </p:tav>
                                      </p:tavLst>
                                    </p:anim>
                                    <p:anim calcmode="lin" valueType="num">
                                      <p:cBhvr additive="base">
                                        <p:cTn id="52" dur="500" fill="hold"/>
                                        <p:tgtEl>
                                          <p:spTgt spid="66155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61556"/>
                                        </p:tgtEl>
                                        <p:attrNameLst>
                                          <p:attrName>style.visibility</p:attrName>
                                        </p:attrNameLst>
                                      </p:cBhvr>
                                      <p:to>
                                        <p:strVal val="visible"/>
                                      </p:to>
                                    </p:set>
                                    <p:anim calcmode="lin" valueType="num">
                                      <p:cBhvr additive="base">
                                        <p:cTn id="55" dur="500" fill="hold"/>
                                        <p:tgtEl>
                                          <p:spTgt spid="661556"/>
                                        </p:tgtEl>
                                        <p:attrNameLst>
                                          <p:attrName>ppt_x</p:attrName>
                                        </p:attrNameLst>
                                      </p:cBhvr>
                                      <p:tavLst>
                                        <p:tav tm="0">
                                          <p:val>
                                            <p:strVal val="#ppt_x"/>
                                          </p:val>
                                        </p:tav>
                                        <p:tav tm="100000">
                                          <p:val>
                                            <p:strVal val="#ppt_x"/>
                                          </p:val>
                                        </p:tav>
                                      </p:tavLst>
                                    </p:anim>
                                    <p:anim calcmode="lin" valueType="num">
                                      <p:cBhvr additive="base">
                                        <p:cTn id="56" dur="500" fill="hold"/>
                                        <p:tgtEl>
                                          <p:spTgt spid="66155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61557"/>
                                        </p:tgtEl>
                                        <p:attrNameLst>
                                          <p:attrName>style.visibility</p:attrName>
                                        </p:attrNameLst>
                                      </p:cBhvr>
                                      <p:to>
                                        <p:strVal val="visible"/>
                                      </p:to>
                                    </p:set>
                                    <p:anim calcmode="lin" valueType="num">
                                      <p:cBhvr additive="base">
                                        <p:cTn id="59" dur="500" fill="hold"/>
                                        <p:tgtEl>
                                          <p:spTgt spid="661557"/>
                                        </p:tgtEl>
                                        <p:attrNameLst>
                                          <p:attrName>ppt_x</p:attrName>
                                        </p:attrNameLst>
                                      </p:cBhvr>
                                      <p:tavLst>
                                        <p:tav tm="0">
                                          <p:val>
                                            <p:strVal val="#ppt_x"/>
                                          </p:val>
                                        </p:tav>
                                        <p:tav tm="100000">
                                          <p:val>
                                            <p:strVal val="#ppt_x"/>
                                          </p:val>
                                        </p:tav>
                                      </p:tavLst>
                                    </p:anim>
                                    <p:anim calcmode="lin" valueType="num">
                                      <p:cBhvr additive="base">
                                        <p:cTn id="60" dur="500" fill="hold"/>
                                        <p:tgtEl>
                                          <p:spTgt spid="66155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61558"/>
                                        </p:tgtEl>
                                        <p:attrNameLst>
                                          <p:attrName>style.visibility</p:attrName>
                                        </p:attrNameLst>
                                      </p:cBhvr>
                                      <p:to>
                                        <p:strVal val="visible"/>
                                      </p:to>
                                    </p:set>
                                    <p:anim calcmode="lin" valueType="num">
                                      <p:cBhvr additive="base">
                                        <p:cTn id="63" dur="500" fill="hold"/>
                                        <p:tgtEl>
                                          <p:spTgt spid="661558"/>
                                        </p:tgtEl>
                                        <p:attrNameLst>
                                          <p:attrName>ppt_x</p:attrName>
                                        </p:attrNameLst>
                                      </p:cBhvr>
                                      <p:tavLst>
                                        <p:tav tm="0">
                                          <p:val>
                                            <p:strVal val="#ppt_x"/>
                                          </p:val>
                                        </p:tav>
                                        <p:tav tm="100000">
                                          <p:val>
                                            <p:strVal val="#ppt_x"/>
                                          </p:val>
                                        </p:tav>
                                      </p:tavLst>
                                    </p:anim>
                                    <p:anim calcmode="lin" valueType="num">
                                      <p:cBhvr additive="base">
                                        <p:cTn id="64" dur="500" fill="hold"/>
                                        <p:tgtEl>
                                          <p:spTgt spid="66155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61559"/>
                                        </p:tgtEl>
                                        <p:attrNameLst>
                                          <p:attrName>style.visibility</p:attrName>
                                        </p:attrNameLst>
                                      </p:cBhvr>
                                      <p:to>
                                        <p:strVal val="visible"/>
                                      </p:to>
                                    </p:set>
                                    <p:anim calcmode="lin" valueType="num">
                                      <p:cBhvr additive="base">
                                        <p:cTn id="67" dur="500" fill="hold"/>
                                        <p:tgtEl>
                                          <p:spTgt spid="661559"/>
                                        </p:tgtEl>
                                        <p:attrNameLst>
                                          <p:attrName>ppt_x</p:attrName>
                                        </p:attrNameLst>
                                      </p:cBhvr>
                                      <p:tavLst>
                                        <p:tav tm="0">
                                          <p:val>
                                            <p:strVal val="#ppt_x"/>
                                          </p:val>
                                        </p:tav>
                                        <p:tav tm="100000">
                                          <p:val>
                                            <p:strVal val="#ppt_x"/>
                                          </p:val>
                                        </p:tav>
                                      </p:tavLst>
                                    </p:anim>
                                    <p:anim calcmode="lin" valueType="num">
                                      <p:cBhvr additive="base">
                                        <p:cTn id="68" dur="500" fill="hold"/>
                                        <p:tgtEl>
                                          <p:spTgt spid="66155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61560"/>
                                        </p:tgtEl>
                                        <p:attrNameLst>
                                          <p:attrName>style.visibility</p:attrName>
                                        </p:attrNameLst>
                                      </p:cBhvr>
                                      <p:to>
                                        <p:strVal val="visible"/>
                                      </p:to>
                                    </p:set>
                                    <p:anim calcmode="lin" valueType="num">
                                      <p:cBhvr additive="base">
                                        <p:cTn id="71" dur="500" fill="hold"/>
                                        <p:tgtEl>
                                          <p:spTgt spid="661560"/>
                                        </p:tgtEl>
                                        <p:attrNameLst>
                                          <p:attrName>ppt_x</p:attrName>
                                        </p:attrNameLst>
                                      </p:cBhvr>
                                      <p:tavLst>
                                        <p:tav tm="0">
                                          <p:val>
                                            <p:strVal val="#ppt_x"/>
                                          </p:val>
                                        </p:tav>
                                        <p:tav tm="100000">
                                          <p:val>
                                            <p:strVal val="#ppt_x"/>
                                          </p:val>
                                        </p:tav>
                                      </p:tavLst>
                                    </p:anim>
                                    <p:anim calcmode="lin" valueType="num">
                                      <p:cBhvr additive="base">
                                        <p:cTn id="72" dur="500" fill="hold"/>
                                        <p:tgtEl>
                                          <p:spTgt spid="66156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61561"/>
                                        </p:tgtEl>
                                        <p:attrNameLst>
                                          <p:attrName>style.visibility</p:attrName>
                                        </p:attrNameLst>
                                      </p:cBhvr>
                                      <p:to>
                                        <p:strVal val="visible"/>
                                      </p:to>
                                    </p:set>
                                    <p:anim calcmode="lin" valueType="num">
                                      <p:cBhvr additive="base">
                                        <p:cTn id="75" dur="500" fill="hold"/>
                                        <p:tgtEl>
                                          <p:spTgt spid="661561"/>
                                        </p:tgtEl>
                                        <p:attrNameLst>
                                          <p:attrName>ppt_x</p:attrName>
                                        </p:attrNameLst>
                                      </p:cBhvr>
                                      <p:tavLst>
                                        <p:tav tm="0">
                                          <p:val>
                                            <p:strVal val="#ppt_x"/>
                                          </p:val>
                                        </p:tav>
                                        <p:tav tm="100000">
                                          <p:val>
                                            <p:strVal val="#ppt_x"/>
                                          </p:val>
                                        </p:tav>
                                      </p:tavLst>
                                    </p:anim>
                                    <p:anim calcmode="lin" valueType="num">
                                      <p:cBhvr additive="base">
                                        <p:cTn id="76" dur="500" fill="hold"/>
                                        <p:tgtEl>
                                          <p:spTgt spid="66156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61562"/>
                                        </p:tgtEl>
                                        <p:attrNameLst>
                                          <p:attrName>style.visibility</p:attrName>
                                        </p:attrNameLst>
                                      </p:cBhvr>
                                      <p:to>
                                        <p:strVal val="visible"/>
                                      </p:to>
                                    </p:set>
                                    <p:anim calcmode="lin" valueType="num">
                                      <p:cBhvr additive="base">
                                        <p:cTn id="79" dur="500" fill="hold"/>
                                        <p:tgtEl>
                                          <p:spTgt spid="661562"/>
                                        </p:tgtEl>
                                        <p:attrNameLst>
                                          <p:attrName>ppt_x</p:attrName>
                                        </p:attrNameLst>
                                      </p:cBhvr>
                                      <p:tavLst>
                                        <p:tav tm="0">
                                          <p:val>
                                            <p:strVal val="#ppt_x"/>
                                          </p:val>
                                        </p:tav>
                                        <p:tav tm="100000">
                                          <p:val>
                                            <p:strVal val="#ppt_x"/>
                                          </p:val>
                                        </p:tav>
                                      </p:tavLst>
                                    </p:anim>
                                    <p:anim calcmode="lin" valueType="num">
                                      <p:cBhvr additive="base">
                                        <p:cTn id="80" dur="500" fill="hold"/>
                                        <p:tgtEl>
                                          <p:spTgt spid="66156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61563"/>
                                        </p:tgtEl>
                                        <p:attrNameLst>
                                          <p:attrName>style.visibility</p:attrName>
                                        </p:attrNameLst>
                                      </p:cBhvr>
                                      <p:to>
                                        <p:strVal val="visible"/>
                                      </p:to>
                                    </p:set>
                                    <p:anim calcmode="lin" valueType="num">
                                      <p:cBhvr additive="base">
                                        <p:cTn id="83" dur="500" fill="hold"/>
                                        <p:tgtEl>
                                          <p:spTgt spid="661563"/>
                                        </p:tgtEl>
                                        <p:attrNameLst>
                                          <p:attrName>ppt_x</p:attrName>
                                        </p:attrNameLst>
                                      </p:cBhvr>
                                      <p:tavLst>
                                        <p:tav tm="0">
                                          <p:val>
                                            <p:strVal val="#ppt_x"/>
                                          </p:val>
                                        </p:tav>
                                        <p:tav tm="100000">
                                          <p:val>
                                            <p:strVal val="#ppt_x"/>
                                          </p:val>
                                        </p:tav>
                                      </p:tavLst>
                                    </p:anim>
                                    <p:anim calcmode="lin" valueType="num">
                                      <p:cBhvr additive="base">
                                        <p:cTn id="84" dur="500" fill="hold"/>
                                        <p:tgtEl>
                                          <p:spTgt spid="66156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61564"/>
                                        </p:tgtEl>
                                        <p:attrNameLst>
                                          <p:attrName>style.visibility</p:attrName>
                                        </p:attrNameLst>
                                      </p:cBhvr>
                                      <p:to>
                                        <p:strVal val="visible"/>
                                      </p:to>
                                    </p:set>
                                    <p:anim calcmode="lin" valueType="num">
                                      <p:cBhvr additive="base">
                                        <p:cTn id="87" dur="500" fill="hold"/>
                                        <p:tgtEl>
                                          <p:spTgt spid="661564"/>
                                        </p:tgtEl>
                                        <p:attrNameLst>
                                          <p:attrName>ppt_x</p:attrName>
                                        </p:attrNameLst>
                                      </p:cBhvr>
                                      <p:tavLst>
                                        <p:tav tm="0">
                                          <p:val>
                                            <p:strVal val="#ppt_x"/>
                                          </p:val>
                                        </p:tav>
                                        <p:tav tm="100000">
                                          <p:val>
                                            <p:strVal val="#ppt_x"/>
                                          </p:val>
                                        </p:tav>
                                      </p:tavLst>
                                    </p:anim>
                                    <p:anim calcmode="lin" valueType="num">
                                      <p:cBhvr additive="base">
                                        <p:cTn id="88" dur="500" fill="hold"/>
                                        <p:tgtEl>
                                          <p:spTgt spid="66156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61565"/>
                                        </p:tgtEl>
                                        <p:attrNameLst>
                                          <p:attrName>style.visibility</p:attrName>
                                        </p:attrNameLst>
                                      </p:cBhvr>
                                      <p:to>
                                        <p:strVal val="visible"/>
                                      </p:to>
                                    </p:set>
                                    <p:anim calcmode="lin" valueType="num">
                                      <p:cBhvr additive="base">
                                        <p:cTn id="91" dur="500" fill="hold"/>
                                        <p:tgtEl>
                                          <p:spTgt spid="661565"/>
                                        </p:tgtEl>
                                        <p:attrNameLst>
                                          <p:attrName>ppt_x</p:attrName>
                                        </p:attrNameLst>
                                      </p:cBhvr>
                                      <p:tavLst>
                                        <p:tav tm="0">
                                          <p:val>
                                            <p:strVal val="#ppt_x"/>
                                          </p:val>
                                        </p:tav>
                                        <p:tav tm="100000">
                                          <p:val>
                                            <p:strVal val="#ppt_x"/>
                                          </p:val>
                                        </p:tav>
                                      </p:tavLst>
                                    </p:anim>
                                    <p:anim calcmode="lin" valueType="num">
                                      <p:cBhvr additive="base">
                                        <p:cTn id="92" dur="500" fill="hold"/>
                                        <p:tgtEl>
                                          <p:spTgt spid="661565"/>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661566"/>
                                        </p:tgtEl>
                                        <p:attrNameLst>
                                          <p:attrName>style.visibility</p:attrName>
                                        </p:attrNameLst>
                                      </p:cBhvr>
                                      <p:to>
                                        <p:strVal val="visible"/>
                                      </p:to>
                                    </p:set>
                                    <p:anim calcmode="lin" valueType="num">
                                      <p:cBhvr additive="base">
                                        <p:cTn id="95" dur="500" fill="hold"/>
                                        <p:tgtEl>
                                          <p:spTgt spid="661566"/>
                                        </p:tgtEl>
                                        <p:attrNameLst>
                                          <p:attrName>ppt_x</p:attrName>
                                        </p:attrNameLst>
                                      </p:cBhvr>
                                      <p:tavLst>
                                        <p:tav tm="0">
                                          <p:val>
                                            <p:strVal val="#ppt_x"/>
                                          </p:val>
                                        </p:tav>
                                        <p:tav tm="100000">
                                          <p:val>
                                            <p:strVal val="#ppt_x"/>
                                          </p:val>
                                        </p:tav>
                                      </p:tavLst>
                                    </p:anim>
                                    <p:anim calcmode="lin" valueType="num">
                                      <p:cBhvr additive="base">
                                        <p:cTn id="96" dur="500" fill="hold"/>
                                        <p:tgtEl>
                                          <p:spTgt spid="661566"/>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661567"/>
                                        </p:tgtEl>
                                        <p:attrNameLst>
                                          <p:attrName>style.visibility</p:attrName>
                                        </p:attrNameLst>
                                      </p:cBhvr>
                                      <p:to>
                                        <p:strVal val="visible"/>
                                      </p:to>
                                    </p:set>
                                    <p:anim calcmode="lin" valueType="num">
                                      <p:cBhvr additive="base">
                                        <p:cTn id="99" dur="500" fill="hold"/>
                                        <p:tgtEl>
                                          <p:spTgt spid="661567"/>
                                        </p:tgtEl>
                                        <p:attrNameLst>
                                          <p:attrName>ppt_x</p:attrName>
                                        </p:attrNameLst>
                                      </p:cBhvr>
                                      <p:tavLst>
                                        <p:tav tm="0">
                                          <p:val>
                                            <p:strVal val="#ppt_x"/>
                                          </p:val>
                                        </p:tav>
                                        <p:tav tm="100000">
                                          <p:val>
                                            <p:strVal val="#ppt_x"/>
                                          </p:val>
                                        </p:tav>
                                      </p:tavLst>
                                    </p:anim>
                                    <p:anim calcmode="lin" valueType="num">
                                      <p:cBhvr additive="base">
                                        <p:cTn id="100" dur="500" fill="hold"/>
                                        <p:tgtEl>
                                          <p:spTgt spid="661567"/>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661568"/>
                                        </p:tgtEl>
                                        <p:attrNameLst>
                                          <p:attrName>style.visibility</p:attrName>
                                        </p:attrNameLst>
                                      </p:cBhvr>
                                      <p:to>
                                        <p:strVal val="visible"/>
                                      </p:to>
                                    </p:set>
                                    <p:anim calcmode="lin" valueType="num">
                                      <p:cBhvr additive="base">
                                        <p:cTn id="103" dur="500" fill="hold"/>
                                        <p:tgtEl>
                                          <p:spTgt spid="661568"/>
                                        </p:tgtEl>
                                        <p:attrNameLst>
                                          <p:attrName>ppt_x</p:attrName>
                                        </p:attrNameLst>
                                      </p:cBhvr>
                                      <p:tavLst>
                                        <p:tav tm="0">
                                          <p:val>
                                            <p:strVal val="#ppt_x"/>
                                          </p:val>
                                        </p:tav>
                                        <p:tav tm="100000">
                                          <p:val>
                                            <p:strVal val="#ppt_x"/>
                                          </p:val>
                                        </p:tav>
                                      </p:tavLst>
                                    </p:anim>
                                    <p:anim calcmode="lin" valueType="num">
                                      <p:cBhvr additive="base">
                                        <p:cTn id="104" dur="500" fill="hold"/>
                                        <p:tgtEl>
                                          <p:spTgt spid="661568"/>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661569"/>
                                        </p:tgtEl>
                                        <p:attrNameLst>
                                          <p:attrName>style.visibility</p:attrName>
                                        </p:attrNameLst>
                                      </p:cBhvr>
                                      <p:to>
                                        <p:strVal val="visible"/>
                                      </p:to>
                                    </p:set>
                                    <p:anim calcmode="lin" valueType="num">
                                      <p:cBhvr additive="base">
                                        <p:cTn id="107" dur="500" fill="hold"/>
                                        <p:tgtEl>
                                          <p:spTgt spid="661569"/>
                                        </p:tgtEl>
                                        <p:attrNameLst>
                                          <p:attrName>ppt_x</p:attrName>
                                        </p:attrNameLst>
                                      </p:cBhvr>
                                      <p:tavLst>
                                        <p:tav tm="0">
                                          <p:val>
                                            <p:strVal val="#ppt_x"/>
                                          </p:val>
                                        </p:tav>
                                        <p:tav tm="100000">
                                          <p:val>
                                            <p:strVal val="#ppt_x"/>
                                          </p:val>
                                        </p:tav>
                                      </p:tavLst>
                                    </p:anim>
                                    <p:anim calcmode="lin" valueType="num">
                                      <p:cBhvr additive="base">
                                        <p:cTn id="108" dur="500" fill="hold"/>
                                        <p:tgtEl>
                                          <p:spTgt spid="661569"/>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661570"/>
                                        </p:tgtEl>
                                        <p:attrNameLst>
                                          <p:attrName>style.visibility</p:attrName>
                                        </p:attrNameLst>
                                      </p:cBhvr>
                                      <p:to>
                                        <p:strVal val="visible"/>
                                      </p:to>
                                    </p:set>
                                    <p:anim calcmode="lin" valueType="num">
                                      <p:cBhvr additive="base">
                                        <p:cTn id="111" dur="500" fill="hold"/>
                                        <p:tgtEl>
                                          <p:spTgt spid="661570"/>
                                        </p:tgtEl>
                                        <p:attrNameLst>
                                          <p:attrName>ppt_x</p:attrName>
                                        </p:attrNameLst>
                                      </p:cBhvr>
                                      <p:tavLst>
                                        <p:tav tm="0">
                                          <p:val>
                                            <p:strVal val="#ppt_x"/>
                                          </p:val>
                                        </p:tav>
                                        <p:tav tm="100000">
                                          <p:val>
                                            <p:strVal val="#ppt_x"/>
                                          </p:val>
                                        </p:tav>
                                      </p:tavLst>
                                    </p:anim>
                                    <p:anim calcmode="lin" valueType="num">
                                      <p:cBhvr additive="base">
                                        <p:cTn id="112" dur="500" fill="hold"/>
                                        <p:tgtEl>
                                          <p:spTgt spid="661570"/>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661571"/>
                                        </p:tgtEl>
                                        <p:attrNameLst>
                                          <p:attrName>style.visibility</p:attrName>
                                        </p:attrNameLst>
                                      </p:cBhvr>
                                      <p:to>
                                        <p:strVal val="visible"/>
                                      </p:to>
                                    </p:set>
                                    <p:anim calcmode="lin" valueType="num">
                                      <p:cBhvr additive="base">
                                        <p:cTn id="115" dur="500" fill="hold"/>
                                        <p:tgtEl>
                                          <p:spTgt spid="661571"/>
                                        </p:tgtEl>
                                        <p:attrNameLst>
                                          <p:attrName>ppt_x</p:attrName>
                                        </p:attrNameLst>
                                      </p:cBhvr>
                                      <p:tavLst>
                                        <p:tav tm="0">
                                          <p:val>
                                            <p:strVal val="#ppt_x"/>
                                          </p:val>
                                        </p:tav>
                                        <p:tav tm="100000">
                                          <p:val>
                                            <p:strVal val="#ppt_x"/>
                                          </p:val>
                                        </p:tav>
                                      </p:tavLst>
                                    </p:anim>
                                    <p:anim calcmode="lin" valueType="num">
                                      <p:cBhvr additive="base">
                                        <p:cTn id="116" dur="500" fill="hold"/>
                                        <p:tgtEl>
                                          <p:spTgt spid="661571"/>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661572"/>
                                        </p:tgtEl>
                                        <p:attrNameLst>
                                          <p:attrName>style.visibility</p:attrName>
                                        </p:attrNameLst>
                                      </p:cBhvr>
                                      <p:to>
                                        <p:strVal val="visible"/>
                                      </p:to>
                                    </p:set>
                                    <p:anim calcmode="lin" valueType="num">
                                      <p:cBhvr additive="base">
                                        <p:cTn id="119" dur="500" fill="hold"/>
                                        <p:tgtEl>
                                          <p:spTgt spid="661572"/>
                                        </p:tgtEl>
                                        <p:attrNameLst>
                                          <p:attrName>ppt_x</p:attrName>
                                        </p:attrNameLst>
                                      </p:cBhvr>
                                      <p:tavLst>
                                        <p:tav tm="0">
                                          <p:val>
                                            <p:strVal val="#ppt_x"/>
                                          </p:val>
                                        </p:tav>
                                        <p:tav tm="100000">
                                          <p:val>
                                            <p:strVal val="#ppt_x"/>
                                          </p:val>
                                        </p:tav>
                                      </p:tavLst>
                                    </p:anim>
                                    <p:anim calcmode="lin" valueType="num">
                                      <p:cBhvr additive="base">
                                        <p:cTn id="120" dur="500" fill="hold"/>
                                        <p:tgtEl>
                                          <p:spTgt spid="661572"/>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661573"/>
                                        </p:tgtEl>
                                        <p:attrNameLst>
                                          <p:attrName>style.visibility</p:attrName>
                                        </p:attrNameLst>
                                      </p:cBhvr>
                                      <p:to>
                                        <p:strVal val="visible"/>
                                      </p:to>
                                    </p:set>
                                    <p:anim calcmode="lin" valueType="num">
                                      <p:cBhvr additive="base">
                                        <p:cTn id="123" dur="500" fill="hold"/>
                                        <p:tgtEl>
                                          <p:spTgt spid="661573"/>
                                        </p:tgtEl>
                                        <p:attrNameLst>
                                          <p:attrName>ppt_x</p:attrName>
                                        </p:attrNameLst>
                                      </p:cBhvr>
                                      <p:tavLst>
                                        <p:tav tm="0">
                                          <p:val>
                                            <p:strVal val="#ppt_x"/>
                                          </p:val>
                                        </p:tav>
                                        <p:tav tm="100000">
                                          <p:val>
                                            <p:strVal val="#ppt_x"/>
                                          </p:val>
                                        </p:tav>
                                      </p:tavLst>
                                    </p:anim>
                                    <p:anim calcmode="lin" valueType="num">
                                      <p:cBhvr additive="base">
                                        <p:cTn id="124" dur="500" fill="hold"/>
                                        <p:tgtEl>
                                          <p:spTgt spid="661573"/>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661574"/>
                                        </p:tgtEl>
                                        <p:attrNameLst>
                                          <p:attrName>style.visibility</p:attrName>
                                        </p:attrNameLst>
                                      </p:cBhvr>
                                      <p:to>
                                        <p:strVal val="visible"/>
                                      </p:to>
                                    </p:set>
                                    <p:anim calcmode="lin" valueType="num">
                                      <p:cBhvr additive="base">
                                        <p:cTn id="127" dur="500" fill="hold"/>
                                        <p:tgtEl>
                                          <p:spTgt spid="661574"/>
                                        </p:tgtEl>
                                        <p:attrNameLst>
                                          <p:attrName>ppt_x</p:attrName>
                                        </p:attrNameLst>
                                      </p:cBhvr>
                                      <p:tavLst>
                                        <p:tav tm="0">
                                          <p:val>
                                            <p:strVal val="#ppt_x"/>
                                          </p:val>
                                        </p:tav>
                                        <p:tav tm="100000">
                                          <p:val>
                                            <p:strVal val="#ppt_x"/>
                                          </p:val>
                                        </p:tav>
                                      </p:tavLst>
                                    </p:anim>
                                    <p:anim calcmode="lin" valueType="num">
                                      <p:cBhvr additive="base">
                                        <p:cTn id="128" dur="500" fill="hold"/>
                                        <p:tgtEl>
                                          <p:spTgt spid="661574"/>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661575"/>
                                        </p:tgtEl>
                                        <p:attrNameLst>
                                          <p:attrName>style.visibility</p:attrName>
                                        </p:attrNameLst>
                                      </p:cBhvr>
                                      <p:to>
                                        <p:strVal val="visible"/>
                                      </p:to>
                                    </p:set>
                                    <p:anim calcmode="lin" valueType="num">
                                      <p:cBhvr additive="base">
                                        <p:cTn id="131" dur="500" fill="hold"/>
                                        <p:tgtEl>
                                          <p:spTgt spid="661575"/>
                                        </p:tgtEl>
                                        <p:attrNameLst>
                                          <p:attrName>ppt_x</p:attrName>
                                        </p:attrNameLst>
                                      </p:cBhvr>
                                      <p:tavLst>
                                        <p:tav tm="0">
                                          <p:val>
                                            <p:strVal val="#ppt_x"/>
                                          </p:val>
                                        </p:tav>
                                        <p:tav tm="100000">
                                          <p:val>
                                            <p:strVal val="#ppt_x"/>
                                          </p:val>
                                        </p:tav>
                                      </p:tavLst>
                                    </p:anim>
                                    <p:anim calcmode="lin" valueType="num">
                                      <p:cBhvr additive="base">
                                        <p:cTn id="132" dur="500" fill="hold"/>
                                        <p:tgtEl>
                                          <p:spTgt spid="661575"/>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661576"/>
                                        </p:tgtEl>
                                        <p:attrNameLst>
                                          <p:attrName>style.visibility</p:attrName>
                                        </p:attrNameLst>
                                      </p:cBhvr>
                                      <p:to>
                                        <p:strVal val="visible"/>
                                      </p:to>
                                    </p:set>
                                    <p:anim calcmode="lin" valueType="num">
                                      <p:cBhvr additive="base">
                                        <p:cTn id="135" dur="500" fill="hold"/>
                                        <p:tgtEl>
                                          <p:spTgt spid="661576"/>
                                        </p:tgtEl>
                                        <p:attrNameLst>
                                          <p:attrName>ppt_x</p:attrName>
                                        </p:attrNameLst>
                                      </p:cBhvr>
                                      <p:tavLst>
                                        <p:tav tm="0">
                                          <p:val>
                                            <p:strVal val="#ppt_x"/>
                                          </p:val>
                                        </p:tav>
                                        <p:tav tm="100000">
                                          <p:val>
                                            <p:strVal val="#ppt_x"/>
                                          </p:val>
                                        </p:tav>
                                      </p:tavLst>
                                    </p:anim>
                                    <p:anim calcmode="lin" valueType="num">
                                      <p:cBhvr additive="base">
                                        <p:cTn id="136" dur="500" fill="hold"/>
                                        <p:tgtEl>
                                          <p:spTgt spid="661576"/>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661577"/>
                                        </p:tgtEl>
                                        <p:attrNameLst>
                                          <p:attrName>style.visibility</p:attrName>
                                        </p:attrNameLst>
                                      </p:cBhvr>
                                      <p:to>
                                        <p:strVal val="visible"/>
                                      </p:to>
                                    </p:set>
                                    <p:anim calcmode="lin" valueType="num">
                                      <p:cBhvr additive="base">
                                        <p:cTn id="139" dur="500" fill="hold"/>
                                        <p:tgtEl>
                                          <p:spTgt spid="661577"/>
                                        </p:tgtEl>
                                        <p:attrNameLst>
                                          <p:attrName>ppt_x</p:attrName>
                                        </p:attrNameLst>
                                      </p:cBhvr>
                                      <p:tavLst>
                                        <p:tav tm="0">
                                          <p:val>
                                            <p:strVal val="#ppt_x"/>
                                          </p:val>
                                        </p:tav>
                                        <p:tav tm="100000">
                                          <p:val>
                                            <p:strVal val="#ppt_x"/>
                                          </p:val>
                                        </p:tav>
                                      </p:tavLst>
                                    </p:anim>
                                    <p:anim calcmode="lin" valueType="num">
                                      <p:cBhvr additive="base">
                                        <p:cTn id="140" dur="500" fill="hold"/>
                                        <p:tgtEl>
                                          <p:spTgt spid="661577"/>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661578"/>
                                        </p:tgtEl>
                                        <p:attrNameLst>
                                          <p:attrName>style.visibility</p:attrName>
                                        </p:attrNameLst>
                                      </p:cBhvr>
                                      <p:to>
                                        <p:strVal val="visible"/>
                                      </p:to>
                                    </p:set>
                                    <p:anim calcmode="lin" valueType="num">
                                      <p:cBhvr additive="base">
                                        <p:cTn id="143" dur="500" fill="hold"/>
                                        <p:tgtEl>
                                          <p:spTgt spid="661578"/>
                                        </p:tgtEl>
                                        <p:attrNameLst>
                                          <p:attrName>ppt_x</p:attrName>
                                        </p:attrNameLst>
                                      </p:cBhvr>
                                      <p:tavLst>
                                        <p:tav tm="0">
                                          <p:val>
                                            <p:strVal val="#ppt_x"/>
                                          </p:val>
                                        </p:tav>
                                        <p:tav tm="100000">
                                          <p:val>
                                            <p:strVal val="#ppt_x"/>
                                          </p:val>
                                        </p:tav>
                                      </p:tavLst>
                                    </p:anim>
                                    <p:anim calcmode="lin" valueType="num">
                                      <p:cBhvr additive="base">
                                        <p:cTn id="144" dur="500" fill="hold"/>
                                        <p:tgtEl>
                                          <p:spTgt spid="661578"/>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661579"/>
                                        </p:tgtEl>
                                        <p:attrNameLst>
                                          <p:attrName>style.visibility</p:attrName>
                                        </p:attrNameLst>
                                      </p:cBhvr>
                                      <p:to>
                                        <p:strVal val="visible"/>
                                      </p:to>
                                    </p:set>
                                    <p:anim calcmode="lin" valueType="num">
                                      <p:cBhvr additive="base">
                                        <p:cTn id="147" dur="500" fill="hold"/>
                                        <p:tgtEl>
                                          <p:spTgt spid="661579"/>
                                        </p:tgtEl>
                                        <p:attrNameLst>
                                          <p:attrName>ppt_x</p:attrName>
                                        </p:attrNameLst>
                                      </p:cBhvr>
                                      <p:tavLst>
                                        <p:tav tm="0">
                                          <p:val>
                                            <p:strVal val="#ppt_x"/>
                                          </p:val>
                                        </p:tav>
                                        <p:tav tm="100000">
                                          <p:val>
                                            <p:strVal val="#ppt_x"/>
                                          </p:val>
                                        </p:tav>
                                      </p:tavLst>
                                    </p:anim>
                                    <p:anim calcmode="lin" valueType="num">
                                      <p:cBhvr additive="base">
                                        <p:cTn id="148" dur="500" fill="hold"/>
                                        <p:tgtEl>
                                          <p:spTgt spid="661579"/>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661580"/>
                                        </p:tgtEl>
                                        <p:attrNameLst>
                                          <p:attrName>style.visibility</p:attrName>
                                        </p:attrNameLst>
                                      </p:cBhvr>
                                      <p:to>
                                        <p:strVal val="visible"/>
                                      </p:to>
                                    </p:set>
                                    <p:anim calcmode="lin" valueType="num">
                                      <p:cBhvr additive="base">
                                        <p:cTn id="151" dur="500" fill="hold"/>
                                        <p:tgtEl>
                                          <p:spTgt spid="661580"/>
                                        </p:tgtEl>
                                        <p:attrNameLst>
                                          <p:attrName>ppt_x</p:attrName>
                                        </p:attrNameLst>
                                      </p:cBhvr>
                                      <p:tavLst>
                                        <p:tav tm="0">
                                          <p:val>
                                            <p:strVal val="#ppt_x"/>
                                          </p:val>
                                        </p:tav>
                                        <p:tav tm="100000">
                                          <p:val>
                                            <p:strVal val="#ppt_x"/>
                                          </p:val>
                                        </p:tav>
                                      </p:tavLst>
                                    </p:anim>
                                    <p:anim calcmode="lin" valueType="num">
                                      <p:cBhvr additive="base">
                                        <p:cTn id="152" dur="500" fill="hold"/>
                                        <p:tgtEl>
                                          <p:spTgt spid="661580"/>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661581"/>
                                        </p:tgtEl>
                                        <p:attrNameLst>
                                          <p:attrName>style.visibility</p:attrName>
                                        </p:attrNameLst>
                                      </p:cBhvr>
                                      <p:to>
                                        <p:strVal val="visible"/>
                                      </p:to>
                                    </p:set>
                                    <p:anim calcmode="lin" valueType="num">
                                      <p:cBhvr additive="base">
                                        <p:cTn id="155" dur="500" fill="hold"/>
                                        <p:tgtEl>
                                          <p:spTgt spid="661581"/>
                                        </p:tgtEl>
                                        <p:attrNameLst>
                                          <p:attrName>ppt_x</p:attrName>
                                        </p:attrNameLst>
                                      </p:cBhvr>
                                      <p:tavLst>
                                        <p:tav tm="0">
                                          <p:val>
                                            <p:strVal val="#ppt_x"/>
                                          </p:val>
                                        </p:tav>
                                        <p:tav tm="100000">
                                          <p:val>
                                            <p:strVal val="#ppt_x"/>
                                          </p:val>
                                        </p:tav>
                                      </p:tavLst>
                                    </p:anim>
                                    <p:anim calcmode="lin" valueType="num">
                                      <p:cBhvr additive="base">
                                        <p:cTn id="156" dur="500" fill="hold"/>
                                        <p:tgtEl>
                                          <p:spTgt spid="661581"/>
                                        </p:tgtEl>
                                        <p:attrNameLst>
                                          <p:attrName>ppt_y</p:attrName>
                                        </p:attrNameLst>
                                      </p:cBhvr>
                                      <p:tavLst>
                                        <p:tav tm="0">
                                          <p:val>
                                            <p:strVal val="1+#ppt_h/2"/>
                                          </p:val>
                                        </p:tav>
                                        <p:tav tm="100000">
                                          <p:val>
                                            <p:strVal val="#ppt_y"/>
                                          </p:val>
                                        </p:tav>
                                      </p:tavLst>
                                    </p:anim>
                                  </p:childTnLst>
                                </p:cTn>
                              </p:par>
                            </p:childTnLst>
                          </p:cTn>
                        </p:par>
                        <p:par>
                          <p:cTn id="157" fill="hold">
                            <p:stCondLst>
                              <p:cond delay="500"/>
                            </p:stCondLst>
                            <p:childTnLst>
                              <p:par>
                                <p:cTn id="158" presetID="53" presetClass="entr" presetSubtype="0" fill="hold" grpId="0" nodeType="afterEffect">
                                  <p:stCondLst>
                                    <p:cond delay="0"/>
                                  </p:stCondLst>
                                  <p:childTnLst>
                                    <p:set>
                                      <p:cBhvr>
                                        <p:cTn id="159" dur="1" fill="hold">
                                          <p:stCondLst>
                                            <p:cond delay="0"/>
                                          </p:stCondLst>
                                        </p:cTn>
                                        <p:tgtEl>
                                          <p:spTgt spid="661582"/>
                                        </p:tgtEl>
                                        <p:attrNameLst>
                                          <p:attrName>style.visibility</p:attrName>
                                        </p:attrNameLst>
                                      </p:cBhvr>
                                      <p:to>
                                        <p:strVal val="visible"/>
                                      </p:to>
                                    </p:set>
                                    <p:anim calcmode="lin" valueType="num">
                                      <p:cBhvr>
                                        <p:cTn id="160" dur="500" fill="hold"/>
                                        <p:tgtEl>
                                          <p:spTgt spid="661582"/>
                                        </p:tgtEl>
                                        <p:attrNameLst>
                                          <p:attrName>ppt_w</p:attrName>
                                        </p:attrNameLst>
                                      </p:cBhvr>
                                      <p:tavLst>
                                        <p:tav tm="0">
                                          <p:val>
                                            <p:fltVal val="0"/>
                                          </p:val>
                                        </p:tav>
                                        <p:tav tm="100000">
                                          <p:val>
                                            <p:strVal val="#ppt_w"/>
                                          </p:val>
                                        </p:tav>
                                      </p:tavLst>
                                    </p:anim>
                                    <p:anim calcmode="lin" valueType="num">
                                      <p:cBhvr>
                                        <p:cTn id="161" dur="500" fill="hold"/>
                                        <p:tgtEl>
                                          <p:spTgt spid="661582"/>
                                        </p:tgtEl>
                                        <p:attrNameLst>
                                          <p:attrName>ppt_h</p:attrName>
                                        </p:attrNameLst>
                                      </p:cBhvr>
                                      <p:tavLst>
                                        <p:tav tm="0">
                                          <p:val>
                                            <p:fltVal val="0"/>
                                          </p:val>
                                        </p:tav>
                                        <p:tav tm="100000">
                                          <p:val>
                                            <p:strVal val="#ppt_h"/>
                                          </p:val>
                                        </p:tav>
                                      </p:tavLst>
                                    </p:anim>
                                    <p:animEffect transition="in" filter="fade">
                                      <p:cBhvr>
                                        <p:cTn id="162" dur="500"/>
                                        <p:tgtEl>
                                          <p:spTgt spid="661582"/>
                                        </p:tgtEl>
                                      </p:cBhvr>
                                    </p:animEffect>
                                  </p:childTnLst>
                                </p:cTn>
                              </p:par>
                              <p:par>
                                <p:cTn id="163" presetID="53" presetClass="entr" presetSubtype="0" fill="hold" grpId="0" nodeType="withEffect">
                                  <p:stCondLst>
                                    <p:cond delay="0"/>
                                  </p:stCondLst>
                                  <p:childTnLst>
                                    <p:set>
                                      <p:cBhvr>
                                        <p:cTn id="164" dur="1" fill="hold">
                                          <p:stCondLst>
                                            <p:cond delay="0"/>
                                          </p:stCondLst>
                                        </p:cTn>
                                        <p:tgtEl>
                                          <p:spTgt spid="661546"/>
                                        </p:tgtEl>
                                        <p:attrNameLst>
                                          <p:attrName>style.visibility</p:attrName>
                                        </p:attrNameLst>
                                      </p:cBhvr>
                                      <p:to>
                                        <p:strVal val="visible"/>
                                      </p:to>
                                    </p:set>
                                    <p:anim calcmode="lin" valueType="num">
                                      <p:cBhvr>
                                        <p:cTn id="165" dur="500" fill="hold"/>
                                        <p:tgtEl>
                                          <p:spTgt spid="661546"/>
                                        </p:tgtEl>
                                        <p:attrNameLst>
                                          <p:attrName>ppt_w</p:attrName>
                                        </p:attrNameLst>
                                      </p:cBhvr>
                                      <p:tavLst>
                                        <p:tav tm="0">
                                          <p:val>
                                            <p:fltVal val="0"/>
                                          </p:val>
                                        </p:tav>
                                        <p:tav tm="100000">
                                          <p:val>
                                            <p:strVal val="#ppt_w"/>
                                          </p:val>
                                        </p:tav>
                                      </p:tavLst>
                                    </p:anim>
                                    <p:anim calcmode="lin" valueType="num">
                                      <p:cBhvr>
                                        <p:cTn id="166" dur="500" fill="hold"/>
                                        <p:tgtEl>
                                          <p:spTgt spid="661546"/>
                                        </p:tgtEl>
                                        <p:attrNameLst>
                                          <p:attrName>ppt_h</p:attrName>
                                        </p:attrNameLst>
                                      </p:cBhvr>
                                      <p:tavLst>
                                        <p:tav tm="0">
                                          <p:val>
                                            <p:fltVal val="0"/>
                                          </p:val>
                                        </p:tav>
                                        <p:tav tm="100000">
                                          <p:val>
                                            <p:strVal val="#ppt_h"/>
                                          </p:val>
                                        </p:tav>
                                      </p:tavLst>
                                    </p:anim>
                                    <p:animEffect transition="in" filter="fade">
                                      <p:cBhvr>
                                        <p:cTn id="167" dur="500"/>
                                        <p:tgtEl>
                                          <p:spTgt spid="661546"/>
                                        </p:tgtEl>
                                      </p:cBhvr>
                                    </p:animEffect>
                                  </p:childTnLst>
                                </p:cTn>
                              </p:par>
                            </p:childTnLst>
                          </p:cTn>
                        </p:par>
                      </p:childTnLst>
                    </p:cTn>
                  </p:par>
                  <p:par>
                    <p:cTn id="168" fill="hold">
                      <p:stCondLst>
                        <p:cond delay="indefinite"/>
                      </p:stCondLst>
                      <p:childTnLst>
                        <p:par>
                          <p:cTn id="169" fill="hold">
                            <p:stCondLst>
                              <p:cond delay="0"/>
                            </p:stCondLst>
                            <p:childTnLst>
                              <p:par>
                                <p:cTn id="170" presetID="2" presetClass="entr" presetSubtype="4" fill="hold" grpId="0" nodeType="clickEffect">
                                  <p:stCondLst>
                                    <p:cond delay="0"/>
                                  </p:stCondLst>
                                  <p:childTnLst>
                                    <p:set>
                                      <p:cBhvr>
                                        <p:cTn id="171" dur="1" fill="hold">
                                          <p:stCondLst>
                                            <p:cond delay="0"/>
                                          </p:stCondLst>
                                        </p:cTn>
                                        <p:tgtEl>
                                          <p:spTgt spid="661545"/>
                                        </p:tgtEl>
                                        <p:attrNameLst>
                                          <p:attrName>style.visibility</p:attrName>
                                        </p:attrNameLst>
                                      </p:cBhvr>
                                      <p:to>
                                        <p:strVal val="visible"/>
                                      </p:to>
                                    </p:set>
                                    <p:anim calcmode="lin" valueType="num">
                                      <p:cBhvr additive="base">
                                        <p:cTn id="172" dur="500" fill="hold"/>
                                        <p:tgtEl>
                                          <p:spTgt spid="661545"/>
                                        </p:tgtEl>
                                        <p:attrNameLst>
                                          <p:attrName>ppt_x</p:attrName>
                                        </p:attrNameLst>
                                      </p:cBhvr>
                                      <p:tavLst>
                                        <p:tav tm="0">
                                          <p:val>
                                            <p:strVal val="#ppt_x"/>
                                          </p:val>
                                        </p:tav>
                                        <p:tav tm="100000">
                                          <p:val>
                                            <p:strVal val="#ppt_x"/>
                                          </p:val>
                                        </p:tav>
                                      </p:tavLst>
                                    </p:anim>
                                    <p:anim calcmode="lin" valueType="num">
                                      <p:cBhvr additive="base">
                                        <p:cTn id="173" dur="500" fill="hold"/>
                                        <p:tgtEl>
                                          <p:spTgt spid="661545"/>
                                        </p:tgtEl>
                                        <p:attrNameLst>
                                          <p:attrName>ppt_y</p:attrName>
                                        </p:attrNameLst>
                                      </p:cBhvr>
                                      <p:tavLst>
                                        <p:tav tm="0">
                                          <p:val>
                                            <p:strVal val="1+#ppt_h/2"/>
                                          </p:val>
                                        </p:tav>
                                        <p:tav tm="100000">
                                          <p:val>
                                            <p:strVal val="#ppt_y"/>
                                          </p:val>
                                        </p:tav>
                                      </p:tavLst>
                                    </p:anim>
                                  </p:childTnLst>
                                </p:cTn>
                              </p:par>
                              <p:par>
                                <p:cTn id="174" presetID="2" presetClass="entr" presetSubtype="4" fill="hold" grpId="0" nodeType="withEffect">
                                  <p:stCondLst>
                                    <p:cond delay="0"/>
                                  </p:stCondLst>
                                  <p:childTnLst>
                                    <p:set>
                                      <p:cBhvr>
                                        <p:cTn id="175" dur="1" fill="hold">
                                          <p:stCondLst>
                                            <p:cond delay="0"/>
                                          </p:stCondLst>
                                        </p:cTn>
                                        <p:tgtEl>
                                          <p:spTgt spid="661584"/>
                                        </p:tgtEl>
                                        <p:attrNameLst>
                                          <p:attrName>style.visibility</p:attrName>
                                        </p:attrNameLst>
                                      </p:cBhvr>
                                      <p:to>
                                        <p:strVal val="visible"/>
                                      </p:to>
                                    </p:set>
                                    <p:anim calcmode="lin" valueType="num">
                                      <p:cBhvr additive="base">
                                        <p:cTn id="176" dur="500" fill="hold"/>
                                        <p:tgtEl>
                                          <p:spTgt spid="661584"/>
                                        </p:tgtEl>
                                        <p:attrNameLst>
                                          <p:attrName>ppt_x</p:attrName>
                                        </p:attrNameLst>
                                      </p:cBhvr>
                                      <p:tavLst>
                                        <p:tav tm="0">
                                          <p:val>
                                            <p:strVal val="#ppt_x"/>
                                          </p:val>
                                        </p:tav>
                                        <p:tav tm="100000">
                                          <p:val>
                                            <p:strVal val="#ppt_x"/>
                                          </p:val>
                                        </p:tav>
                                      </p:tavLst>
                                    </p:anim>
                                    <p:anim calcmode="lin" valueType="num">
                                      <p:cBhvr additive="base">
                                        <p:cTn id="177" dur="500" fill="hold"/>
                                        <p:tgtEl>
                                          <p:spTgt spid="661584"/>
                                        </p:tgtEl>
                                        <p:attrNameLst>
                                          <p:attrName>ppt_y</p:attrName>
                                        </p:attrNameLst>
                                      </p:cBhvr>
                                      <p:tavLst>
                                        <p:tav tm="0">
                                          <p:val>
                                            <p:strVal val="1+#ppt_h/2"/>
                                          </p:val>
                                        </p:tav>
                                        <p:tav tm="100000">
                                          <p:val>
                                            <p:strVal val="#ppt_y"/>
                                          </p:val>
                                        </p:tav>
                                      </p:tavLst>
                                    </p:anim>
                                  </p:childTnLst>
                                </p:cTn>
                              </p:par>
                              <p:par>
                                <p:cTn id="178" presetID="2" presetClass="entr" presetSubtype="4" fill="hold" grpId="0" nodeType="withEffect">
                                  <p:stCondLst>
                                    <p:cond delay="0"/>
                                  </p:stCondLst>
                                  <p:childTnLst>
                                    <p:set>
                                      <p:cBhvr>
                                        <p:cTn id="179" dur="1" fill="hold">
                                          <p:stCondLst>
                                            <p:cond delay="0"/>
                                          </p:stCondLst>
                                        </p:cTn>
                                        <p:tgtEl>
                                          <p:spTgt spid="661585"/>
                                        </p:tgtEl>
                                        <p:attrNameLst>
                                          <p:attrName>style.visibility</p:attrName>
                                        </p:attrNameLst>
                                      </p:cBhvr>
                                      <p:to>
                                        <p:strVal val="visible"/>
                                      </p:to>
                                    </p:set>
                                    <p:anim calcmode="lin" valueType="num">
                                      <p:cBhvr additive="base">
                                        <p:cTn id="180" dur="500" fill="hold"/>
                                        <p:tgtEl>
                                          <p:spTgt spid="661585"/>
                                        </p:tgtEl>
                                        <p:attrNameLst>
                                          <p:attrName>ppt_x</p:attrName>
                                        </p:attrNameLst>
                                      </p:cBhvr>
                                      <p:tavLst>
                                        <p:tav tm="0">
                                          <p:val>
                                            <p:strVal val="#ppt_x"/>
                                          </p:val>
                                        </p:tav>
                                        <p:tav tm="100000">
                                          <p:val>
                                            <p:strVal val="#ppt_x"/>
                                          </p:val>
                                        </p:tav>
                                      </p:tavLst>
                                    </p:anim>
                                    <p:anim calcmode="lin" valueType="num">
                                      <p:cBhvr additive="base">
                                        <p:cTn id="181" dur="500" fill="hold"/>
                                        <p:tgtEl>
                                          <p:spTgt spid="661585"/>
                                        </p:tgtEl>
                                        <p:attrNameLst>
                                          <p:attrName>ppt_y</p:attrName>
                                        </p:attrNameLst>
                                      </p:cBhvr>
                                      <p:tavLst>
                                        <p:tav tm="0">
                                          <p:val>
                                            <p:strVal val="1+#ppt_h/2"/>
                                          </p:val>
                                        </p:tav>
                                        <p:tav tm="100000">
                                          <p:val>
                                            <p:strVal val="#ppt_y"/>
                                          </p:val>
                                        </p:tav>
                                      </p:tavLst>
                                    </p:anim>
                                  </p:childTnLst>
                                </p:cTn>
                              </p:par>
                              <p:par>
                                <p:cTn id="182" presetID="2" presetClass="entr" presetSubtype="4" fill="hold" grpId="0" nodeType="withEffect">
                                  <p:stCondLst>
                                    <p:cond delay="0"/>
                                  </p:stCondLst>
                                  <p:childTnLst>
                                    <p:set>
                                      <p:cBhvr>
                                        <p:cTn id="183" dur="1" fill="hold">
                                          <p:stCondLst>
                                            <p:cond delay="0"/>
                                          </p:stCondLst>
                                        </p:cTn>
                                        <p:tgtEl>
                                          <p:spTgt spid="661586"/>
                                        </p:tgtEl>
                                        <p:attrNameLst>
                                          <p:attrName>style.visibility</p:attrName>
                                        </p:attrNameLst>
                                      </p:cBhvr>
                                      <p:to>
                                        <p:strVal val="visible"/>
                                      </p:to>
                                    </p:set>
                                    <p:anim calcmode="lin" valueType="num">
                                      <p:cBhvr additive="base">
                                        <p:cTn id="184" dur="500" fill="hold"/>
                                        <p:tgtEl>
                                          <p:spTgt spid="661586"/>
                                        </p:tgtEl>
                                        <p:attrNameLst>
                                          <p:attrName>ppt_x</p:attrName>
                                        </p:attrNameLst>
                                      </p:cBhvr>
                                      <p:tavLst>
                                        <p:tav tm="0">
                                          <p:val>
                                            <p:strVal val="#ppt_x"/>
                                          </p:val>
                                        </p:tav>
                                        <p:tav tm="100000">
                                          <p:val>
                                            <p:strVal val="#ppt_x"/>
                                          </p:val>
                                        </p:tav>
                                      </p:tavLst>
                                    </p:anim>
                                    <p:anim calcmode="lin" valueType="num">
                                      <p:cBhvr additive="base">
                                        <p:cTn id="185" dur="500" fill="hold"/>
                                        <p:tgtEl>
                                          <p:spTgt spid="661586"/>
                                        </p:tgtEl>
                                        <p:attrNameLst>
                                          <p:attrName>ppt_y</p:attrName>
                                        </p:attrNameLst>
                                      </p:cBhvr>
                                      <p:tavLst>
                                        <p:tav tm="0">
                                          <p:val>
                                            <p:strVal val="1+#ppt_h/2"/>
                                          </p:val>
                                        </p:tav>
                                        <p:tav tm="100000">
                                          <p:val>
                                            <p:strVal val="#ppt_y"/>
                                          </p:val>
                                        </p:tav>
                                      </p:tavLst>
                                    </p:anim>
                                  </p:childTnLst>
                                </p:cTn>
                              </p:par>
                              <p:par>
                                <p:cTn id="186" presetID="2" presetClass="entr" presetSubtype="4" fill="hold" grpId="0" nodeType="withEffect">
                                  <p:stCondLst>
                                    <p:cond delay="0"/>
                                  </p:stCondLst>
                                  <p:childTnLst>
                                    <p:set>
                                      <p:cBhvr>
                                        <p:cTn id="187" dur="1" fill="hold">
                                          <p:stCondLst>
                                            <p:cond delay="0"/>
                                          </p:stCondLst>
                                        </p:cTn>
                                        <p:tgtEl>
                                          <p:spTgt spid="661587"/>
                                        </p:tgtEl>
                                        <p:attrNameLst>
                                          <p:attrName>style.visibility</p:attrName>
                                        </p:attrNameLst>
                                      </p:cBhvr>
                                      <p:to>
                                        <p:strVal val="visible"/>
                                      </p:to>
                                    </p:set>
                                    <p:anim calcmode="lin" valueType="num">
                                      <p:cBhvr additive="base">
                                        <p:cTn id="188" dur="500" fill="hold"/>
                                        <p:tgtEl>
                                          <p:spTgt spid="661587"/>
                                        </p:tgtEl>
                                        <p:attrNameLst>
                                          <p:attrName>ppt_x</p:attrName>
                                        </p:attrNameLst>
                                      </p:cBhvr>
                                      <p:tavLst>
                                        <p:tav tm="0">
                                          <p:val>
                                            <p:strVal val="#ppt_x"/>
                                          </p:val>
                                        </p:tav>
                                        <p:tav tm="100000">
                                          <p:val>
                                            <p:strVal val="#ppt_x"/>
                                          </p:val>
                                        </p:tav>
                                      </p:tavLst>
                                    </p:anim>
                                    <p:anim calcmode="lin" valueType="num">
                                      <p:cBhvr additive="base">
                                        <p:cTn id="189" dur="500" fill="hold"/>
                                        <p:tgtEl>
                                          <p:spTgt spid="661587"/>
                                        </p:tgtEl>
                                        <p:attrNameLst>
                                          <p:attrName>ppt_y</p:attrName>
                                        </p:attrNameLst>
                                      </p:cBhvr>
                                      <p:tavLst>
                                        <p:tav tm="0">
                                          <p:val>
                                            <p:strVal val="1+#ppt_h/2"/>
                                          </p:val>
                                        </p:tav>
                                        <p:tav tm="100000">
                                          <p:val>
                                            <p:strVal val="#ppt_y"/>
                                          </p:val>
                                        </p:tav>
                                      </p:tavLst>
                                    </p:anim>
                                  </p:childTnLst>
                                </p:cTn>
                              </p:par>
                              <p:par>
                                <p:cTn id="190" presetID="2" presetClass="entr" presetSubtype="4" fill="hold" grpId="0" nodeType="withEffect">
                                  <p:stCondLst>
                                    <p:cond delay="0"/>
                                  </p:stCondLst>
                                  <p:childTnLst>
                                    <p:set>
                                      <p:cBhvr>
                                        <p:cTn id="191" dur="1" fill="hold">
                                          <p:stCondLst>
                                            <p:cond delay="0"/>
                                          </p:stCondLst>
                                        </p:cTn>
                                        <p:tgtEl>
                                          <p:spTgt spid="661588"/>
                                        </p:tgtEl>
                                        <p:attrNameLst>
                                          <p:attrName>style.visibility</p:attrName>
                                        </p:attrNameLst>
                                      </p:cBhvr>
                                      <p:to>
                                        <p:strVal val="visible"/>
                                      </p:to>
                                    </p:set>
                                    <p:anim calcmode="lin" valueType="num">
                                      <p:cBhvr additive="base">
                                        <p:cTn id="192" dur="500" fill="hold"/>
                                        <p:tgtEl>
                                          <p:spTgt spid="661588"/>
                                        </p:tgtEl>
                                        <p:attrNameLst>
                                          <p:attrName>ppt_x</p:attrName>
                                        </p:attrNameLst>
                                      </p:cBhvr>
                                      <p:tavLst>
                                        <p:tav tm="0">
                                          <p:val>
                                            <p:strVal val="#ppt_x"/>
                                          </p:val>
                                        </p:tav>
                                        <p:tav tm="100000">
                                          <p:val>
                                            <p:strVal val="#ppt_x"/>
                                          </p:val>
                                        </p:tav>
                                      </p:tavLst>
                                    </p:anim>
                                    <p:anim calcmode="lin" valueType="num">
                                      <p:cBhvr additive="base">
                                        <p:cTn id="193" dur="500" fill="hold"/>
                                        <p:tgtEl>
                                          <p:spTgt spid="661588"/>
                                        </p:tgtEl>
                                        <p:attrNameLst>
                                          <p:attrName>ppt_y</p:attrName>
                                        </p:attrNameLst>
                                      </p:cBhvr>
                                      <p:tavLst>
                                        <p:tav tm="0">
                                          <p:val>
                                            <p:strVal val="1+#ppt_h/2"/>
                                          </p:val>
                                        </p:tav>
                                        <p:tav tm="100000">
                                          <p:val>
                                            <p:strVal val="#ppt_y"/>
                                          </p:val>
                                        </p:tav>
                                      </p:tavLst>
                                    </p:anim>
                                  </p:childTnLst>
                                </p:cTn>
                              </p:par>
                              <p:par>
                                <p:cTn id="194" presetID="2" presetClass="entr" presetSubtype="4" fill="hold" grpId="0" nodeType="withEffect">
                                  <p:stCondLst>
                                    <p:cond delay="0"/>
                                  </p:stCondLst>
                                  <p:childTnLst>
                                    <p:set>
                                      <p:cBhvr>
                                        <p:cTn id="195" dur="1" fill="hold">
                                          <p:stCondLst>
                                            <p:cond delay="0"/>
                                          </p:stCondLst>
                                        </p:cTn>
                                        <p:tgtEl>
                                          <p:spTgt spid="661589"/>
                                        </p:tgtEl>
                                        <p:attrNameLst>
                                          <p:attrName>style.visibility</p:attrName>
                                        </p:attrNameLst>
                                      </p:cBhvr>
                                      <p:to>
                                        <p:strVal val="visible"/>
                                      </p:to>
                                    </p:set>
                                    <p:anim calcmode="lin" valueType="num">
                                      <p:cBhvr additive="base">
                                        <p:cTn id="196" dur="500" fill="hold"/>
                                        <p:tgtEl>
                                          <p:spTgt spid="661589"/>
                                        </p:tgtEl>
                                        <p:attrNameLst>
                                          <p:attrName>ppt_x</p:attrName>
                                        </p:attrNameLst>
                                      </p:cBhvr>
                                      <p:tavLst>
                                        <p:tav tm="0">
                                          <p:val>
                                            <p:strVal val="#ppt_x"/>
                                          </p:val>
                                        </p:tav>
                                        <p:tav tm="100000">
                                          <p:val>
                                            <p:strVal val="#ppt_x"/>
                                          </p:val>
                                        </p:tav>
                                      </p:tavLst>
                                    </p:anim>
                                    <p:anim calcmode="lin" valueType="num">
                                      <p:cBhvr additive="base">
                                        <p:cTn id="197" dur="500" fill="hold"/>
                                        <p:tgtEl>
                                          <p:spTgt spid="661589"/>
                                        </p:tgtEl>
                                        <p:attrNameLst>
                                          <p:attrName>ppt_y</p:attrName>
                                        </p:attrNameLst>
                                      </p:cBhvr>
                                      <p:tavLst>
                                        <p:tav tm="0">
                                          <p:val>
                                            <p:strVal val="1+#ppt_h/2"/>
                                          </p:val>
                                        </p:tav>
                                        <p:tav tm="100000">
                                          <p:val>
                                            <p:strVal val="#ppt_y"/>
                                          </p:val>
                                        </p:tav>
                                      </p:tavLst>
                                    </p:anim>
                                  </p:childTnLst>
                                </p:cTn>
                              </p:par>
                              <p:par>
                                <p:cTn id="198" presetID="2" presetClass="entr" presetSubtype="4" fill="hold" grpId="0" nodeType="withEffect">
                                  <p:stCondLst>
                                    <p:cond delay="0"/>
                                  </p:stCondLst>
                                  <p:childTnLst>
                                    <p:set>
                                      <p:cBhvr>
                                        <p:cTn id="199" dur="1" fill="hold">
                                          <p:stCondLst>
                                            <p:cond delay="0"/>
                                          </p:stCondLst>
                                        </p:cTn>
                                        <p:tgtEl>
                                          <p:spTgt spid="661590"/>
                                        </p:tgtEl>
                                        <p:attrNameLst>
                                          <p:attrName>style.visibility</p:attrName>
                                        </p:attrNameLst>
                                      </p:cBhvr>
                                      <p:to>
                                        <p:strVal val="visible"/>
                                      </p:to>
                                    </p:set>
                                    <p:anim calcmode="lin" valueType="num">
                                      <p:cBhvr additive="base">
                                        <p:cTn id="200" dur="500" fill="hold"/>
                                        <p:tgtEl>
                                          <p:spTgt spid="661590"/>
                                        </p:tgtEl>
                                        <p:attrNameLst>
                                          <p:attrName>ppt_x</p:attrName>
                                        </p:attrNameLst>
                                      </p:cBhvr>
                                      <p:tavLst>
                                        <p:tav tm="0">
                                          <p:val>
                                            <p:strVal val="#ppt_x"/>
                                          </p:val>
                                        </p:tav>
                                        <p:tav tm="100000">
                                          <p:val>
                                            <p:strVal val="#ppt_x"/>
                                          </p:val>
                                        </p:tav>
                                      </p:tavLst>
                                    </p:anim>
                                    <p:anim calcmode="lin" valueType="num">
                                      <p:cBhvr additive="base">
                                        <p:cTn id="201" dur="500" fill="hold"/>
                                        <p:tgtEl>
                                          <p:spTgt spid="661590"/>
                                        </p:tgtEl>
                                        <p:attrNameLst>
                                          <p:attrName>ppt_y</p:attrName>
                                        </p:attrNameLst>
                                      </p:cBhvr>
                                      <p:tavLst>
                                        <p:tav tm="0">
                                          <p:val>
                                            <p:strVal val="1+#ppt_h/2"/>
                                          </p:val>
                                        </p:tav>
                                        <p:tav tm="100000">
                                          <p:val>
                                            <p:strVal val="#ppt_y"/>
                                          </p:val>
                                        </p:tav>
                                      </p:tavLst>
                                    </p:anim>
                                  </p:childTnLst>
                                </p:cTn>
                              </p:par>
                              <p:par>
                                <p:cTn id="202" presetID="2" presetClass="entr" presetSubtype="4" fill="hold" grpId="0" nodeType="withEffect">
                                  <p:stCondLst>
                                    <p:cond delay="0"/>
                                  </p:stCondLst>
                                  <p:childTnLst>
                                    <p:set>
                                      <p:cBhvr>
                                        <p:cTn id="203" dur="1" fill="hold">
                                          <p:stCondLst>
                                            <p:cond delay="0"/>
                                          </p:stCondLst>
                                        </p:cTn>
                                        <p:tgtEl>
                                          <p:spTgt spid="661591"/>
                                        </p:tgtEl>
                                        <p:attrNameLst>
                                          <p:attrName>style.visibility</p:attrName>
                                        </p:attrNameLst>
                                      </p:cBhvr>
                                      <p:to>
                                        <p:strVal val="visible"/>
                                      </p:to>
                                    </p:set>
                                    <p:anim calcmode="lin" valueType="num">
                                      <p:cBhvr additive="base">
                                        <p:cTn id="204" dur="500" fill="hold"/>
                                        <p:tgtEl>
                                          <p:spTgt spid="661591"/>
                                        </p:tgtEl>
                                        <p:attrNameLst>
                                          <p:attrName>ppt_x</p:attrName>
                                        </p:attrNameLst>
                                      </p:cBhvr>
                                      <p:tavLst>
                                        <p:tav tm="0">
                                          <p:val>
                                            <p:strVal val="#ppt_x"/>
                                          </p:val>
                                        </p:tav>
                                        <p:tav tm="100000">
                                          <p:val>
                                            <p:strVal val="#ppt_x"/>
                                          </p:val>
                                        </p:tav>
                                      </p:tavLst>
                                    </p:anim>
                                    <p:anim calcmode="lin" valueType="num">
                                      <p:cBhvr additive="base">
                                        <p:cTn id="205" dur="500" fill="hold"/>
                                        <p:tgtEl>
                                          <p:spTgt spid="661591"/>
                                        </p:tgtEl>
                                        <p:attrNameLst>
                                          <p:attrName>ppt_y</p:attrName>
                                        </p:attrNameLst>
                                      </p:cBhvr>
                                      <p:tavLst>
                                        <p:tav tm="0">
                                          <p:val>
                                            <p:strVal val="1+#ppt_h/2"/>
                                          </p:val>
                                        </p:tav>
                                        <p:tav tm="100000">
                                          <p:val>
                                            <p:strVal val="#ppt_y"/>
                                          </p:val>
                                        </p:tav>
                                      </p:tavLst>
                                    </p:anim>
                                  </p:childTnLst>
                                </p:cTn>
                              </p:par>
                              <p:par>
                                <p:cTn id="206" presetID="2" presetClass="entr" presetSubtype="4" fill="hold" grpId="0" nodeType="withEffect">
                                  <p:stCondLst>
                                    <p:cond delay="0"/>
                                  </p:stCondLst>
                                  <p:childTnLst>
                                    <p:set>
                                      <p:cBhvr>
                                        <p:cTn id="207" dur="1" fill="hold">
                                          <p:stCondLst>
                                            <p:cond delay="0"/>
                                          </p:stCondLst>
                                        </p:cTn>
                                        <p:tgtEl>
                                          <p:spTgt spid="661592"/>
                                        </p:tgtEl>
                                        <p:attrNameLst>
                                          <p:attrName>style.visibility</p:attrName>
                                        </p:attrNameLst>
                                      </p:cBhvr>
                                      <p:to>
                                        <p:strVal val="visible"/>
                                      </p:to>
                                    </p:set>
                                    <p:anim calcmode="lin" valueType="num">
                                      <p:cBhvr additive="base">
                                        <p:cTn id="208" dur="500" fill="hold"/>
                                        <p:tgtEl>
                                          <p:spTgt spid="661592"/>
                                        </p:tgtEl>
                                        <p:attrNameLst>
                                          <p:attrName>ppt_x</p:attrName>
                                        </p:attrNameLst>
                                      </p:cBhvr>
                                      <p:tavLst>
                                        <p:tav tm="0">
                                          <p:val>
                                            <p:strVal val="#ppt_x"/>
                                          </p:val>
                                        </p:tav>
                                        <p:tav tm="100000">
                                          <p:val>
                                            <p:strVal val="#ppt_x"/>
                                          </p:val>
                                        </p:tav>
                                      </p:tavLst>
                                    </p:anim>
                                    <p:anim calcmode="lin" valueType="num">
                                      <p:cBhvr additive="base">
                                        <p:cTn id="209" dur="500" fill="hold"/>
                                        <p:tgtEl>
                                          <p:spTgt spid="661592"/>
                                        </p:tgtEl>
                                        <p:attrNameLst>
                                          <p:attrName>ppt_y</p:attrName>
                                        </p:attrNameLst>
                                      </p:cBhvr>
                                      <p:tavLst>
                                        <p:tav tm="0">
                                          <p:val>
                                            <p:strVal val="1+#ppt_h/2"/>
                                          </p:val>
                                        </p:tav>
                                        <p:tav tm="100000">
                                          <p:val>
                                            <p:strVal val="#ppt_y"/>
                                          </p:val>
                                        </p:tav>
                                      </p:tavLst>
                                    </p:anim>
                                  </p:childTnLst>
                                </p:cTn>
                              </p:par>
                              <p:par>
                                <p:cTn id="210" presetID="2" presetClass="entr" presetSubtype="4" fill="hold" grpId="0" nodeType="withEffect">
                                  <p:stCondLst>
                                    <p:cond delay="0"/>
                                  </p:stCondLst>
                                  <p:childTnLst>
                                    <p:set>
                                      <p:cBhvr>
                                        <p:cTn id="211" dur="1" fill="hold">
                                          <p:stCondLst>
                                            <p:cond delay="0"/>
                                          </p:stCondLst>
                                        </p:cTn>
                                        <p:tgtEl>
                                          <p:spTgt spid="661593"/>
                                        </p:tgtEl>
                                        <p:attrNameLst>
                                          <p:attrName>style.visibility</p:attrName>
                                        </p:attrNameLst>
                                      </p:cBhvr>
                                      <p:to>
                                        <p:strVal val="visible"/>
                                      </p:to>
                                    </p:set>
                                    <p:anim calcmode="lin" valueType="num">
                                      <p:cBhvr additive="base">
                                        <p:cTn id="212" dur="500" fill="hold"/>
                                        <p:tgtEl>
                                          <p:spTgt spid="661593"/>
                                        </p:tgtEl>
                                        <p:attrNameLst>
                                          <p:attrName>ppt_x</p:attrName>
                                        </p:attrNameLst>
                                      </p:cBhvr>
                                      <p:tavLst>
                                        <p:tav tm="0">
                                          <p:val>
                                            <p:strVal val="#ppt_x"/>
                                          </p:val>
                                        </p:tav>
                                        <p:tav tm="100000">
                                          <p:val>
                                            <p:strVal val="#ppt_x"/>
                                          </p:val>
                                        </p:tav>
                                      </p:tavLst>
                                    </p:anim>
                                    <p:anim calcmode="lin" valueType="num">
                                      <p:cBhvr additive="base">
                                        <p:cTn id="213" dur="500" fill="hold"/>
                                        <p:tgtEl>
                                          <p:spTgt spid="661593"/>
                                        </p:tgtEl>
                                        <p:attrNameLst>
                                          <p:attrName>ppt_y</p:attrName>
                                        </p:attrNameLst>
                                      </p:cBhvr>
                                      <p:tavLst>
                                        <p:tav tm="0">
                                          <p:val>
                                            <p:strVal val="1+#ppt_h/2"/>
                                          </p:val>
                                        </p:tav>
                                        <p:tav tm="100000">
                                          <p:val>
                                            <p:strVal val="#ppt_y"/>
                                          </p:val>
                                        </p:tav>
                                      </p:tavLst>
                                    </p:anim>
                                  </p:childTnLst>
                                </p:cTn>
                              </p:par>
                              <p:par>
                                <p:cTn id="214" presetID="2" presetClass="entr" presetSubtype="4" fill="hold" grpId="0" nodeType="withEffect">
                                  <p:stCondLst>
                                    <p:cond delay="0"/>
                                  </p:stCondLst>
                                  <p:childTnLst>
                                    <p:set>
                                      <p:cBhvr>
                                        <p:cTn id="215" dur="1" fill="hold">
                                          <p:stCondLst>
                                            <p:cond delay="0"/>
                                          </p:stCondLst>
                                        </p:cTn>
                                        <p:tgtEl>
                                          <p:spTgt spid="661594"/>
                                        </p:tgtEl>
                                        <p:attrNameLst>
                                          <p:attrName>style.visibility</p:attrName>
                                        </p:attrNameLst>
                                      </p:cBhvr>
                                      <p:to>
                                        <p:strVal val="visible"/>
                                      </p:to>
                                    </p:set>
                                    <p:anim calcmode="lin" valueType="num">
                                      <p:cBhvr additive="base">
                                        <p:cTn id="216" dur="500" fill="hold"/>
                                        <p:tgtEl>
                                          <p:spTgt spid="661594"/>
                                        </p:tgtEl>
                                        <p:attrNameLst>
                                          <p:attrName>ppt_x</p:attrName>
                                        </p:attrNameLst>
                                      </p:cBhvr>
                                      <p:tavLst>
                                        <p:tav tm="0">
                                          <p:val>
                                            <p:strVal val="#ppt_x"/>
                                          </p:val>
                                        </p:tav>
                                        <p:tav tm="100000">
                                          <p:val>
                                            <p:strVal val="#ppt_x"/>
                                          </p:val>
                                        </p:tav>
                                      </p:tavLst>
                                    </p:anim>
                                    <p:anim calcmode="lin" valueType="num">
                                      <p:cBhvr additive="base">
                                        <p:cTn id="217" dur="500" fill="hold"/>
                                        <p:tgtEl>
                                          <p:spTgt spid="661594"/>
                                        </p:tgtEl>
                                        <p:attrNameLst>
                                          <p:attrName>ppt_y</p:attrName>
                                        </p:attrNameLst>
                                      </p:cBhvr>
                                      <p:tavLst>
                                        <p:tav tm="0">
                                          <p:val>
                                            <p:strVal val="1+#ppt_h/2"/>
                                          </p:val>
                                        </p:tav>
                                        <p:tav tm="100000">
                                          <p:val>
                                            <p:strVal val="#ppt_y"/>
                                          </p:val>
                                        </p:tav>
                                      </p:tavLst>
                                    </p:anim>
                                  </p:childTnLst>
                                </p:cTn>
                              </p:par>
                              <p:par>
                                <p:cTn id="218" presetID="2" presetClass="entr" presetSubtype="4" fill="hold" grpId="0" nodeType="withEffect">
                                  <p:stCondLst>
                                    <p:cond delay="0"/>
                                  </p:stCondLst>
                                  <p:childTnLst>
                                    <p:set>
                                      <p:cBhvr>
                                        <p:cTn id="219" dur="1" fill="hold">
                                          <p:stCondLst>
                                            <p:cond delay="0"/>
                                          </p:stCondLst>
                                        </p:cTn>
                                        <p:tgtEl>
                                          <p:spTgt spid="661595"/>
                                        </p:tgtEl>
                                        <p:attrNameLst>
                                          <p:attrName>style.visibility</p:attrName>
                                        </p:attrNameLst>
                                      </p:cBhvr>
                                      <p:to>
                                        <p:strVal val="visible"/>
                                      </p:to>
                                    </p:set>
                                    <p:anim calcmode="lin" valueType="num">
                                      <p:cBhvr additive="base">
                                        <p:cTn id="220" dur="500" fill="hold"/>
                                        <p:tgtEl>
                                          <p:spTgt spid="661595"/>
                                        </p:tgtEl>
                                        <p:attrNameLst>
                                          <p:attrName>ppt_x</p:attrName>
                                        </p:attrNameLst>
                                      </p:cBhvr>
                                      <p:tavLst>
                                        <p:tav tm="0">
                                          <p:val>
                                            <p:strVal val="#ppt_x"/>
                                          </p:val>
                                        </p:tav>
                                        <p:tav tm="100000">
                                          <p:val>
                                            <p:strVal val="#ppt_x"/>
                                          </p:val>
                                        </p:tav>
                                      </p:tavLst>
                                    </p:anim>
                                    <p:anim calcmode="lin" valueType="num">
                                      <p:cBhvr additive="base">
                                        <p:cTn id="221" dur="500" fill="hold"/>
                                        <p:tgtEl>
                                          <p:spTgt spid="661595"/>
                                        </p:tgtEl>
                                        <p:attrNameLst>
                                          <p:attrName>ppt_y</p:attrName>
                                        </p:attrNameLst>
                                      </p:cBhvr>
                                      <p:tavLst>
                                        <p:tav tm="0">
                                          <p:val>
                                            <p:strVal val="1+#ppt_h/2"/>
                                          </p:val>
                                        </p:tav>
                                        <p:tav tm="100000">
                                          <p:val>
                                            <p:strVal val="#ppt_y"/>
                                          </p:val>
                                        </p:tav>
                                      </p:tavLst>
                                    </p:anim>
                                  </p:childTnLst>
                                </p:cTn>
                              </p:par>
                              <p:par>
                                <p:cTn id="222" presetID="2" presetClass="entr" presetSubtype="4" fill="hold" grpId="0" nodeType="withEffect">
                                  <p:stCondLst>
                                    <p:cond delay="0"/>
                                  </p:stCondLst>
                                  <p:childTnLst>
                                    <p:set>
                                      <p:cBhvr>
                                        <p:cTn id="223" dur="1" fill="hold">
                                          <p:stCondLst>
                                            <p:cond delay="0"/>
                                          </p:stCondLst>
                                        </p:cTn>
                                        <p:tgtEl>
                                          <p:spTgt spid="661596"/>
                                        </p:tgtEl>
                                        <p:attrNameLst>
                                          <p:attrName>style.visibility</p:attrName>
                                        </p:attrNameLst>
                                      </p:cBhvr>
                                      <p:to>
                                        <p:strVal val="visible"/>
                                      </p:to>
                                    </p:set>
                                    <p:anim calcmode="lin" valueType="num">
                                      <p:cBhvr additive="base">
                                        <p:cTn id="224" dur="500" fill="hold"/>
                                        <p:tgtEl>
                                          <p:spTgt spid="661596"/>
                                        </p:tgtEl>
                                        <p:attrNameLst>
                                          <p:attrName>ppt_x</p:attrName>
                                        </p:attrNameLst>
                                      </p:cBhvr>
                                      <p:tavLst>
                                        <p:tav tm="0">
                                          <p:val>
                                            <p:strVal val="#ppt_x"/>
                                          </p:val>
                                        </p:tav>
                                        <p:tav tm="100000">
                                          <p:val>
                                            <p:strVal val="#ppt_x"/>
                                          </p:val>
                                        </p:tav>
                                      </p:tavLst>
                                    </p:anim>
                                    <p:anim calcmode="lin" valueType="num">
                                      <p:cBhvr additive="base">
                                        <p:cTn id="225" dur="500" fill="hold"/>
                                        <p:tgtEl>
                                          <p:spTgt spid="661596"/>
                                        </p:tgtEl>
                                        <p:attrNameLst>
                                          <p:attrName>ppt_y</p:attrName>
                                        </p:attrNameLst>
                                      </p:cBhvr>
                                      <p:tavLst>
                                        <p:tav tm="0">
                                          <p:val>
                                            <p:strVal val="1+#ppt_h/2"/>
                                          </p:val>
                                        </p:tav>
                                        <p:tav tm="100000">
                                          <p:val>
                                            <p:strVal val="#ppt_y"/>
                                          </p:val>
                                        </p:tav>
                                      </p:tavLst>
                                    </p:anim>
                                  </p:childTnLst>
                                </p:cTn>
                              </p:par>
                              <p:par>
                                <p:cTn id="226" presetID="2" presetClass="entr" presetSubtype="4" fill="hold" grpId="0" nodeType="withEffect">
                                  <p:stCondLst>
                                    <p:cond delay="0"/>
                                  </p:stCondLst>
                                  <p:childTnLst>
                                    <p:set>
                                      <p:cBhvr>
                                        <p:cTn id="227" dur="1" fill="hold">
                                          <p:stCondLst>
                                            <p:cond delay="0"/>
                                          </p:stCondLst>
                                        </p:cTn>
                                        <p:tgtEl>
                                          <p:spTgt spid="661597"/>
                                        </p:tgtEl>
                                        <p:attrNameLst>
                                          <p:attrName>style.visibility</p:attrName>
                                        </p:attrNameLst>
                                      </p:cBhvr>
                                      <p:to>
                                        <p:strVal val="visible"/>
                                      </p:to>
                                    </p:set>
                                    <p:anim calcmode="lin" valueType="num">
                                      <p:cBhvr additive="base">
                                        <p:cTn id="228" dur="500" fill="hold"/>
                                        <p:tgtEl>
                                          <p:spTgt spid="661597"/>
                                        </p:tgtEl>
                                        <p:attrNameLst>
                                          <p:attrName>ppt_x</p:attrName>
                                        </p:attrNameLst>
                                      </p:cBhvr>
                                      <p:tavLst>
                                        <p:tav tm="0">
                                          <p:val>
                                            <p:strVal val="#ppt_x"/>
                                          </p:val>
                                        </p:tav>
                                        <p:tav tm="100000">
                                          <p:val>
                                            <p:strVal val="#ppt_x"/>
                                          </p:val>
                                        </p:tav>
                                      </p:tavLst>
                                    </p:anim>
                                    <p:anim calcmode="lin" valueType="num">
                                      <p:cBhvr additive="base">
                                        <p:cTn id="229" dur="500" fill="hold"/>
                                        <p:tgtEl>
                                          <p:spTgt spid="661597"/>
                                        </p:tgtEl>
                                        <p:attrNameLst>
                                          <p:attrName>ppt_y</p:attrName>
                                        </p:attrNameLst>
                                      </p:cBhvr>
                                      <p:tavLst>
                                        <p:tav tm="0">
                                          <p:val>
                                            <p:strVal val="1+#ppt_h/2"/>
                                          </p:val>
                                        </p:tav>
                                        <p:tav tm="100000">
                                          <p:val>
                                            <p:strVal val="#ppt_y"/>
                                          </p:val>
                                        </p:tav>
                                      </p:tavLst>
                                    </p:anim>
                                  </p:childTnLst>
                                </p:cTn>
                              </p:par>
                              <p:par>
                                <p:cTn id="230" presetID="2" presetClass="entr" presetSubtype="4" fill="hold" grpId="0" nodeType="withEffect">
                                  <p:stCondLst>
                                    <p:cond delay="0"/>
                                  </p:stCondLst>
                                  <p:childTnLst>
                                    <p:set>
                                      <p:cBhvr>
                                        <p:cTn id="231" dur="1" fill="hold">
                                          <p:stCondLst>
                                            <p:cond delay="0"/>
                                          </p:stCondLst>
                                        </p:cTn>
                                        <p:tgtEl>
                                          <p:spTgt spid="661598"/>
                                        </p:tgtEl>
                                        <p:attrNameLst>
                                          <p:attrName>style.visibility</p:attrName>
                                        </p:attrNameLst>
                                      </p:cBhvr>
                                      <p:to>
                                        <p:strVal val="visible"/>
                                      </p:to>
                                    </p:set>
                                    <p:anim calcmode="lin" valueType="num">
                                      <p:cBhvr additive="base">
                                        <p:cTn id="232" dur="500" fill="hold"/>
                                        <p:tgtEl>
                                          <p:spTgt spid="661598"/>
                                        </p:tgtEl>
                                        <p:attrNameLst>
                                          <p:attrName>ppt_x</p:attrName>
                                        </p:attrNameLst>
                                      </p:cBhvr>
                                      <p:tavLst>
                                        <p:tav tm="0">
                                          <p:val>
                                            <p:strVal val="#ppt_x"/>
                                          </p:val>
                                        </p:tav>
                                        <p:tav tm="100000">
                                          <p:val>
                                            <p:strVal val="#ppt_x"/>
                                          </p:val>
                                        </p:tav>
                                      </p:tavLst>
                                    </p:anim>
                                    <p:anim calcmode="lin" valueType="num">
                                      <p:cBhvr additive="base">
                                        <p:cTn id="233" dur="500" fill="hold"/>
                                        <p:tgtEl>
                                          <p:spTgt spid="661598"/>
                                        </p:tgtEl>
                                        <p:attrNameLst>
                                          <p:attrName>ppt_y</p:attrName>
                                        </p:attrNameLst>
                                      </p:cBhvr>
                                      <p:tavLst>
                                        <p:tav tm="0">
                                          <p:val>
                                            <p:strVal val="1+#ppt_h/2"/>
                                          </p:val>
                                        </p:tav>
                                        <p:tav tm="100000">
                                          <p:val>
                                            <p:strVal val="#ppt_y"/>
                                          </p:val>
                                        </p:tav>
                                      </p:tavLst>
                                    </p:anim>
                                  </p:childTnLst>
                                </p:cTn>
                              </p:par>
                              <p:par>
                                <p:cTn id="234" presetID="2" presetClass="entr" presetSubtype="4" fill="hold" grpId="0" nodeType="withEffect">
                                  <p:stCondLst>
                                    <p:cond delay="0"/>
                                  </p:stCondLst>
                                  <p:childTnLst>
                                    <p:set>
                                      <p:cBhvr>
                                        <p:cTn id="235" dur="1" fill="hold">
                                          <p:stCondLst>
                                            <p:cond delay="0"/>
                                          </p:stCondLst>
                                        </p:cTn>
                                        <p:tgtEl>
                                          <p:spTgt spid="661599"/>
                                        </p:tgtEl>
                                        <p:attrNameLst>
                                          <p:attrName>style.visibility</p:attrName>
                                        </p:attrNameLst>
                                      </p:cBhvr>
                                      <p:to>
                                        <p:strVal val="visible"/>
                                      </p:to>
                                    </p:set>
                                    <p:anim calcmode="lin" valueType="num">
                                      <p:cBhvr additive="base">
                                        <p:cTn id="236" dur="500" fill="hold"/>
                                        <p:tgtEl>
                                          <p:spTgt spid="661599"/>
                                        </p:tgtEl>
                                        <p:attrNameLst>
                                          <p:attrName>ppt_x</p:attrName>
                                        </p:attrNameLst>
                                      </p:cBhvr>
                                      <p:tavLst>
                                        <p:tav tm="0">
                                          <p:val>
                                            <p:strVal val="#ppt_x"/>
                                          </p:val>
                                        </p:tav>
                                        <p:tav tm="100000">
                                          <p:val>
                                            <p:strVal val="#ppt_x"/>
                                          </p:val>
                                        </p:tav>
                                      </p:tavLst>
                                    </p:anim>
                                    <p:anim calcmode="lin" valueType="num">
                                      <p:cBhvr additive="base">
                                        <p:cTn id="237" dur="500" fill="hold"/>
                                        <p:tgtEl>
                                          <p:spTgt spid="661599"/>
                                        </p:tgtEl>
                                        <p:attrNameLst>
                                          <p:attrName>ppt_y</p:attrName>
                                        </p:attrNameLst>
                                      </p:cBhvr>
                                      <p:tavLst>
                                        <p:tav tm="0">
                                          <p:val>
                                            <p:strVal val="1+#ppt_h/2"/>
                                          </p:val>
                                        </p:tav>
                                        <p:tav tm="100000">
                                          <p:val>
                                            <p:strVal val="#ppt_y"/>
                                          </p:val>
                                        </p:tav>
                                      </p:tavLst>
                                    </p:anim>
                                  </p:childTnLst>
                                </p:cTn>
                              </p:par>
                              <p:par>
                                <p:cTn id="238" presetID="2" presetClass="entr" presetSubtype="4" fill="hold" grpId="0" nodeType="withEffect">
                                  <p:stCondLst>
                                    <p:cond delay="0"/>
                                  </p:stCondLst>
                                  <p:childTnLst>
                                    <p:set>
                                      <p:cBhvr>
                                        <p:cTn id="239" dur="1" fill="hold">
                                          <p:stCondLst>
                                            <p:cond delay="0"/>
                                          </p:stCondLst>
                                        </p:cTn>
                                        <p:tgtEl>
                                          <p:spTgt spid="661600"/>
                                        </p:tgtEl>
                                        <p:attrNameLst>
                                          <p:attrName>style.visibility</p:attrName>
                                        </p:attrNameLst>
                                      </p:cBhvr>
                                      <p:to>
                                        <p:strVal val="visible"/>
                                      </p:to>
                                    </p:set>
                                    <p:anim calcmode="lin" valueType="num">
                                      <p:cBhvr additive="base">
                                        <p:cTn id="240" dur="500" fill="hold"/>
                                        <p:tgtEl>
                                          <p:spTgt spid="661600"/>
                                        </p:tgtEl>
                                        <p:attrNameLst>
                                          <p:attrName>ppt_x</p:attrName>
                                        </p:attrNameLst>
                                      </p:cBhvr>
                                      <p:tavLst>
                                        <p:tav tm="0">
                                          <p:val>
                                            <p:strVal val="#ppt_x"/>
                                          </p:val>
                                        </p:tav>
                                        <p:tav tm="100000">
                                          <p:val>
                                            <p:strVal val="#ppt_x"/>
                                          </p:val>
                                        </p:tav>
                                      </p:tavLst>
                                    </p:anim>
                                    <p:anim calcmode="lin" valueType="num">
                                      <p:cBhvr additive="base">
                                        <p:cTn id="241" dur="500" fill="hold"/>
                                        <p:tgtEl>
                                          <p:spTgt spid="661600"/>
                                        </p:tgtEl>
                                        <p:attrNameLst>
                                          <p:attrName>ppt_y</p:attrName>
                                        </p:attrNameLst>
                                      </p:cBhvr>
                                      <p:tavLst>
                                        <p:tav tm="0">
                                          <p:val>
                                            <p:strVal val="1+#ppt_h/2"/>
                                          </p:val>
                                        </p:tav>
                                        <p:tav tm="100000">
                                          <p:val>
                                            <p:strVal val="#ppt_y"/>
                                          </p:val>
                                        </p:tav>
                                      </p:tavLst>
                                    </p:anim>
                                  </p:childTnLst>
                                </p:cTn>
                              </p:par>
                              <p:par>
                                <p:cTn id="242" presetID="2" presetClass="entr" presetSubtype="4" fill="hold" grpId="0" nodeType="withEffect">
                                  <p:stCondLst>
                                    <p:cond delay="0"/>
                                  </p:stCondLst>
                                  <p:childTnLst>
                                    <p:set>
                                      <p:cBhvr>
                                        <p:cTn id="243" dur="1" fill="hold">
                                          <p:stCondLst>
                                            <p:cond delay="0"/>
                                          </p:stCondLst>
                                        </p:cTn>
                                        <p:tgtEl>
                                          <p:spTgt spid="661601"/>
                                        </p:tgtEl>
                                        <p:attrNameLst>
                                          <p:attrName>style.visibility</p:attrName>
                                        </p:attrNameLst>
                                      </p:cBhvr>
                                      <p:to>
                                        <p:strVal val="visible"/>
                                      </p:to>
                                    </p:set>
                                    <p:anim calcmode="lin" valueType="num">
                                      <p:cBhvr additive="base">
                                        <p:cTn id="244" dur="500" fill="hold"/>
                                        <p:tgtEl>
                                          <p:spTgt spid="661601"/>
                                        </p:tgtEl>
                                        <p:attrNameLst>
                                          <p:attrName>ppt_x</p:attrName>
                                        </p:attrNameLst>
                                      </p:cBhvr>
                                      <p:tavLst>
                                        <p:tav tm="0">
                                          <p:val>
                                            <p:strVal val="#ppt_x"/>
                                          </p:val>
                                        </p:tav>
                                        <p:tav tm="100000">
                                          <p:val>
                                            <p:strVal val="#ppt_x"/>
                                          </p:val>
                                        </p:tav>
                                      </p:tavLst>
                                    </p:anim>
                                    <p:anim calcmode="lin" valueType="num">
                                      <p:cBhvr additive="base">
                                        <p:cTn id="245" dur="500" fill="hold"/>
                                        <p:tgtEl>
                                          <p:spTgt spid="661601"/>
                                        </p:tgtEl>
                                        <p:attrNameLst>
                                          <p:attrName>ppt_y</p:attrName>
                                        </p:attrNameLst>
                                      </p:cBhvr>
                                      <p:tavLst>
                                        <p:tav tm="0">
                                          <p:val>
                                            <p:strVal val="1+#ppt_h/2"/>
                                          </p:val>
                                        </p:tav>
                                        <p:tav tm="100000">
                                          <p:val>
                                            <p:strVal val="#ppt_y"/>
                                          </p:val>
                                        </p:tav>
                                      </p:tavLst>
                                    </p:anim>
                                  </p:childTnLst>
                                </p:cTn>
                              </p:par>
                              <p:par>
                                <p:cTn id="246" presetID="2" presetClass="entr" presetSubtype="4" fill="hold" grpId="0" nodeType="withEffect">
                                  <p:stCondLst>
                                    <p:cond delay="0"/>
                                  </p:stCondLst>
                                  <p:childTnLst>
                                    <p:set>
                                      <p:cBhvr>
                                        <p:cTn id="247" dur="1" fill="hold">
                                          <p:stCondLst>
                                            <p:cond delay="0"/>
                                          </p:stCondLst>
                                        </p:cTn>
                                        <p:tgtEl>
                                          <p:spTgt spid="661602"/>
                                        </p:tgtEl>
                                        <p:attrNameLst>
                                          <p:attrName>style.visibility</p:attrName>
                                        </p:attrNameLst>
                                      </p:cBhvr>
                                      <p:to>
                                        <p:strVal val="visible"/>
                                      </p:to>
                                    </p:set>
                                    <p:anim calcmode="lin" valueType="num">
                                      <p:cBhvr additive="base">
                                        <p:cTn id="248" dur="500" fill="hold"/>
                                        <p:tgtEl>
                                          <p:spTgt spid="661602"/>
                                        </p:tgtEl>
                                        <p:attrNameLst>
                                          <p:attrName>ppt_x</p:attrName>
                                        </p:attrNameLst>
                                      </p:cBhvr>
                                      <p:tavLst>
                                        <p:tav tm="0">
                                          <p:val>
                                            <p:strVal val="#ppt_x"/>
                                          </p:val>
                                        </p:tav>
                                        <p:tav tm="100000">
                                          <p:val>
                                            <p:strVal val="#ppt_x"/>
                                          </p:val>
                                        </p:tav>
                                      </p:tavLst>
                                    </p:anim>
                                    <p:anim calcmode="lin" valueType="num">
                                      <p:cBhvr additive="base">
                                        <p:cTn id="249" dur="500" fill="hold"/>
                                        <p:tgtEl>
                                          <p:spTgt spid="661602"/>
                                        </p:tgtEl>
                                        <p:attrNameLst>
                                          <p:attrName>ppt_y</p:attrName>
                                        </p:attrNameLst>
                                      </p:cBhvr>
                                      <p:tavLst>
                                        <p:tav tm="0">
                                          <p:val>
                                            <p:strVal val="1+#ppt_h/2"/>
                                          </p:val>
                                        </p:tav>
                                        <p:tav tm="100000">
                                          <p:val>
                                            <p:strVal val="#ppt_y"/>
                                          </p:val>
                                        </p:tav>
                                      </p:tavLst>
                                    </p:anim>
                                  </p:childTnLst>
                                </p:cTn>
                              </p:par>
                              <p:par>
                                <p:cTn id="250" presetID="2" presetClass="entr" presetSubtype="4" fill="hold" grpId="0" nodeType="withEffect">
                                  <p:stCondLst>
                                    <p:cond delay="0"/>
                                  </p:stCondLst>
                                  <p:childTnLst>
                                    <p:set>
                                      <p:cBhvr>
                                        <p:cTn id="251" dur="1" fill="hold">
                                          <p:stCondLst>
                                            <p:cond delay="0"/>
                                          </p:stCondLst>
                                        </p:cTn>
                                        <p:tgtEl>
                                          <p:spTgt spid="661603"/>
                                        </p:tgtEl>
                                        <p:attrNameLst>
                                          <p:attrName>style.visibility</p:attrName>
                                        </p:attrNameLst>
                                      </p:cBhvr>
                                      <p:to>
                                        <p:strVal val="visible"/>
                                      </p:to>
                                    </p:set>
                                    <p:anim calcmode="lin" valueType="num">
                                      <p:cBhvr additive="base">
                                        <p:cTn id="252" dur="500" fill="hold"/>
                                        <p:tgtEl>
                                          <p:spTgt spid="661603"/>
                                        </p:tgtEl>
                                        <p:attrNameLst>
                                          <p:attrName>ppt_x</p:attrName>
                                        </p:attrNameLst>
                                      </p:cBhvr>
                                      <p:tavLst>
                                        <p:tav tm="0">
                                          <p:val>
                                            <p:strVal val="#ppt_x"/>
                                          </p:val>
                                        </p:tav>
                                        <p:tav tm="100000">
                                          <p:val>
                                            <p:strVal val="#ppt_x"/>
                                          </p:val>
                                        </p:tav>
                                      </p:tavLst>
                                    </p:anim>
                                    <p:anim calcmode="lin" valueType="num">
                                      <p:cBhvr additive="base">
                                        <p:cTn id="253" dur="500" fill="hold"/>
                                        <p:tgtEl>
                                          <p:spTgt spid="661603"/>
                                        </p:tgtEl>
                                        <p:attrNameLst>
                                          <p:attrName>ppt_y</p:attrName>
                                        </p:attrNameLst>
                                      </p:cBhvr>
                                      <p:tavLst>
                                        <p:tav tm="0">
                                          <p:val>
                                            <p:strVal val="1+#ppt_h/2"/>
                                          </p:val>
                                        </p:tav>
                                        <p:tav tm="100000">
                                          <p:val>
                                            <p:strVal val="#ppt_y"/>
                                          </p:val>
                                        </p:tav>
                                      </p:tavLst>
                                    </p:anim>
                                  </p:childTnLst>
                                </p:cTn>
                              </p:par>
                              <p:par>
                                <p:cTn id="254" presetID="2" presetClass="entr" presetSubtype="4" fill="hold" grpId="0" nodeType="withEffect">
                                  <p:stCondLst>
                                    <p:cond delay="0"/>
                                  </p:stCondLst>
                                  <p:childTnLst>
                                    <p:set>
                                      <p:cBhvr>
                                        <p:cTn id="255" dur="1" fill="hold">
                                          <p:stCondLst>
                                            <p:cond delay="0"/>
                                          </p:stCondLst>
                                        </p:cTn>
                                        <p:tgtEl>
                                          <p:spTgt spid="661604"/>
                                        </p:tgtEl>
                                        <p:attrNameLst>
                                          <p:attrName>style.visibility</p:attrName>
                                        </p:attrNameLst>
                                      </p:cBhvr>
                                      <p:to>
                                        <p:strVal val="visible"/>
                                      </p:to>
                                    </p:set>
                                    <p:anim calcmode="lin" valueType="num">
                                      <p:cBhvr additive="base">
                                        <p:cTn id="256" dur="500" fill="hold"/>
                                        <p:tgtEl>
                                          <p:spTgt spid="661604"/>
                                        </p:tgtEl>
                                        <p:attrNameLst>
                                          <p:attrName>ppt_x</p:attrName>
                                        </p:attrNameLst>
                                      </p:cBhvr>
                                      <p:tavLst>
                                        <p:tav tm="0">
                                          <p:val>
                                            <p:strVal val="#ppt_x"/>
                                          </p:val>
                                        </p:tav>
                                        <p:tav tm="100000">
                                          <p:val>
                                            <p:strVal val="#ppt_x"/>
                                          </p:val>
                                        </p:tav>
                                      </p:tavLst>
                                    </p:anim>
                                    <p:anim calcmode="lin" valueType="num">
                                      <p:cBhvr additive="base">
                                        <p:cTn id="257" dur="500" fill="hold"/>
                                        <p:tgtEl>
                                          <p:spTgt spid="661604"/>
                                        </p:tgtEl>
                                        <p:attrNameLst>
                                          <p:attrName>ppt_y</p:attrName>
                                        </p:attrNameLst>
                                      </p:cBhvr>
                                      <p:tavLst>
                                        <p:tav tm="0">
                                          <p:val>
                                            <p:strVal val="1+#ppt_h/2"/>
                                          </p:val>
                                        </p:tav>
                                        <p:tav tm="100000">
                                          <p:val>
                                            <p:strVal val="#ppt_y"/>
                                          </p:val>
                                        </p:tav>
                                      </p:tavLst>
                                    </p:anim>
                                  </p:childTnLst>
                                </p:cTn>
                              </p:par>
                              <p:par>
                                <p:cTn id="258" presetID="2" presetClass="entr" presetSubtype="4" fill="hold" grpId="0" nodeType="withEffect">
                                  <p:stCondLst>
                                    <p:cond delay="0"/>
                                  </p:stCondLst>
                                  <p:childTnLst>
                                    <p:set>
                                      <p:cBhvr>
                                        <p:cTn id="259" dur="1" fill="hold">
                                          <p:stCondLst>
                                            <p:cond delay="0"/>
                                          </p:stCondLst>
                                        </p:cTn>
                                        <p:tgtEl>
                                          <p:spTgt spid="661605"/>
                                        </p:tgtEl>
                                        <p:attrNameLst>
                                          <p:attrName>style.visibility</p:attrName>
                                        </p:attrNameLst>
                                      </p:cBhvr>
                                      <p:to>
                                        <p:strVal val="visible"/>
                                      </p:to>
                                    </p:set>
                                    <p:anim calcmode="lin" valueType="num">
                                      <p:cBhvr additive="base">
                                        <p:cTn id="260" dur="500" fill="hold"/>
                                        <p:tgtEl>
                                          <p:spTgt spid="661605"/>
                                        </p:tgtEl>
                                        <p:attrNameLst>
                                          <p:attrName>ppt_x</p:attrName>
                                        </p:attrNameLst>
                                      </p:cBhvr>
                                      <p:tavLst>
                                        <p:tav tm="0">
                                          <p:val>
                                            <p:strVal val="#ppt_x"/>
                                          </p:val>
                                        </p:tav>
                                        <p:tav tm="100000">
                                          <p:val>
                                            <p:strVal val="#ppt_x"/>
                                          </p:val>
                                        </p:tav>
                                      </p:tavLst>
                                    </p:anim>
                                    <p:anim calcmode="lin" valueType="num">
                                      <p:cBhvr additive="base">
                                        <p:cTn id="261" dur="500" fill="hold"/>
                                        <p:tgtEl>
                                          <p:spTgt spid="661605"/>
                                        </p:tgtEl>
                                        <p:attrNameLst>
                                          <p:attrName>ppt_y</p:attrName>
                                        </p:attrNameLst>
                                      </p:cBhvr>
                                      <p:tavLst>
                                        <p:tav tm="0">
                                          <p:val>
                                            <p:strVal val="1+#ppt_h/2"/>
                                          </p:val>
                                        </p:tav>
                                        <p:tav tm="100000">
                                          <p:val>
                                            <p:strVal val="#ppt_y"/>
                                          </p:val>
                                        </p:tav>
                                      </p:tavLst>
                                    </p:anim>
                                  </p:childTnLst>
                                </p:cTn>
                              </p:par>
                              <p:par>
                                <p:cTn id="262" presetID="2" presetClass="entr" presetSubtype="4" fill="hold" grpId="0" nodeType="withEffect">
                                  <p:stCondLst>
                                    <p:cond delay="0"/>
                                  </p:stCondLst>
                                  <p:childTnLst>
                                    <p:set>
                                      <p:cBhvr>
                                        <p:cTn id="263" dur="1" fill="hold">
                                          <p:stCondLst>
                                            <p:cond delay="0"/>
                                          </p:stCondLst>
                                        </p:cTn>
                                        <p:tgtEl>
                                          <p:spTgt spid="661606"/>
                                        </p:tgtEl>
                                        <p:attrNameLst>
                                          <p:attrName>style.visibility</p:attrName>
                                        </p:attrNameLst>
                                      </p:cBhvr>
                                      <p:to>
                                        <p:strVal val="visible"/>
                                      </p:to>
                                    </p:set>
                                    <p:anim calcmode="lin" valueType="num">
                                      <p:cBhvr additive="base">
                                        <p:cTn id="264" dur="500" fill="hold"/>
                                        <p:tgtEl>
                                          <p:spTgt spid="661606"/>
                                        </p:tgtEl>
                                        <p:attrNameLst>
                                          <p:attrName>ppt_x</p:attrName>
                                        </p:attrNameLst>
                                      </p:cBhvr>
                                      <p:tavLst>
                                        <p:tav tm="0">
                                          <p:val>
                                            <p:strVal val="#ppt_x"/>
                                          </p:val>
                                        </p:tav>
                                        <p:tav tm="100000">
                                          <p:val>
                                            <p:strVal val="#ppt_x"/>
                                          </p:val>
                                        </p:tav>
                                      </p:tavLst>
                                    </p:anim>
                                    <p:anim calcmode="lin" valueType="num">
                                      <p:cBhvr additive="base">
                                        <p:cTn id="265" dur="500" fill="hold"/>
                                        <p:tgtEl>
                                          <p:spTgt spid="661606"/>
                                        </p:tgtEl>
                                        <p:attrNameLst>
                                          <p:attrName>ppt_y</p:attrName>
                                        </p:attrNameLst>
                                      </p:cBhvr>
                                      <p:tavLst>
                                        <p:tav tm="0">
                                          <p:val>
                                            <p:strVal val="1+#ppt_h/2"/>
                                          </p:val>
                                        </p:tav>
                                        <p:tav tm="100000">
                                          <p:val>
                                            <p:strVal val="#ppt_y"/>
                                          </p:val>
                                        </p:tav>
                                      </p:tavLst>
                                    </p:anim>
                                  </p:childTnLst>
                                </p:cTn>
                              </p:par>
                              <p:par>
                                <p:cTn id="266" presetID="2" presetClass="entr" presetSubtype="4" fill="hold" grpId="0" nodeType="withEffect">
                                  <p:stCondLst>
                                    <p:cond delay="0"/>
                                  </p:stCondLst>
                                  <p:childTnLst>
                                    <p:set>
                                      <p:cBhvr>
                                        <p:cTn id="267" dur="1" fill="hold">
                                          <p:stCondLst>
                                            <p:cond delay="0"/>
                                          </p:stCondLst>
                                        </p:cTn>
                                        <p:tgtEl>
                                          <p:spTgt spid="661607"/>
                                        </p:tgtEl>
                                        <p:attrNameLst>
                                          <p:attrName>style.visibility</p:attrName>
                                        </p:attrNameLst>
                                      </p:cBhvr>
                                      <p:to>
                                        <p:strVal val="visible"/>
                                      </p:to>
                                    </p:set>
                                    <p:anim calcmode="lin" valueType="num">
                                      <p:cBhvr additive="base">
                                        <p:cTn id="268" dur="500" fill="hold"/>
                                        <p:tgtEl>
                                          <p:spTgt spid="661607"/>
                                        </p:tgtEl>
                                        <p:attrNameLst>
                                          <p:attrName>ppt_x</p:attrName>
                                        </p:attrNameLst>
                                      </p:cBhvr>
                                      <p:tavLst>
                                        <p:tav tm="0">
                                          <p:val>
                                            <p:strVal val="#ppt_x"/>
                                          </p:val>
                                        </p:tav>
                                        <p:tav tm="100000">
                                          <p:val>
                                            <p:strVal val="#ppt_x"/>
                                          </p:val>
                                        </p:tav>
                                      </p:tavLst>
                                    </p:anim>
                                    <p:anim calcmode="lin" valueType="num">
                                      <p:cBhvr additive="base">
                                        <p:cTn id="269" dur="500" fill="hold"/>
                                        <p:tgtEl>
                                          <p:spTgt spid="661607"/>
                                        </p:tgtEl>
                                        <p:attrNameLst>
                                          <p:attrName>ppt_y</p:attrName>
                                        </p:attrNameLst>
                                      </p:cBhvr>
                                      <p:tavLst>
                                        <p:tav tm="0">
                                          <p:val>
                                            <p:strVal val="1+#ppt_h/2"/>
                                          </p:val>
                                        </p:tav>
                                        <p:tav tm="100000">
                                          <p:val>
                                            <p:strVal val="#ppt_y"/>
                                          </p:val>
                                        </p:tav>
                                      </p:tavLst>
                                    </p:anim>
                                  </p:childTnLst>
                                </p:cTn>
                              </p:par>
                              <p:par>
                                <p:cTn id="270" presetID="2" presetClass="entr" presetSubtype="4" fill="hold" grpId="0" nodeType="withEffect">
                                  <p:stCondLst>
                                    <p:cond delay="0"/>
                                  </p:stCondLst>
                                  <p:childTnLst>
                                    <p:set>
                                      <p:cBhvr>
                                        <p:cTn id="271" dur="1" fill="hold">
                                          <p:stCondLst>
                                            <p:cond delay="0"/>
                                          </p:stCondLst>
                                        </p:cTn>
                                        <p:tgtEl>
                                          <p:spTgt spid="661608"/>
                                        </p:tgtEl>
                                        <p:attrNameLst>
                                          <p:attrName>style.visibility</p:attrName>
                                        </p:attrNameLst>
                                      </p:cBhvr>
                                      <p:to>
                                        <p:strVal val="visible"/>
                                      </p:to>
                                    </p:set>
                                    <p:anim calcmode="lin" valueType="num">
                                      <p:cBhvr additive="base">
                                        <p:cTn id="272" dur="500" fill="hold"/>
                                        <p:tgtEl>
                                          <p:spTgt spid="661608"/>
                                        </p:tgtEl>
                                        <p:attrNameLst>
                                          <p:attrName>ppt_x</p:attrName>
                                        </p:attrNameLst>
                                      </p:cBhvr>
                                      <p:tavLst>
                                        <p:tav tm="0">
                                          <p:val>
                                            <p:strVal val="#ppt_x"/>
                                          </p:val>
                                        </p:tav>
                                        <p:tav tm="100000">
                                          <p:val>
                                            <p:strVal val="#ppt_x"/>
                                          </p:val>
                                        </p:tav>
                                      </p:tavLst>
                                    </p:anim>
                                    <p:anim calcmode="lin" valueType="num">
                                      <p:cBhvr additive="base">
                                        <p:cTn id="273" dur="500" fill="hold"/>
                                        <p:tgtEl>
                                          <p:spTgt spid="661608"/>
                                        </p:tgtEl>
                                        <p:attrNameLst>
                                          <p:attrName>ppt_y</p:attrName>
                                        </p:attrNameLst>
                                      </p:cBhvr>
                                      <p:tavLst>
                                        <p:tav tm="0">
                                          <p:val>
                                            <p:strVal val="1+#ppt_h/2"/>
                                          </p:val>
                                        </p:tav>
                                        <p:tav tm="100000">
                                          <p:val>
                                            <p:strVal val="#ppt_y"/>
                                          </p:val>
                                        </p:tav>
                                      </p:tavLst>
                                    </p:anim>
                                  </p:childTnLst>
                                </p:cTn>
                              </p:par>
                              <p:par>
                                <p:cTn id="274" presetID="2" presetClass="entr" presetSubtype="4" fill="hold" grpId="0" nodeType="withEffect">
                                  <p:stCondLst>
                                    <p:cond delay="0"/>
                                  </p:stCondLst>
                                  <p:childTnLst>
                                    <p:set>
                                      <p:cBhvr>
                                        <p:cTn id="275" dur="1" fill="hold">
                                          <p:stCondLst>
                                            <p:cond delay="0"/>
                                          </p:stCondLst>
                                        </p:cTn>
                                        <p:tgtEl>
                                          <p:spTgt spid="661609"/>
                                        </p:tgtEl>
                                        <p:attrNameLst>
                                          <p:attrName>style.visibility</p:attrName>
                                        </p:attrNameLst>
                                      </p:cBhvr>
                                      <p:to>
                                        <p:strVal val="visible"/>
                                      </p:to>
                                    </p:set>
                                    <p:anim calcmode="lin" valueType="num">
                                      <p:cBhvr additive="base">
                                        <p:cTn id="276" dur="500" fill="hold"/>
                                        <p:tgtEl>
                                          <p:spTgt spid="661609"/>
                                        </p:tgtEl>
                                        <p:attrNameLst>
                                          <p:attrName>ppt_x</p:attrName>
                                        </p:attrNameLst>
                                      </p:cBhvr>
                                      <p:tavLst>
                                        <p:tav tm="0">
                                          <p:val>
                                            <p:strVal val="#ppt_x"/>
                                          </p:val>
                                        </p:tav>
                                        <p:tav tm="100000">
                                          <p:val>
                                            <p:strVal val="#ppt_x"/>
                                          </p:val>
                                        </p:tav>
                                      </p:tavLst>
                                    </p:anim>
                                    <p:anim calcmode="lin" valueType="num">
                                      <p:cBhvr additive="base">
                                        <p:cTn id="277" dur="500" fill="hold"/>
                                        <p:tgtEl>
                                          <p:spTgt spid="661609"/>
                                        </p:tgtEl>
                                        <p:attrNameLst>
                                          <p:attrName>ppt_y</p:attrName>
                                        </p:attrNameLst>
                                      </p:cBhvr>
                                      <p:tavLst>
                                        <p:tav tm="0">
                                          <p:val>
                                            <p:strVal val="1+#ppt_h/2"/>
                                          </p:val>
                                        </p:tav>
                                        <p:tav tm="100000">
                                          <p:val>
                                            <p:strVal val="#ppt_y"/>
                                          </p:val>
                                        </p:tav>
                                      </p:tavLst>
                                    </p:anim>
                                  </p:childTnLst>
                                </p:cTn>
                              </p:par>
                              <p:par>
                                <p:cTn id="278" presetID="2" presetClass="entr" presetSubtype="4" fill="hold" grpId="0" nodeType="withEffect">
                                  <p:stCondLst>
                                    <p:cond delay="0"/>
                                  </p:stCondLst>
                                  <p:childTnLst>
                                    <p:set>
                                      <p:cBhvr>
                                        <p:cTn id="279" dur="1" fill="hold">
                                          <p:stCondLst>
                                            <p:cond delay="0"/>
                                          </p:stCondLst>
                                        </p:cTn>
                                        <p:tgtEl>
                                          <p:spTgt spid="661610"/>
                                        </p:tgtEl>
                                        <p:attrNameLst>
                                          <p:attrName>style.visibility</p:attrName>
                                        </p:attrNameLst>
                                      </p:cBhvr>
                                      <p:to>
                                        <p:strVal val="visible"/>
                                      </p:to>
                                    </p:set>
                                    <p:anim calcmode="lin" valueType="num">
                                      <p:cBhvr additive="base">
                                        <p:cTn id="280" dur="500" fill="hold"/>
                                        <p:tgtEl>
                                          <p:spTgt spid="661610"/>
                                        </p:tgtEl>
                                        <p:attrNameLst>
                                          <p:attrName>ppt_x</p:attrName>
                                        </p:attrNameLst>
                                      </p:cBhvr>
                                      <p:tavLst>
                                        <p:tav tm="0">
                                          <p:val>
                                            <p:strVal val="#ppt_x"/>
                                          </p:val>
                                        </p:tav>
                                        <p:tav tm="100000">
                                          <p:val>
                                            <p:strVal val="#ppt_x"/>
                                          </p:val>
                                        </p:tav>
                                      </p:tavLst>
                                    </p:anim>
                                    <p:anim calcmode="lin" valueType="num">
                                      <p:cBhvr additive="base">
                                        <p:cTn id="281" dur="500" fill="hold"/>
                                        <p:tgtEl>
                                          <p:spTgt spid="661610"/>
                                        </p:tgtEl>
                                        <p:attrNameLst>
                                          <p:attrName>ppt_y</p:attrName>
                                        </p:attrNameLst>
                                      </p:cBhvr>
                                      <p:tavLst>
                                        <p:tav tm="0">
                                          <p:val>
                                            <p:strVal val="1+#ppt_h/2"/>
                                          </p:val>
                                        </p:tav>
                                        <p:tav tm="100000">
                                          <p:val>
                                            <p:strVal val="#ppt_y"/>
                                          </p:val>
                                        </p:tav>
                                      </p:tavLst>
                                    </p:anim>
                                  </p:childTnLst>
                                </p:cTn>
                              </p:par>
                              <p:par>
                                <p:cTn id="282" presetID="2" presetClass="entr" presetSubtype="4" fill="hold" grpId="0" nodeType="withEffect">
                                  <p:stCondLst>
                                    <p:cond delay="0"/>
                                  </p:stCondLst>
                                  <p:childTnLst>
                                    <p:set>
                                      <p:cBhvr>
                                        <p:cTn id="283" dur="1" fill="hold">
                                          <p:stCondLst>
                                            <p:cond delay="0"/>
                                          </p:stCondLst>
                                        </p:cTn>
                                        <p:tgtEl>
                                          <p:spTgt spid="661611"/>
                                        </p:tgtEl>
                                        <p:attrNameLst>
                                          <p:attrName>style.visibility</p:attrName>
                                        </p:attrNameLst>
                                      </p:cBhvr>
                                      <p:to>
                                        <p:strVal val="visible"/>
                                      </p:to>
                                    </p:set>
                                    <p:anim calcmode="lin" valueType="num">
                                      <p:cBhvr additive="base">
                                        <p:cTn id="284" dur="500" fill="hold"/>
                                        <p:tgtEl>
                                          <p:spTgt spid="661611"/>
                                        </p:tgtEl>
                                        <p:attrNameLst>
                                          <p:attrName>ppt_x</p:attrName>
                                        </p:attrNameLst>
                                      </p:cBhvr>
                                      <p:tavLst>
                                        <p:tav tm="0">
                                          <p:val>
                                            <p:strVal val="#ppt_x"/>
                                          </p:val>
                                        </p:tav>
                                        <p:tav tm="100000">
                                          <p:val>
                                            <p:strVal val="#ppt_x"/>
                                          </p:val>
                                        </p:tav>
                                      </p:tavLst>
                                    </p:anim>
                                    <p:anim calcmode="lin" valueType="num">
                                      <p:cBhvr additive="base">
                                        <p:cTn id="285" dur="500" fill="hold"/>
                                        <p:tgtEl>
                                          <p:spTgt spid="661611"/>
                                        </p:tgtEl>
                                        <p:attrNameLst>
                                          <p:attrName>ppt_y</p:attrName>
                                        </p:attrNameLst>
                                      </p:cBhvr>
                                      <p:tavLst>
                                        <p:tav tm="0">
                                          <p:val>
                                            <p:strVal val="1+#ppt_h/2"/>
                                          </p:val>
                                        </p:tav>
                                        <p:tav tm="100000">
                                          <p:val>
                                            <p:strVal val="#ppt_y"/>
                                          </p:val>
                                        </p:tav>
                                      </p:tavLst>
                                    </p:anim>
                                  </p:childTnLst>
                                </p:cTn>
                              </p:par>
                              <p:par>
                                <p:cTn id="286" presetID="2" presetClass="entr" presetSubtype="4" fill="hold" grpId="0" nodeType="withEffect">
                                  <p:stCondLst>
                                    <p:cond delay="0"/>
                                  </p:stCondLst>
                                  <p:childTnLst>
                                    <p:set>
                                      <p:cBhvr>
                                        <p:cTn id="287" dur="1" fill="hold">
                                          <p:stCondLst>
                                            <p:cond delay="0"/>
                                          </p:stCondLst>
                                        </p:cTn>
                                        <p:tgtEl>
                                          <p:spTgt spid="661612"/>
                                        </p:tgtEl>
                                        <p:attrNameLst>
                                          <p:attrName>style.visibility</p:attrName>
                                        </p:attrNameLst>
                                      </p:cBhvr>
                                      <p:to>
                                        <p:strVal val="visible"/>
                                      </p:to>
                                    </p:set>
                                    <p:anim calcmode="lin" valueType="num">
                                      <p:cBhvr additive="base">
                                        <p:cTn id="288" dur="500" fill="hold"/>
                                        <p:tgtEl>
                                          <p:spTgt spid="661612"/>
                                        </p:tgtEl>
                                        <p:attrNameLst>
                                          <p:attrName>ppt_x</p:attrName>
                                        </p:attrNameLst>
                                      </p:cBhvr>
                                      <p:tavLst>
                                        <p:tav tm="0">
                                          <p:val>
                                            <p:strVal val="#ppt_x"/>
                                          </p:val>
                                        </p:tav>
                                        <p:tav tm="100000">
                                          <p:val>
                                            <p:strVal val="#ppt_x"/>
                                          </p:val>
                                        </p:tav>
                                      </p:tavLst>
                                    </p:anim>
                                    <p:anim calcmode="lin" valueType="num">
                                      <p:cBhvr additive="base">
                                        <p:cTn id="289" dur="500" fill="hold"/>
                                        <p:tgtEl>
                                          <p:spTgt spid="661612"/>
                                        </p:tgtEl>
                                        <p:attrNameLst>
                                          <p:attrName>ppt_y</p:attrName>
                                        </p:attrNameLst>
                                      </p:cBhvr>
                                      <p:tavLst>
                                        <p:tav tm="0">
                                          <p:val>
                                            <p:strVal val="1+#ppt_h/2"/>
                                          </p:val>
                                        </p:tav>
                                        <p:tav tm="100000">
                                          <p:val>
                                            <p:strVal val="#ppt_y"/>
                                          </p:val>
                                        </p:tav>
                                      </p:tavLst>
                                    </p:anim>
                                  </p:childTnLst>
                                </p:cTn>
                              </p:par>
                              <p:par>
                                <p:cTn id="290" presetID="2" presetClass="entr" presetSubtype="4" fill="hold" grpId="0" nodeType="withEffect">
                                  <p:stCondLst>
                                    <p:cond delay="0"/>
                                  </p:stCondLst>
                                  <p:childTnLst>
                                    <p:set>
                                      <p:cBhvr>
                                        <p:cTn id="291" dur="1" fill="hold">
                                          <p:stCondLst>
                                            <p:cond delay="0"/>
                                          </p:stCondLst>
                                        </p:cTn>
                                        <p:tgtEl>
                                          <p:spTgt spid="661613"/>
                                        </p:tgtEl>
                                        <p:attrNameLst>
                                          <p:attrName>style.visibility</p:attrName>
                                        </p:attrNameLst>
                                      </p:cBhvr>
                                      <p:to>
                                        <p:strVal val="visible"/>
                                      </p:to>
                                    </p:set>
                                    <p:anim calcmode="lin" valueType="num">
                                      <p:cBhvr additive="base">
                                        <p:cTn id="292" dur="500" fill="hold"/>
                                        <p:tgtEl>
                                          <p:spTgt spid="661613"/>
                                        </p:tgtEl>
                                        <p:attrNameLst>
                                          <p:attrName>ppt_x</p:attrName>
                                        </p:attrNameLst>
                                      </p:cBhvr>
                                      <p:tavLst>
                                        <p:tav tm="0">
                                          <p:val>
                                            <p:strVal val="#ppt_x"/>
                                          </p:val>
                                        </p:tav>
                                        <p:tav tm="100000">
                                          <p:val>
                                            <p:strVal val="#ppt_x"/>
                                          </p:val>
                                        </p:tav>
                                      </p:tavLst>
                                    </p:anim>
                                    <p:anim calcmode="lin" valueType="num">
                                      <p:cBhvr additive="base">
                                        <p:cTn id="293" dur="500" fill="hold"/>
                                        <p:tgtEl>
                                          <p:spTgt spid="661613"/>
                                        </p:tgtEl>
                                        <p:attrNameLst>
                                          <p:attrName>ppt_y</p:attrName>
                                        </p:attrNameLst>
                                      </p:cBhvr>
                                      <p:tavLst>
                                        <p:tav tm="0">
                                          <p:val>
                                            <p:strVal val="1+#ppt_h/2"/>
                                          </p:val>
                                        </p:tav>
                                        <p:tav tm="100000">
                                          <p:val>
                                            <p:strVal val="#ppt_y"/>
                                          </p:val>
                                        </p:tav>
                                      </p:tavLst>
                                    </p:anim>
                                  </p:childTnLst>
                                </p:cTn>
                              </p:par>
                              <p:par>
                                <p:cTn id="294" presetID="2" presetClass="entr" presetSubtype="4" fill="hold" grpId="0" nodeType="withEffect">
                                  <p:stCondLst>
                                    <p:cond delay="0"/>
                                  </p:stCondLst>
                                  <p:childTnLst>
                                    <p:set>
                                      <p:cBhvr>
                                        <p:cTn id="295" dur="1" fill="hold">
                                          <p:stCondLst>
                                            <p:cond delay="0"/>
                                          </p:stCondLst>
                                        </p:cTn>
                                        <p:tgtEl>
                                          <p:spTgt spid="661614"/>
                                        </p:tgtEl>
                                        <p:attrNameLst>
                                          <p:attrName>style.visibility</p:attrName>
                                        </p:attrNameLst>
                                      </p:cBhvr>
                                      <p:to>
                                        <p:strVal val="visible"/>
                                      </p:to>
                                    </p:set>
                                    <p:anim calcmode="lin" valueType="num">
                                      <p:cBhvr additive="base">
                                        <p:cTn id="296" dur="500" fill="hold"/>
                                        <p:tgtEl>
                                          <p:spTgt spid="661614"/>
                                        </p:tgtEl>
                                        <p:attrNameLst>
                                          <p:attrName>ppt_x</p:attrName>
                                        </p:attrNameLst>
                                      </p:cBhvr>
                                      <p:tavLst>
                                        <p:tav tm="0">
                                          <p:val>
                                            <p:strVal val="#ppt_x"/>
                                          </p:val>
                                        </p:tav>
                                        <p:tav tm="100000">
                                          <p:val>
                                            <p:strVal val="#ppt_x"/>
                                          </p:val>
                                        </p:tav>
                                      </p:tavLst>
                                    </p:anim>
                                    <p:anim calcmode="lin" valueType="num">
                                      <p:cBhvr additive="base">
                                        <p:cTn id="297" dur="500" fill="hold"/>
                                        <p:tgtEl>
                                          <p:spTgt spid="661614"/>
                                        </p:tgtEl>
                                        <p:attrNameLst>
                                          <p:attrName>ppt_y</p:attrName>
                                        </p:attrNameLst>
                                      </p:cBhvr>
                                      <p:tavLst>
                                        <p:tav tm="0">
                                          <p:val>
                                            <p:strVal val="1+#ppt_h/2"/>
                                          </p:val>
                                        </p:tav>
                                        <p:tav tm="100000">
                                          <p:val>
                                            <p:strVal val="#ppt_y"/>
                                          </p:val>
                                        </p:tav>
                                      </p:tavLst>
                                    </p:anim>
                                  </p:childTnLst>
                                </p:cTn>
                              </p:par>
                              <p:par>
                                <p:cTn id="298" presetID="2" presetClass="entr" presetSubtype="4" fill="hold" grpId="0" nodeType="withEffect">
                                  <p:stCondLst>
                                    <p:cond delay="0"/>
                                  </p:stCondLst>
                                  <p:childTnLst>
                                    <p:set>
                                      <p:cBhvr>
                                        <p:cTn id="299" dur="1" fill="hold">
                                          <p:stCondLst>
                                            <p:cond delay="0"/>
                                          </p:stCondLst>
                                        </p:cTn>
                                        <p:tgtEl>
                                          <p:spTgt spid="661615"/>
                                        </p:tgtEl>
                                        <p:attrNameLst>
                                          <p:attrName>style.visibility</p:attrName>
                                        </p:attrNameLst>
                                      </p:cBhvr>
                                      <p:to>
                                        <p:strVal val="visible"/>
                                      </p:to>
                                    </p:set>
                                    <p:anim calcmode="lin" valueType="num">
                                      <p:cBhvr additive="base">
                                        <p:cTn id="300" dur="500" fill="hold"/>
                                        <p:tgtEl>
                                          <p:spTgt spid="661615"/>
                                        </p:tgtEl>
                                        <p:attrNameLst>
                                          <p:attrName>ppt_x</p:attrName>
                                        </p:attrNameLst>
                                      </p:cBhvr>
                                      <p:tavLst>
                                        <p:tav tm="0">
                                          <p:val>
                                            <p:strVal val="#ppt_x"/>
                                          </p:val>
                                        </p:tav>
                                        <p:tav tm="100000">
                                          <p:val>
                                            <p:strVal val="#ppt_x"/>
                                          </p:val>
                                        </p:tav>
                                      </p:tavLst>
                                    </p:anim>
                                    <p:anim calcmode="lin" valueType="num">
                                      <p:cBhvr additive="base">
                                        <p:cTn id="301" dur="500" fill="hold"/>
                                        <p:tgtEl>
                                          <p:spTgt spid="661615"/>
                                        </p:tgtEl>
                                        <p:attrNameLst>
                                          <p:attrName>ppt_y</p:attrName>
                                        </p:attrNameLst>
                                      </p:cBhvr>
                                      <p:tavLst>
                                        <p:tav tm="0">
                                          <p:val>
                                            <p:strVal val="1+#ppt_h/2"/>
                                          </p:val>
                                        </p:tav>
                                        <p:tav tm="100000">
                                          <p:val>
                                            <p:strVal val="#ppt_y"/>
                                          </p:val>
                                        </p:tav>
                                      </p:tavLst>
                                    </p:anim>
                                  </p:childTnLst>
                                </p:cTn>
                              </p:par>
                              <p:par>
                                <p:cTn id="302" presetID="2" presetClass="entr" presetSubtype="4" fill="hold" grpId="0" nodeType="withEffect">
                                  <p:stCondLst>
                                    <p:cond delay="0"/>
                                  </p:stCondLst>
                                  <p:childTnLst>
                                    <p:set>
                                      <p:cBhvr>
                                        <p:cTn id="303" dur="1" fill="hold">
                                          <p:stCondLst>
                                            <p:cond delay="0"/>
                                          </p:stCondLst>
                                        </p:cTn>
                                        <p:tgtEl>
                                          <p:spTgt spid="661616"/>
                                        </p:tgtEl>
                                        <p:attrNameLst>
                                          <p:attrName>style.visibility</p:attrName>
                                        </p:attrNameLst>
                                      </p:cBhvr>
                                      <p:to>
                                        <p:strVal val="visible"/>
                                      </p:to>
                                    </p:set>
                                    <p:anim calcmode="lin" valueType="num">
                                      <p:cBhvr additive="base">
                                        <p:cTn id="304" dur="500" fill="hold"/>
                                        <p:tgtEl>
                                          <p:spTgt spid="661616"/>
                                        </p:tgtEl>
                                        <p:attrNameLst>
                                          <p:attrName>ppt_x</p:attrName>
                                        </p:attrNameLst>
                                      </p:cBhvr>
                                      <p:tavLst>
                                        <p:tav tm="0">
                                          <p:val>
                                            <p:strVal val="#ppt_x"/>
                                          </p:val>
                                        </p:tav>
                                        <p:tav tm="100000">
                                          <p:val>
                                            <p:strVal val="#ppt_x"/>
                                          </p:val>
                                        </p:tav>
                                      </p:tavLst>
                                    </p:anim>
                                    <p:anim calcmode="lin" valueType="num">
                                      <p:cBhvr additive="base">
                                        <p:cTn id="305" dur="500" fill="hold"/>
                                        <p:tgtEl>
                                          <p:spTgt spid="661616"/>
                                        </p:tgtEl>
                                        <p:attrNameLst>
                                          <p:attrName>ppt_y</p:attrName>
                                        </p:attrNameLst>
                                      </p:cBhvr>
                                      <p:tavLst>
                                        <p:tav tm="0">
                                          <p:val>
                                            <p:strVal val="1+#ppt_h/2"/>
                                          </p:val>
                                        </p:tav>
                                        <p:tav tm="100000">
                                          <p:val>
                                            <p:strVal val="#ppt_y"/>
                                          </p:val>
                                        </p:tav>
                                      </p:tavLst>
                                    </p:anim>
                                  </p:childTnLst>
                                </p:cTn>
                              </p:par>
                              <p:par>
                                <p:cTn id="306" presetID="2" presetClass="entr" presetSubtype="4" fill="hold" grpId="0" nodeType="withEffect">
                                  <p:stCondLst>
                                    <p:cond delay="0"/>
                                  </p:stCondLst>
                                  <p:childTnLst>
                                    <p:set>
                                      <p:cBhvr>
                                        <p:cTn id="307" dur="1" fill="hold">
                                          <p:stCondLst>
                                            <p:cond delay="0"/>
                                          </p:stCondLst>
                                        </p:cTn>
                                        <p:tgtEl>
                                          <p:spTgt spid="661617"/>
                                        </p:tgtEl>
                                        <p:attrNameLst>
                                          <p:attrName>style.visibility</p:attrName>
                                        </p:attrNameLst>
                                      </p:cBhvr>
                                      <p:to>
                                        <p:strVal val="visible"/>
                                      </p:to>
                                    </p:set>
                                    <p:anim calcmode="lin" valueType="num">
                                      <p:cBhvr additive="base">
                                        <p:cTn id="308" dur="500" fill="hold"/>
                                        <p:tgtEl>
                                          <p:spTgt spid="661617"/>
                                        </p:tgtEl>
                                        <p:attrNameLst>
                                          <p:attrName>ppt_x</p:attrName>
                                        </p:attrNameLst>
                                      </p:cBhvr>
                                      <p:tavLst>
                                        <p:tav tm="0">
                                          <p:val>
                                            <p:strVal val="#ppt_x"/>
                                          </p:val>
                                        </p:tav>
                                        <p:tav tm="100000">
                                          <p:val>
                                            <p:strVal val="#ppt_x"/>
                                          </p:val>
                                        </p:tav>
                                      </p:tavLst>
                                    </p:anim>
                                    <p:anim calcmode="lin" valueType="num">
                                      <p:cBhvr additive="base">
                                        <p:cTn id="309" dur="500" fill="hold"/>
                                        <p:tgtEl>
                                          <p:spTgt spid="661617"/>
                                        </p:tgtEl>
                                        <p:attrNameLst>
                                          <p:attrName>ppt_y</p:attrName>
                                        </p:attrNameLst>
                                      </p:cBhvr>
                                      <p:tavLst>
                                        <p:tav tm="0">
                                          <p:val>
                                            <p:strVal val="1+#ppt_h/2"/>
                                          </p:val>
                                        </p:tav>
                                        <p:tav tm="100000">
                                          <p:val>
                                            <p:strVal val="#ppt_y"/>
                                          </p:val>
                                        </p:tav>
                                      </p:tavLst>
                                    </p:anim>
                                  </p:childTnLst>
                                </p:cTn>
                              </p:par>
                              <p:par>
                                <p:cTn id="310" presetID="2" presetClass="entr" presetSubtype="4" fill="hold" grpId="0" nodeType="withEffect">
                                  <p:stCondLst>
                                    <p:cond delay="0"/>
                                  </p:stCondLst>
                                  <p:childTnLst>
                                    <p:set>
                                      <p:cBhvr>
                                        <p:cTn id="311" dur="1" fill="hold">
                                          <p:stCondLst>
                                            <p:cond delay="0"/>
                                          </p:stCondLst>
                                        </p:cTn>
                                        <p:tgtEl>
                                          <p:spTgt spid="661618"/>
                                        </p:tgtEl>
                                        <p:attrNameLst>
                                          <p:attrName>style.visibility</p:attrName>
                                        </p:attrNameLst>
                                      </p:cBhvr>
                                      <p:to>
                                        <p:strVal val="visible"/>
                                      </p:to>
                                    </p:set>
                                    <p:anim calcmode="lin" valueType="num">
                                      <p:cBhvr additive="base">
                                        <p:cTn id="312" dur="500" fill="hold"/>
                                        <p:tgtEl>
                                          <p:spTgt spid="661618"/>
                                        </p:tgtEl>
                                        <p:attrNameLst>
                                          <p:attrName>ppt_x</p:attrName>
                                        </p:attrNameLst>
                                      </p:cBhvr>
                                      <p:tavLst>
                                        <p:tav tm="0">
                                          <p:val>
                                            <p:strVal val="#ppt_x"/>
                                          </p:val>
                                        </p:tav>
                                        <p:tav tm="100000">
                                          <p:val>
                                            <p:strVal val="#ppt_x"/>
                                          </p:val>
                                        </p:tav>
                                      </p:tavLst>
                                    </p:anim>
                                    <p:anim calcmode="lin" valueType="num">
                                      <p:cBhvr additive="base">
                                        <p:cTn id="313" dur="500" fill="hold"/>
                                        <p:tgtEl>
                                          <p:spTgt spid="661618"/>
                                        </p:tgtEl>
                                        <p:attrNameLst>
                                          <p:attrName>ppt_y</p:attrName>
                                        </p:attrNameLst>
                                      </p:cBhvr>
                                      <p:tavLst>
                                        <p:tav tm="0">
                                          <p:val>
                                            <p:strVal val="1+#ppt_h/2"/>
                                          </p:val>
                                        </p:tav>
                                        <p:tav tm="100000">
                                          <p:val>
                                            <p:strVal val="#ppt_y"/>
                                          </p:val>
                                        </p:tav>
                                      </p:tavLst>
                                    </p:anim>
                                  </p:childTnLst>
                                </p:cTn>
                              </p:par>
                              <p:par>
                                <p:cTn id="314" presetID="2" presetClass="entr" presetSubtype="4" fill="hold" grpId="0" nodeType="withEffect">
                                  <p:stCondLst>
                                    <p:cond delay="0"/>
                                  </p:stCondLst>
                                  <p:childTnLst>
                                    <p:set>
                                      <p:cBhvr>
                                        <p:cTn id="315" dur="1" fill="hold">
                                          <p:stCondLst>
                                            <p:cond delay="0"/>
                                          </p:stCondLst>
                                        </p:cTn>
                                        <p:tgtEl>
                                          <p:spTgt spid="661620"/>
                                        </p:tgtEl>
                                        <p:attrNameLst>
                                          <p:attrName>style.visibility</p:attrName>
                                        </p:attrNameLst>
                                      </p:cBhvr>
                                      <p:to>
                                        <p:strVal val="visible"/>
                                      </p:to>
                                    </p:set>
                                    <p:anim calcmode="lin" valueType="num">
                                      <p:cBhvr additive="base">
                                        <p:cTn id="316" dur="500" fill="hold"/>
                                        <p:tgtEl>
                                          <p:spTgt spid="661620"/>
                                        </p:tgtEl>
                                        <p:attrNameLst>
                                          <p:attrName>ppt_x</p:attrName>
                                        </p:attrNameLst>
                                      </p:cBhvr>
                                      <p:tavLst>
                                        <p:tav tm="0">
                                          <p:val>
                                            <p:strVal val="#ppt_x"/>
                                          </p:val>
                                        </p:tav>
                                        <p:tav tm="100000">
                                          <p:val>
                                            <p:strVal val="#ppt_x"/>
                                          </p:val>
                                        </p:tav>
                                      </p:tavLst>
                                    </p:anim>
                                    <p:anim calcmode="lin" valueType="num">
                                      <p:cBhvr additive="base">
                                        <p:cTn id="317" dur="500" fill="hold"/>
                                        <p:tgtEl>
                                          <p:spTgt spid="661620"/>
                                        </p:tgtEl>
                                        <p:attrNameLst>
                                          <p:attrName>ppt_y</p:attrName>
                                        </p:attrNameLst>
                                      </p:cBhvr>
                                      <p:tavLst>
                                        <p:tav tm="0">
                                          <p:val>
                                            <p:strVal val="1+#ppt_h/2"/>
                                          </p:val>
                                        </p:tav>
                                        <p:tav tm="100000">
                                          <p:val>
                                            <p:strVal val="#ppt_y"/>
                                          </p:val>
                                        </p:tav>
                                      </p:tavLst>
                                    </p:anim>
                                  </p:childTnLst>
                                </p:cTn>
                              </p:par>
                              <p:par>
                                <p:cTn id="318" presetID="2" presetClass="entr" presetSubtype="4" fill="hold" grpId="0" nodeType="withEffect">
                                  <p:stCondLst>
                                    <p:cond delay="0"/>
                                  </p:stCondLst>
                                  <p:childTnLst>
                                    <p:set>
                                      <p:cBhvr>
                                        <p:cTn id="319" dur="1" fill="hold">
                                          <p:stCondLst>
                                            <p:cond delay="0"/>
                                          </p:stCondLst>
                                        </p:cTn>
                                        <p:tgtEl>
                                          <p:spTgt spid="661621"/>
                                        </p:tgtEl>
                                        <p:attrNameLst>
                                          <p:attrName>style.visibility</p:attrName>
                                        </p:attrNameLst>
                                      </p:cBhvr>
                                      <p:to>
                                        <p:strVal val="visible"/>
                                      </p:to>
                                    </p:set>
                                    <p:anim calcmode="lin" valueType="num">
                                      <p:cBhvr additive="base">
                                        <p:cTn id="320" dur="500" fill="hold"/>
                                        <p:tgtEl>
                                          <p:spTgt spid="661621"/>
                                        </p:tgtEl>
                                        <p:attrNameLst>
                                          <p:attrName>ppt_x</p:attrName>
                                        </p:attrNameLst>
                                      </p:cBhvr>
                                      <p:tavLst>
                                        <p:tav tm="0">
                                          <p:val>
                                            <p:strVal val="#ppt_x"/>
                                          </p:val>
                                        </p:tav>
                                        <p:tav tm="100000">
                                          <p:val>
                                            <p:strVal val="#ppt_x"/>
                                          </p:val>
                                        </p:tav>
                                      </p:tavLst>
                                    </p:anim>
                                    <p:anim calcmode="lin" valueType="num">
                                      <p:cBhvr additive="base">
                                        <p:cTn id="321" dur="500" fill="hold"/>
                                        <p:tgtEl>
                                          <p:spTgt spid="661621"/>
                                        </p:tgtEl>
                                        <p:attrNameLst>
                                          <p:attrName>ppt_y</p:attrName>
                                        </p:attrNameLst>
                                      </p:cBhvr>
                                      <p:tavLst>
                                        <p:tav tm="0">
                                          <p:val>
                                            <p:strVal val="1+#ppt_h/2"/>
                                          </p:val>
                                        </p:tav>
                                        <p:tav tm="100000">
                                          <p:val>
                                            <p:strVal val="#ppt_y"/>
                                          </p:val>
                                        </p:tav>
                                      </p:tavLst>
                                    </p:anim>
                                  </p:childTnLst>
                                </p:cTn>
                              </p:par>
                              <p:par>
                                <p:cTn id="322" presetID="2" presetClass="entr" presetSubtype="4" fill="hold" grpId="0" nodeType="withEffect">
                                  <p:stCondLst>
                                    <p:cond delay="0"/>
                                  </p:stCondLst>
                                  <p:childTnLst>
                                    <p:set>
                                      <p:cBhvr>
                                        <p:cTn id="323" dur="1" fill="hold">
                                          <p:stCondLst>
                                            <p:cond delay="0"/>
                                          </p:stCondLst>
                                        </p:cTn>
                                        <p:tgtEl>
                                          <p:spTgt spid="661622"/>
                                        </p:tgtEl>
                                        <p:attrNameLst>
                                          <p:attrName>style.visibility</p:attrName>
                                        </p:attrNameLst>
                                      </p:cBhvr>
                                      <p:to>
                                        <p:strVal val="visible"/>
                                      </p:to>
                                    </p:set>
                                    <p:anim calcmode="lin" valueType="num">
                                      <p:cBhvr additive="base">
                                        <p:cTn id="324" dur="500" fill="hold"/>
                                        <p:tgtEl>
                                          <p:spTgt spid="661622"/>
                                        </p:tgtEl>
                                        <p:attrNameLst>
                                          <p:attrName>ppt_x</p:attrName>
                                        </p:attrNameLst>
                                      </p:cBhvr>
                                      <p:tavLst>
                                        <p:tav tm="0">
                                          <p:val>
                                            <p:strVal val="#ppt_x"/>
                                          </p:val>
                                        </p:tav>
                                        <p:tav tm="100000">
                                          <p:val>
                                            <p:strVal val="#ppt_x"/>
                                          </p:val>
                                        </p:tav>
                                      </p:tavLst>
                                    </p:anim>
                                    <p:anim calcmode="lin" valueType="num">
                                      <p:cBhvr additive="base">
                                        <p:cTn id="325" dur="500" fill="hold"/>
                                        <p:tgtEl>
                                          <p:spTgt spid="661622"/>
                                        </p:tgtEl>
                                        <p:attrNameLst>
                                          <p:attrName>ppt_y</p:attrName>
                                        </p:attrNameLst>
                                      </p:cBhvr>
                                      <p:tavLst>
                                        <p:tav tm="0">
                                          <p:val>
                                            <p:strVal val="1+#ppt_h/2"/>
                                          </p:val>
                                        </p:tav>
                                        <p:tav tm="100000">
                                          <p:val>
                                            <p:strVal val="#ppt_y"/>
                                          </p:val>
                                        </p:tav>
                                      </p:tavLst>
                                    </p:anim>
                                  </p:childTnLst>
                                </p:cTn>
                              </p:par>
                              <p:par>
                                <p:cTn id="326" presetID="2" presetClass="entr" presetSubtype="4" fill="hold" grpId="0" nodeType="withEffect">
                                  <p:stCondLst>
                                    <p:cond delay="0"/>
                                  </p:stCondLst>
                                  <p:childTnLst>
                                    <p:set>
                                      <p:cBhvr>
                                        <p:cTn id="327" dur="1" fill="hold">
                                          <p:stCondLst>
                                            <p:cond delay="0"/>
                                          </p:stCondLst>
                                        </p:cTn>
                                        <p:tgtEl>
                                          <p:spTgt spid="661623"/>
                                        </p:tgtEl>
                                        <p:attrNameLst>
                                          <p:attrName>style.visibility</p:attrName>
                                        </p:attrNameLst>
                                      </p:cBhvr>
                                      <p:to>
                                        <p:strVal val="visible"/>
                                      </p:to>
                                    </p:set>
                                    <p:anim calcmode="lin" valueType="num">
                                      <p:cBhvr additive="base">
                                        <p:cTn id="328" dur="500" fill="hold"/>
                                        <p:tgtEl>
                                          <p:spTgt spid="661623"/>
                                        </p:tgtEl>
                                        <p:attrNameLst>
                                          <p:attrName>ppt_x</p:attrName>
                                        </p:attrNameLst>
                                      </p:cBhvr>
                                      <p:tavLst>
                                        <p:tav tm="0">
                                          <p:val>
                                            <p:strVal val="#ppt_x"/>
                                          </p:val>
                                        </p:tav>
                                        <p:tav tm="100000">
                                          <p:val>
                                            <p:strVal val="#ppt_x"/>
                                          </p:val>
                                        </p:tav>
                                      </p:tavLst>
                                    </p:anim>
                                    <p:anim calcmode="lin" valueType="num">
                                      <p:cBhvr additive="base">
                                        <p:cTn id="329" dur="500" fill="hold"/>
                                        <p:tgtEl>
                                          <p:spTgt spid="661623"/>
                                        </p:tgtEl>
                                        <p:attrNameLst>
                                          <p:attrName>ppt_y</p:attrName>
                                        </p:attrNameLst>
                                      </p:cBhvr>
                                      <p:tavLst>
                                        <p:tav tm="0">
                                          <p:val>
                                            <p:strVal val="1+#ppt_h/2"/>
                                          </p:val>
                                        </p:tav>
                                        <p:tav tm="100000">
                                          <p:val>
                                            <p:strVal val="#ppt_y"/>
                                          </p:val>
                                        </p:tav>
                                      </p:tavLst>
                                    </p:anim>
                                  </p:childTnLst>
                                </p:cTn>
                              </p:par>
                              <p:par>
                                <p:cTn id="330" presetID="2" presetClass="entr" presetSubtype="4" fill="hold" grpId="0" nodeType="withEffect">
                                  <p:stCondLst>
                                    <p:cond delay="0"/>
                                  </p:stCondLst>
                                  <p:childTnLst>
                                    <p:set>
                                      <p:cBhvr>
                                        <p:cTn id="331" dur="1" fill="hold">
                                          <p:stCondLst>
                                            <p:cond delay="0"/>
                                          </p:stCondLst>
                                        </p:cTn>
                                        <p:tgtEl>
                                          <p:spTgt spid="661624"/>
                                        </p:tgtEl>
                                        <p:attrNameLst>
                                          <p:attrName>style.visibility</p:attrName>
                                        </p:attrNameLst>
                                      </p:cBhvr>
                                      <p:to>
                                        <p:strVal val="visible"/>
                                      </p:to>
                                    </p:set>
                                    <p:anim calcmode="lin" valueType="num">
                                      <p:cBhvr additive="base">
                                        <p:cTn id="332" dur="500" fill="hold"/>
                                        <p:tgtEl>
                                          <p:spTgt spid="661624"/>
                                        </p:tgtEl>
                                        <p:attrNameLst>
                                          <p:attrName>ppt_x</p:attrName>
                                        </p:attrNameLst>
                                      </p:cBhvr>
                                      <p:tavLst>
                                        <p:tav tm="0">
                                          <p:val>
                                            <p:strVal val="#ppt_x"/>
                                          </p:val>
                                        </p:tav>
                                        <p:tav tm="100000">
                                          <p:val>
                                            <p:strVal val="#ppt_x"/>
                                          </p:val>
                                        </p:tav>
                                      </p:tavLst>
                                    </p:anim>
                                    <p:anim calcmode="lin" valueType="num">
                                      <p:cBhvr additive="base">
                                        <p:cTn id="333" dur="500" fill="hold"/>
                                        <p:tgtEl>
                                          <p:spTgt spid="661624"/>
                                        </p:tgtEl>
                                        <p:attrNameLst>
                                          <p:attrName>ppt_y</p:attrName>
                                        </p:attrNameLst>
                                      </p:cBhvr>
                                      <p:tavLst>
                                        <p:tav tm="0">
                                          <p:val>
                                            <p:strVal val="1+#ppt_h/2"/>
                                          </p:val>
                                        </p:tav>
                                        <p:tav tm="100000">
                                          <p:val>
                                            <p:strVal val="#ppt_y"/>
                                          </p:val>
                                        </p:tav>
                                      </p:tavLst>
                                    </p:anim>
                                  </p:childTnLst>
                                </p:cTn>
                              </p:par>
                              <p:par>
                                <p:cTn id="334" presetID="2" presetClass="entr" presetSubtype="4" fill="hold" grpId="0" nodeType="withEffect">
                                  <p:stCondLst>
                                    <p:cond delay="0"/>
                                  </p:stCondLst>
                                  <p:childTnLst>
                                    <p:set>
                                      <p:cBhvr>
                                        <p:cTn id="335" dur="1" fill="hold">
                                          <p:stCondLst>
                                            <p:cond delay="0"/>
                                          </p:stCondLst>
                                        </p:cTn>
                                        <p:tgtEl>
                                          <p:spTgt spid="661625"/>
                                        </p:tgtEl>
                                        <p:attrNameLst>
                                          <p:attrName>style.visibility</p:attrName>
                                        </p:attrNameLst>
                                      </p:cBhvr>
                                      <p:to>
                                        <p:strVal val="visible"/>
                                      </p:to>
                                    </p:set>
                                    <p:anim calcmode="lin" valueType="num">
                                      <p:cBhvr additive="base">
                                        <p:cTn id="336" dur="500" fill="hold"/>
                                        <p:tgtEl>
                                          <p:spTgt spid="661625"/>
                                        </p:tgtEl>
                                        <p:attrNameLst>
                                          <p:attrName>ppt_x</p:attrName>
                                        </p:attrNameLst>
                                      </p:cBhvr>
                                      <p:tavLst>
                                        <p:tav tm="0">
                                          <p:val>
                                            <p:strVal val="#ppt_x"/>
                                          </p:val>
                                        </p:tav>
                                        <p:tav tm="100000">
                                          <p:val>
                                            <p:strVal val="#ppt_x"/>
                                          </p:val>
                                        </p:tav>
                                      </p:tavLst>
                                    </p:anim>
                                    <p:anim calcmode="lin" valueType="num">
                                      <p:cBhvr additive="base">
                                        <p:cTn id="337" dur="500" fill="hold"/>
                                        <p:tgtEl>
                                          <p:spTgt spid="661625"/>
                                        </p:tgtEl>
                                        <p:attrNameLst>
                                          <p:attrName>ppt_y</p:attrName>
                                        </p:attrNameLst>
                                      </p:cBhvr>
                                      <p:tavLst>
                                        <p:tav tm="0">
                                          <p:val>
                                            <p:strVal val="1+#ppt_h/2"/>
                                          </p:val>
                                        </p:tav>
                                        <p:tav tm="100000">
                                          <p:val>
                                            <p:strVal val="#ppt_y"/>
                                          </p:val>
                                        </p:tav>
                                      </p:tavLst>
                                    </p:anim>
                                  </p:childTnLst>
                                </p:cTn>
                              </p:par>
                              <p:par>
                                <p:cTn id="338" presetID="2" presetClass="entr" presetSubtype="4" fill="hold" grpId="0" nodeType="withEffect">
                                  <p:stCondLst>
                                    <p:cond delay="0"/>
                                  </p:stCondLst>
                                  <p:childTnLst>
                                    <p:set>
                                      <p:cBhvr>
                                        <p:cTn id="339" dur="1" fill="hold">
                                          <p:stCondLst>
                                            <p:cond delay="0"/>
                                          </p:stCondLst>
                                        </p:cTn>
                                        <p:tgtEl>
                                          <p:spTgt spid="661626"/>
                                        </p:tgtEl>
                                        <p:attrNameLst>
                                          <p:attrName>style.visibility</p:attrName>
                                        </p:attrNameLst>
                                      </p:cBhvr>
                                      <p:to>
                                        <p:strVal val="visible"/>
                                      </p:to>
                                    </p:set>
                                    <p:anim calcmode="lin" valueType="num">
                                      <p:cBhvr additive="base">
                                        <p:cTn id="340" dur="500" fill="hold"/>
                                        <p:tgtEl>
                                          <p:spTgt spid="661626"/>
                                        </p:tgtEl>
                                        <p:attrNameLst>
                                          <p:attrName>ppt_x</p:attrName>
                                        </p:attrNameLst>
                                      </p:cBhvr>
                                      <p:tavLst>
                                        <p:tav tm="0">
                                          <p:val>
                                            <p:strVal val="#ppt_x"/>
                                          </p:val>
                                        </p:tav>
                                        <p:tav tm="100000">
                                          <p:val>
                                            <p:strVal val="#ppt_x"/>
                                          </p:val>
                                        </p:tav>
                                      </p:tavLst>
                                    </p:anim>
                                    <p:anim calcmode="lin" valueType="num">
                                      <p:cBhvr additive="base">
                                        <p:cTn id="341" dur="500" fill="hold"/>
                                        <p:tgtEl>
                                          <p:spTgt spid="661626"/>
                                        </p:tgtEl>
                                        <p:attrNameLst>
                                          <p:attrName>ppt_y</p:attrName>
                                        </p:attrNameLst>
                                      </p:cBhvr>
                                      <p:tavLst>
                                        <p:tav tm="0">
                                          <p:val>
                                            <p:strVal val="1+#ppt_h/2"/>
                                          </p:val>
                                        </p:tav>
                                        <p:tav tm="100000">
                                          <p:val>
                                            <p:strVal val="#ppt_y"/>
                                          </p:val>
                                        </p:tav>
                                      </p:tavLst>
                                    </p:anim>
                                  </p:childTnLst>
                                </p:cTn>
                              </p:par>
                              <p:par>
                                <p:cTn id="342" presetID="2" presetClass="entr" presetSubtype="4" fill="hold" grpId="0" nodeType="withEffect">
                                  <p:stCondLst>
                                    <p:cond delay="0"/>
                                  </p:stCondLst>
                                  <p:childTnLst>
                                    <p:set>
                                      <p:cBhvr>
                                        <p:cTn id="343" dur="1" fill="hold">
                                          <p:stCondLst>
                                            <p:cond delay="0"/>
                                          </p:stCondLst>
                                        </p:cTn>
                                        <p:tgtEl>
                                          <p:spTgt spid="661627"/>
                                        </p:tgtEl>
                                        <p:attrNameLst>
                                          <p:attrName>style.visibility</p:attrName>
                                        </p:attrNameLst>
                                      </p:cBhvr>
                                      <p:to>
                                        <p:strVal val="visible"/>
                                      </p:to>
                                    </p:set>
                                    <p:anim calcmode="lin" valueType="num">
                                      <p:cBhvr additive="base">
                                        <p:cTn id="344" dur="500" fill="hold"/>
                                        <p:tgtEl>
                                          <p:spTgt spid="661627"/>
                                        </p:tgtEl>
                                        <p:attrNameLst>
                                          <p:attrName>ppt_x</p:attrName>
                                        </p:attrNameLst>
                                      </p:cBhvr>
                                      <p:tavLst>
                                        <p:tav tm="0">
                                          <p:val>
                                            <p:strVal val="#ppt_x"/>
                                          </p:val>
                                        </p:tav>
                                        <p:tav tm="100000">
                                          <p:val>
                                            <p:strVal val="#ppt_x"/>
                                          </p:val>
                                        </p:tav>
                                      </p:tavLst>
                                    </p:anim>
                                    <p:anim calcmode="lin" valueType="num">
                                      <p:cBhvr additive="base">
                                        <p:cTn id="345" dur="500" fill="hold"/>
                                        <p:tgtEl>
                                          <p:spTgt spid="661627"/>
                                        </p:tgtEl>
                                        <p:attrNameLst>
                                          <p:attrName>ppt_y</p:attrName>
                                        </p:attrNameLst>
                                      </p:cBhvr>
                                      <p:tavLst>
                                        <p:tav tm="0">
                                          <p:val>
                                            <p:strVal val="1+#ppt_h/2"/>
                                          </p:val>
                                        </p:tav>
                                        <p:tav tm="100000">
                                          <p:val>
                                            <p:strVal val="#ppt_y"/>
                                          </p:val>
                                        </p:tav>
                                      </p:tavLst>
                                    </p:anim>
                                  </p:childTnLst>
                                </p:cTn>
                              </p:par>
                              <p:par>
                                <p:cTn id="346" presetID="2" presetClass="entr" presetSubtype="4" fill="hold" grpId="0" nodeType="withEffect">
                                  <p:stCondLst>
                                    <p:cond delay="0"/>
                                  </p:stCondLst>
                                  <p:childTnLst>
                                    <p:set>
                                      <p:cBhvr>
                                        <p:cTn id="347" dur="1" fill="hold">
                                          <p:stCondLst>
                                            <p:cond delay="0"/>
                                          </p:stCondLst>
                                        </p:cTn>
                                        <p:tgtEl>
                                          <p:spTgt spid="661628"/>
                                        </p:tgtEl>
                                        <p:attrNameLst>
                                          <p:attrName>style.visibility</p:attrName>
                                        </p:attrNameLst>
                                      </p:cBhvr>
                                      <p:to>
                                        <p:strVal val="visible"/>
                                      </p:to>
                                    </p:set>
                                    <p:anim calcmode="lin" valueType="num">
                                      <p:cBhvr additive="base">
                                        <p:cTn id="348" dur="500" fill="hold"/>
                                        <p:tgtEl>
                                          <p:spTgt spid="661628"/>
                                        </p:tgtEl>
                                        <p:attrNameLst>
                                          <p:attrName>ppt_x</p:attrName>
                                        </p:attrNameLst>
                                      </p:cBhvr>
                                      <p:tavLst>
                                        <p:tav tm="0">
                                          <p:val>
                                            <p:strVal val="#ppt_x"/>
                                          </p:val>
                                        </p:tav>
                                        <p:tav tm="100000">
                                          <p:val>
                                            <p:strVal val="#ppt_x"/>
                                          </p:val>
                                        </p:tav>
                                      </p:tavLst>
                                    </p:anim>
                                    <p:anim calcmode="lin" valueType="num">
                                      <p:cBhvr additive="base">
                                        <p:cTn id="349" dur="500" fill="hold"/>
                                        <p:tgtEl>
                                          <p:spTgt spid="661628"/>
                                        </p:tgtEl>
                                        <p:attrNameLst>
                                          <p:attrName>ppt_y</p:attrName>
                                        </p:attrNameLst>
                                      </p:cBhvr>
                                      <p:tavLst>
                                        <p:tav tm="0">
                                          <p:val>
                                            <p:strVal val="1+#ppt_h/2"/>
                                          </p:val>
                                        </p:tav>
                                        <p:tav tm="100000">
                                          <p:val>
                                            <p:strVal val="#ppt_y"/>
                                          </p:val>
                                        </p:tav>
                                      </p:tavLst>
                                    </p:anim>
                                  </p:childTnLst>
                                </p:cTn>
                              </p:par>
                              <p:par>
                                <p:cTn id="350" presetID="2" presetClass="entr" presetSubtype="4" fill="hold" grpId="0" nodeType="withEffect">
                                  <p:stCondLst>
                                    <p:cond delay="0"/>
                                  </p:stCondLst>
                                  <p:childTnLst>
                                    <p:set>
                                      <p:cBhvr>
                                        <p:cTn id="351" dur="1" fill="hold">
                                          <p:stCondLst>
                                            <p:cond delay="0"/>
                                          </p:stCondLst>
                                        </p:cTn>
                                        <p:tgtEl>
                                          <p:spTgt spid="661629"/>
                                        </p:tgtEl>
                                        <p:attrNameLst>
                                          <p:attrName>style.visibility</p:attrName>
                                        </p:attrNameLst>
                                      </p:cBhvr>
                                      <p:to>
                                        <p:strVal val="visible"/>
                                      </p:to>
                                    </p:set>
                                    <p:anim calcmode="lin" valueType="num">
                                      <p:cBhvr additive="base">
                                        <p:cTn id="352" dur="500" fill="hold"/>
                                        <p:tgtEl>
                                          <p:spTgt spid="661629"/>
                                        </p:tgtEl>
                                        <p:attrNameLst>
                                          <p:attrName>ppt_x</p:attrName>
                                        </p:attrNameLst>
                                      </p:cBhvr>
                                      <p:tavLst>
                                        <p:tav tm="0">
                                          <p:val>
                                            <p:strVal val="#ppt_x"/>
                                          </p:val>
                                        </p:tav>
                                        <p:tav tm="100000">
                                          <p:val>
                                            <p:strVal val="#ppt_x"/>
                                          </p:val>
                                        </p:tav>
                                      </p:tavLst>
                                    </p:anim>
                                    <p:anim calcmode="lin" valueType="num">
                                      <p:cBhvr additive="base">
                                        <p:cTn id="353" dur="500" fill="hold"/>
                                        <p:tgtEl>
                                          <p:spTgt spid="661629"/>
                                        </p:tgtEl>
                                        <p:attrNameLst>
                                          <p:attrName>ppt_y</p:attrName>
                                        </p:attrNameLst>
                                      </p:cBhvr>
                                      <p:tavLst>
                                        <p:tav tm="0">
                                          <p:val>
                                            <p:strVal val="1+#ppt_h/2"/>
                                          </p:val>
                                        </p:tav>
                                        <p:tav tm="100000">
                                          <p:val>
                                            <p:strVal val="#ppt_y"/>
                                          </p:val>
                                        </p:tav>
                                      </p:tavLst>
                                    </p:anim>
                                  </p:childTnLst>
                                </p:cTn>
                              </p:par>
                              <p:par>
                                <p:cTn id="354" presetID="2" presetClass="entr" presetSubtype="4" fill="hold" grpId="0" nodeType="withEffect">
                                  <p:stCondLst>
                                    <p:cond delay="0"/>
                                  </p:stCondLst>
                                  <p:childTnLst>
                                    <p:set>
                                      <p:cBhvr>
                                        <p:cTn id="355" dur="1" fill="hold">
                                          <p:stCondLst>
                                            <p:cond delay="0"/>
                                          </p:stCondLst>
                                        </p:cTn>
                                        <p:tgtEl>
                                          <p:spTgt spid="661630"/>
                                        </p:tgtEl>
                                        <p:attrNameLst>
                                          <p:attrName>style.visibility</p:attrName>
                                        </p:attrNameLst>
                                      </p:cBhvr>
                                      <p:to>
                                        <p:strVal val="visible"/>
                                      </p:to>
                                    </p:set>
                                    <p:anim calcmode="lin" valueType="num">
                                      <p:cBhvr additive="base">
                                        <p:cTn id="356" dur="500" fill="hold"/>
                                        <p:tgtEl>
                                          <p:spTgt spid="661630"/>
                                        </p:tgtEl>
                                        <p:attrNameLst>
                                          <p:attrName>ppt_x</p:attrName>
                                        </p:attrNameLst>
                                      </p:cBhvr>
                                      <p:tavLst>
                                        <p:tav tm="0">
                                          <p:val>
                                            <p:strVal val="#ppt_x"/>
                                          </p:val>
                                        </p:tav>
                                        <p:tav tm="100000">
                                          <p:val>
                                            <p:strVal val="#ppt_x"/>
                                          </p:val>
                                        </p:tav>
                                      </p:tavLst>
                                    </p:anim>
                                    <p:anim calcmode="lin" valueType="num">
                                      <p:cBhvr additive="base">
                                        <p:cTn id="357" dur="500" fill="hold"/>
                                        <p:tgtEl>
                                          <p:spTgt spid="661630"/>
                                        </p:tgtEl>
                                        <p:attrNameLst>
                                          <p:attrName>ppt_y</p:attrName>
                                        </p:attrNameLst>
                                      </p:cBhvr>
                                      <p:tavLst>
                                        <p:tav tm="0">
                                          <p:val>
                                            <p:strVal val="1+#ppt_h/2"/>
                                          </p:val>
                                        </p:tav>
                                        <p:tav tm="100000">
                                          <p:val>
                                            <p:strVal val="#ppt_y"/>
                                          </p:val>
                                        </p:tav>
                                      </p:tavLst>
                                    </p:anim>
                                  </p:childTnLst>
                                </p:cTn>
                              </p:par>
                              <p:par>
                                <p:cTn id="358" presetID="2" presetClass="entr" presetSubtype="4" fill="hold" grpId="0" nodeType="withEffect">
                                  <p:stCondLst>
                                    <p:cond delay="0"/>
                                  </p:stCondLst>
                                  <p:childTnLst>
                                    <p:set>
                                      <p:cBhvr>
                                        <p:cTn id="359" dur="1" fill="hold">
                                          <p:stCondLst>
                                            <p:cond delay="0"/>
                                          </p:stCondLst>
                                        </p:cTn>
                                        <p:tgtEl>
                                          <p:spTgt spid="661631"/>
                                        </p:tgtEl>
                                        <p:attrNameLst>
                                          <p:attrName>style.visibility</p:attrName>
                                        </p:attrNameLst>
                                      </p:cBhvr>
                                      <p:to>
                                        <p:strVal val="visible"/>
                                      </p:to>
                                    </p:set>
                                    <p:anim calcmode="lin" valueType="num">
                                      <p:cBhvr additive="base">
                                        <p:cTn id="360" dur="500" fill="hold"/>
                                        <p:tgtEl>
                                          <p:spTgt spid="661631"/>
                                        </p:tgtEl>
                                        <p:attrNameLst>
                                          <p:attrName>ppt_x</p:attrName>
                                        </p:attrNameLst>
                                      </p:cBhvr>
                                      <p:tavLst>
                                        <p:tav tm="0">
                                          <p:val>
                                            <p:strVal val="#ppt_x"/>
                                          </p:val>
                                        </p:tav>
                                        <p:tav tm="100000">
                                          <p:val>
                                            <p:strVal val="#ppt_x"/>
                                          </p:val>
                                        </p:tav>
                                      </p:tavLst>
                                    </p:anim>
                                    <p:anim calcmode="lin" valueType="num">
                                      <p:cBhvr additive="base">
                                        <p:cTn id="361" dur="500" fill="hold"/>
                                        <p:tgtEl>
                                          <p:spTgt spid="661631"/>
                                        </p:tgtEl>
                                        <p:attrNameLst>
                                          <p:attrName>ppt_y</p:attrName>
                                        </p:attrNameLst>
                                      </p:cBhvr>
                                      <p:tavLst>
                                        <p:tav tm="0">
                                          <p:val>
                                            <p:strVal val="1+#ppt_h/2"/>
                                          </p:val>
                                        </p:tav>
                                        <p:tav tm="100000">
                                          <p:val>
                                            <p:strVal val="#ppt_y"/>
                                          </p:val>
                                        </p:tav>
                                      </p:tavLst>
                                    </p:anim>
                                  </p:childTnLst>
                                </p:cTn>
                              </p:par>
                              <p:par>
                                <p:cTn id="362" presetID="2" presetClass="entr" presetSubtype="4" fill="hold" grpId="0" nodeType="withEffect">
                                  <p:stCondLst>
                                    <p:cond delay="0"/>
                                  </p:stCondLst>
                                  <p:childTnLst>
                                    <p:set>
                                      <p:cBhvr>
                                        <p:cTn id="363" dur="1" fill="hold">
                                          <p:stCondLst>
                                            <p:cond delay="0"/>
                                          </p:stCondLst>
                                        </p:cTn>
                                        <p:tgtEl>
                                          <p:spTgt spid="661632"/>
                                        </p:tgtEl>
                                        <p:attrNameLst>
                                          <p:attrName>style.visibility</p:attrName>
                                        </p:attrNameLst>
                                      </p:cBhvr>
                                      <p:to>
                                        <p:strVal val="visible"/>
                                      </p:to>
                                    </p:set>
                                    <p:anim calcmode="lin" valueType="num">
                                      <p:cBhvr additive="base">
                                        <p:cTn id="364" dur="500" fill="hold"/>
                                        <p:tgtEl>
                                          <p:spTgt spid="661632"/>
                                        </p:tgtEl>
                                        <p:attrNameLst>
                                          <p:attrName>ppt_x</p:attrName>
                                        </p:attrNameLst>
                                      </p:cBhvr>
                                      <p:tavLst>
                                        <p:tav tm="0">
                                          <p:val>
                                            <p:strVal val="#ppt_x"/>
                                          </p:val>
                                        </p:tav>
                                        <p:tav tm="100000">
                                          <p:val>
                                            <p:strVal val="#ppt_x"/>
                                          </p:val>
                                        </p:tav>
                                      </p:tavLst>
                                    </p:anim>
                                    <p:anim calcmode="lin" valueType="num">
                                      <p:cBhvr additive="base">
                                        <p:cTn id="365" dur="500" fill="hold"/>
                                        <p:tgtEl>
                                          <p:spTgt spid="661632"/>
                                        </p:tgtEl>
                                        <p:attrNameLst>
                                          <p:attrName>ppt_y</p:attrName>
                                        </p:attrNameLst>
                                      </p:cBhvr>
                                      <p:tavLst>
                                        <p:tav tm="0">
                                          <p:val>
                                            <p:strVal val="1+#ppt_h/2"/>
                                          </p:val>
                                        </p:tav>
                                        <p:tav tm="100000">
                                          <p:val>
                                            <p:strVal val="#ppt_y"/>
                                          </p:val>
                                        </p:tav>
                                      </p:tavLst>
                                    </p:anim>
                                  </p:childTnLst>
                                </p:cTn>
                              </p:par>
                              <p:par>
                                <p:cTn id="366" presetID="2" presetClass="entr" presetSubtype="4" fill="hold" grpId="0" nodeType="withEffect">
                                  <p:stCondLst>
                                    <p:cond delay="0"/>
                                  </p:stCondLst>
                                  <p:childTnLst>
                                    <p:set>
                                      <p:cBhvr>
                                        <p:cTn id="367" dur="1" fill="hold">
                                          <p:stCondLst>
                                            <p:cond delay="0"/>
                                          </p:stCondLst>
                                        </p:cTn>
                                        <p:tgtEl>
                                          <p:spTgt spid="661633"/>
                                        </p:tgtEl>
                                        <p:attrNameLst>
                                          <p:attrName>style.visibility</p:attrName>
                                        </p:attrNameLst>
                                      </p:cBhvr>
                                      <p:to>
                                        <p:strVal val="visible"/>
                                      </p:to>
                                    </p:set>
                                    <p:anim calcmode="lin" valueType="num">
                                      <p:cBhvr additive="base">
                                        <p:cTn id="368" dur="500" fill="hold"/>
                                        <p:tgtEl>
                                          <p:spTgt spid="661633"/>
                                        </p:tgtEl>
                                        <p:attrNameLst>
                                          <p:attrName>ppt_x</p:attrName>
                                        </p:attrNameLst>
                                      </p:cBhvr>
                                      <p:tavLst>
                                        <p:tav tm="0">
                                          <p:val>
                                            <p:strVal val="#ppt_x"/>
                                          </p:val>
                                        </p:tav>
                                        <p:tav tm="100000">
                                          <p:val>
                                            <p:strVal val="#ppt_x"/>
                                          </p:val>
                                        </p:tav>
                                      </p:tavLst>
                                    </p:anim>
                                    <p:anim calcmode="lin" valueType="num">
                                      <p:cBhvr additive="base">
                                        <p:cTn id="369" dur="500" fill="hold"/>
                                        <p:tgtEl>
                                          <p:spTgt spid="661633"/>
                                        </p:tgtEl>
                                        <p:attrNameLst>
                                          <p:attrName>ppt_y</p:attrName>
                                        </p:attrNameLst>
                                      </p:cBhvr>
                                      <p:tavLst>
                                        <p:tav tm="0">
                                          <p:val>
                                            <p:strVal val="1+#ppt_h/2"/>
                                          </p:val>
                                        </p:tav>
                                        <p:tav tm="100000">
                                          <p:val>
                                            <p:strVal val="#ppt_y"/>
                                          </p:val>
                                        </p:tav>
                                      </p:tavLst>
                                    </p:anim>
                                  </p:childTnLst>
                                </p:cTn>
                              </p:par>
                              <p:par>
                                <p:cTn id="370" presetID="2" presetClass="entr" presetSubtype="4" fill="hold" grpId="0" nodeType="withEffect">
                                  <p:stCondLst>
                                    <p:cond delay="0"/>
                                  </p:stCondLst>
                                  <p:childTnLst>
                                    <p:set>
                                      <p:cBhvr>
                                        <p:cTn id="371" dur="1" fill="hold">
                                          <p:stCondLst>
                                            <p:cond delay="0"/>
                                          </p:stCondLst>
                                        </p:cTn>
                                        <p:tgtEl>
                                          <p:spTgt spid="661634"/>
                                        </p:tgtEl>
                                        <p:attrNameLst>
                                          <p:attrName>style.visibility</p:attrName>
                                        </p:attrNameLst>
                                      </p:cBhvr>
                                      <p:to>
                                        <p:strVal val="visible"/>
                                      </p:to>
                                    </p:set>
                                    <p:anim calcmode="lin" valueType="num">
                                      <p:cBhvr additive="base">
                                        <p:cTn id="372" dur="500" fill="hold"/>
                                        <p:tgtEl>
                                          <p:spTgt spid="661634"/>
                                        </p:tgtEl>
                                        <p:attrNameLst>
                                          <p:attrName>ppt_x</p:attrName>
                                        </p:attrNameLst>
                                      </p:cBhvr>
                                      <p:tavLst>
                                        <p:tav tm="0">
                                          <p:val>
                                            <p:strVal val="#ppt_x"/>
                                          </p:val>
                                        </p:tav>
                                        <p:tav tm="100000">
                                          <p:val>
                                            <p:strVal val="#ppt_x"/>
                                          </p:val>
                                        </p:tav>
                                      </p:tavLst>
                                    </p:anim>
                                    <p:anim calcmode="lin" valueType="num">
                                      <p:cBhvr additive="base">
                                        <p:cTn id="373" dur="500" fill="hold"/>
                                        <p:tgtEl>
                                          <p:spTgt spid="661634"/>
                                        </p:tgtEl>
                                        <p:attrNameLst>
                                          <p:attrName>ppt_y</p:attrName>
                                        </p:attrNameLst>
                                      </p:cBhvr>
                                      <p:tavLst>
                                        <p:tav tm="0">
                                          <p:val>
                                            <p:strVal val="1+#ppt_h/2"/>
                                          </p:val>
                                        </p:tav>
                                        <p:tav tm="100000">
                                          <p:val>
                                            <p:strVal val="#ppt_y"/>
                                          </p:val>
                                        </p:tav>
                                      </p:tavLst>
                                    </p:anim>
                                  </p:childTnLst>
                                </p:cTn>
                              </p:par>
                              <p:par>
                                <p:cTn id="374" presetID="2" presetClass="entr" presetSubtype="4" fill="hold" grpId="0" nodeType="withEffect">
                                  <p:stCondLst>
                                    <p:cond delay="0"/>
                                  </p:stCondLst>
                                  <p:childTnLst>
                                    <p:set>
                                      <p:cBhvr>
                                        <p:cTn id="375" dur="1" fill="hold">
                                          <p:stCondLst>
                                            <p:cond delay="0"/>
                                          </p:stCondLst>
                                        </p:cTn>
                                        <p:tgtEl>
                                          <p:spTgt spid="661635"/>
                                        </p:tgtEl>
                                        <p:attrNameLst>
                                          <p:attrName>style.visibility</p:attrName>
                                        </p:attrNameLst>
                                      </p:cBhvr>
                                      <p:to>
                                        <p:strVal val="visible"/>
                                      </p:to>
                                    </p:set>
                                    <p:anim calcmode="lin" valueType="num">
                                      <p:cBhvr additive="base">
                                        <p:cTn id="376" dur="500" fill="hold"/>
                                        <p:tgtEl>
                                          <p:spTgt spid="661635"/>
                                        </p:tgtEl>
                                        <p:attrNameLst>
                                          <p:attrName>ppt_x</p:attrName>
                                        </p:attrNameLst>
                                      </p:cBhvr>
                                      <p:tavLst>
                                        <p:tav tm="0">
                                          <p:val>
                                            <p:strVal val="#ppt_x"/>
                                          </p:val>
                                        </p:tav>
                                        <p:tav tm="100000">
                                          <p:val>
                                            <p:strVal val="#ppt_x"/>
                                          </p:val>
                                        </p:tav>
                                      </p:tavLst>
                                    </p:anim>
                                    <p:anim calcmode="lin" valueType="num">
                                      <p:cBhvr additive="base">
                                        <p:cTn id="377" dur="500" fill="hold"/>
                                        <p:tgtEl>
                                          <p:spTgt spid="661635"/>
                                        </p:tgtEl>
                                        <p:attrNameLst>
                                          <p:attrName>ppt_y</p:attrName>
                                        </p:attrNameLst>
                                      </p:cBhvr>
                                      <p:tavLst>
                                        <p:tav tm="0">
                                          <p:val>
                                            <p:strVal val="1+#ppt_h/2"/>
                                          </p:val>
                                        </p:tav>
                                        <p:tav tm="100000">
                                          <p:val>
                                            <p:strVal val="#ppt_y"/>
                                          </p:val>
                                        </p:tav>
                                      </p:tavLst>
                                    </p:anim>
                                  </p:childTnLst>
                                </p:cTn>
                              </p:par>
                              <p:par>
                                <p:cTn id="378" presetID="2" presetClass="entr" presetSubtype="4" fill="hold" grpId="0" nodeType="withEffect">
                                  <p:stCondLst>
                                    <p:cond delay="0"/>
                                  </p:stCondLst>
                                  <p:childTnLst>
                                    <p:set>
                                      <p:cBhvr>
                                        <p:cTn id="379" dur="1" fill="hold">
                                          <p:stCondLst>
                                            <p:cond delay="0"/>
                                          </p:stCondLst>
                                        </p:cTn>
                                        <p:tgtEl>
                                          <p:spTgt spid="661636"/>
                                        </p:tgtEl>
                                        <p:attrNameLst>
                                          <p:attrName>style.visibility</p:attrName>
                                        </p:attrNameLst>
                                      </p:cBhvr>
                                      <p:to>
                                        <p:strVal val="visible"/>
                                      </p:to>
                                    </p:set>
                                    <p:anim calcmode="lin" valueType="num">
                                      <p:cBhvr additive="base">
                                        <p:cTn id="380" dur="500" fill="hold"/>
                                        <p:tgtEl>
                                          <p:spTgt spid="661636"/>
                                        </p:tgtEl>
                                        <p:attrNameLst>
                                          <p:attrName>ppt_x</p:attrName>
                                        </p:attrNameLst>
                                      </p:cBhvr>
                                      <p:tavLst>
                                        <p:tav tm="0">
                                          <p:val>
                                            <p:strVal val="#ppt_x"/>
                                          </p:val>
                                        </p:tav>
                                        <p:tav tm="100000">
                                          <p:val>
                                            <p:strVal val="#ppt_x"/>
                                          </p:val>
                                        </p:tav>
                                      </p:tavLst>
                                    </p:anim>
                                    <p:anim calcmode="lin" valueType="num">
                                      <p:cBhvr additive="base">
                                        <p:cTn id="381" dur="500" fill="hold"/>
                                        <p:tgtEl>
                                          <p:spTgt spid="661636"/>
                                        </p:tgtEl>
                                        <p:attrNameLst>
                                          <p:attrName>ppt_y</p:attrName>
                                        </p:attrNameLst>
                                      </p:cBhvr>
                                      <p:tavLst>
                                        <p:tav tm="0">
                                          <p:val>
                                            <p:strVal val="1+#ppt_h/2"/>
                                          </p:val>
                                        </p:tav>
                                        <p:tav tm="100000">
                                          <p:val>
                                            <p:strVal val="#ppt_y"/>
                                          </p:val>
                                        </p:tav>
                                      </p:tavLst>
                                    </p:anim>
                                  </p:childTnLst>
                                </p:cTn>
                              </p:par>
                              <p:par>
                                <p:cTn id="382" presetID="2" presetClass="entr" presetSubtype="4" fill="hold" grpId="0" nodeType="withEffect">
                                  <p:stCondLst>
                                    <p:cond delay="0"/>
                                  </p:stCondLst>
                                  <p:childTnLst>
                                    <p:set>
                                      <p:cBhvr>
                                        <p:cTn id="383" dur="1" fill="hold">
                                          <p:stCondLst>
                                            <p:cond delay="0"/>
                                          </p:stCondLst>
                                        </p:cTn>
                                        <p:tgtEl>
                                          <p:spTgt spid="661637"/>
                                        </p:tgtEl>
                                        <p:attrNameLst>
                                          <p:attrName>style.visibility</p:attrName>
                                        </p:attrNameLst>
                                      </p:cBhvr>
                                      <p:to>
                                        <p:strVal val="visible"/>
                                      </p:to>
                                    </p:set>
                                    <p:anim calcmode="lin" valueType="num">
                                      <p:cBhvr additive="base">
                                        <p:cTn id="384" dur="500" fill="hold"/>
                                        <p:tgtEl>
                                          <p:spTgt spid="661637"/>
                                        </p:tgtEl>
                                        <p:attrNameLst>
                                          <p:attrName>ppt_x</p:attrName>
                                        </p:attrNameLst>
                                      </p:cBhvr>
                                      <p:tavLst>
                                        <p:tav tm="0">
                                          <p:val>
                                            <p:strVal val="#ppt_x"/>
                                          </p:val>
                                        </p:tav>
                                        <p:tav tm="100000">
                                          <p:val>
                                            <p:strVal val="#ppt_x"/>
                                          </p:val>
                                        </p:tav>
                                      </p:tavLst>
                                    </p:anim>
                                    <p:anim calcmode="lin" valueType="num">
                                      <p:cBhvr additive="base">
                                        <p:cTn id="385" dur="500" fill="hold"/>
                                        <p:tgtEl>
                                          <p:spTgt spid="661637"/>
                                        </p:tgtEl>
                                        <p:attrNameLst>
                                          <p:attrName>ppt_y</p:attrName>
                                        </p:attrNameLst>
                                      </p:cBhvr>
                                      <p:tavLst>
                                        <p:tav tm="0">
                                          <p:val>
                                            <p:strVal val="1+#ppt_h/2"/>
                                          </p:val>
                                        </p:tav>
                                        <p:tav tm="100000">
                                          <p:val>
                                            <p:strVal val="#ppt_y"/>
                                          </p:val>
                                        </p:tav>
                                      </p:tavLst>
                                    </p:anim>
                                  </p:childTnLst>
                                </p:cTn>
                              </p:par>
                              <p:par>
                                <p:cTn id="386" presetID="2" presetClass="entr" presetSubtype="4" fill="hold" grpId="0" nodeType="withEffect">
                                  <p:stCondLst>
                                    <p:cond delay="0"/>
                                  </p:stCondLst>
                                  <p:childTnLst>
                                    <p:set>
                                      <p:cBhvr>
                                        <p:cTn id="387" dur="1" fill="hold">
                                          <p:stCondLst>
                                            <p:cond delay="0"/>
                                          </p:stCondLst>
                                        </p:cTn>
                                        <p:tgtEl>
                                          <p:spTgt spid="661638"/>
                                        </p:tgtEl>
                                        <p:attrNameLst>
                                          <p:attrName>style.visibility</p:attrName>
                                        </p:attrNameLst>
                                      </p:cBhvr>
                                      <p:to>
                                        <p:strVal val="visible"/>
                                      </p:to>
                                    </p:set>
                                    <p:anim calcmode="lin" valueType="num">
                                      <p:cBhvr additive="base">
                                        <p:cTn id="388" dur="500" fill="hold"/>
                                        <p:tgtEl>
                                          <p:spTgt spid="661638"/>
                                        </p:tgtEl>
                                        <p:attrNameLst>
                                          <p:attrName>ppt_x</p:attrName>
                                        </p:attrNameLst>
                                      </p:cBhvr>
                                      <p:tavLst>
                                        <p:tav tm="0">
                                          <p:val>
                                            <p:strVal val="#ppt_x"/>
                                          </p:val>
                                        </p:tav>
                                        <p:tav tm="100000">
                                          <p:val>
                                            <p:strVal val="#ppt_x"/>
                                          </p:val>
                                        </p:tav>
                                      </p:tavLst>
                                    </p:anim>
                                    <p:anim calcmode="lin" valueType="num">
                                      <p:cBhvr additive="base">
                                        <p:cTn id="389" dur="500" fill="hold"/>
                                        <p:tgtEl>
                                          <p:spTgt spid="661638"/>
                                        </p:tgtEl>
                                        <p:attrNameLst>
                                          <p:attrName>ppt_y</p:attrName>
                                        </p:attrNameLst>
                                      </p:cBhvr>
                                      <p:tavLst>
                                        <p:tav tm="0">
                                          <p:val>
                                            <p:strVal val="1+#ppt_h/2"/>
                                          </p:val>
                                        </p:tav>
                                        <p:tav tm="100000">
                                          <p:val>
                                            <p:strVal val="#ppt_y"/>
                                          </p:val>
                                        </p:tav>
                                      </p:tavLst>
                                    </p:anim>
                                  </p:childTnLst>
                                </p:cTn>
                              </p:par>
                              <p:par>
                                <p:cTn id="390" presetID="2" presetClass="entr" presetSubtype="4" fill="hold" grpId="0" nodeType="withEffect">
                                  <p:stCondLst>
                                    <p:cond delay="0"/>
                                  </p:stCondLst>
                                  <p:childTnLst>
                                    <p:set>
                                      <p:cBhvr>
                                        <p:cTn id="391" dur="1" fill="hold">
                                          <p:stCondLst>
                                            <p:cond delay="0"/>
                                          </p:stCondLst>
                                        </p:cTn>
                                        <p:tgtEl>
                                          <p:spTgt spid="661639"/>
                                        </p:tgtEl>
                                        <p:attrNameLst>
                                          <p:attrName>style.visibility</p:attrName>
                                        </p:attrNameLst>
                                      </p:cBhvr>
                                      <p:to>
                                        <p:strVal val="visible"/>
                                      </p:to>
                                    </p:set>
                                    <p:anim calcmode="lin" valueType="num">
                                      <p:cBhvr additive="base">
                                        <p:cTn id="392" dur="500" fill="hold"/>
                                        <p:tgtEl>
                                          <p:spTgt spid="661639"/>
                                        </p:tgtEl>
                                        <p:attrNameLst>
                                          <p:attrName>ppt_x</p:attrName>
                                        </p:attrNameLst>
                                      </p:cBhvr>
                                      <p:tavLst>
                                        <p:tav tm="0">
                                          <p:val>
                                            <p:strVal val="#ppt_x"/>
                                          </p:val>
                                        </p:tav>
                                        <p:tav tm="100000">
                                          <p:val>
                                            <p:strVal val="#ppt_x"/>
                                          </p:val>
                                        </p:tav>
                                      </p:tavLst>
                                    </p:anim>
                                    <p:anim calcmode="lin" valueType="num">
                                      <p:cBhvr additive="base">
                                        <p:cTn id="393" dur="500" fill="hold"/>
                                        <p:tgtEl>
                                          <p:spTgt spid="661639"/>
                                        </p:tgtEl>
                                        <p:attrNameLst>
                                          <p:attrName>ppt_y</p:attrName>
                                        </p:attrNameLst>
                                      </p:cBhvr>
                                      <p:tavLst>
                                        <p:tav tm="0">
                                          <p:val>
                                            <p:strVal val="1+#ppt_h/2"/>
                                          </p:val>
                                        </p:tav>
                                        <p:tav tm="100000">
                                          <p:val>
                                            <p:strVal val="#ppt_y"/>
                                          </p:val>
                                        </p:tav>
                                      </p:tavLst>
                                    </p:anim>
                                  </p:childTnLst>
                                </p:cTn>
                              </p:par>
                              <p:par>
                                <p:cTn id="394" presetID="2" presetClass="entr" presetSubtype="4" fill="hold" grpId="0" nodeType="withEffect">
                                  <p:stCondLst>
                                    <p:cond delay="0"/>
                                  </p:stCondLst>
                                  <p:childTnLst>
                                    <p:set>
                                      <p:cBhvr>
                                        <p:cTn id="395" dur="1" fill="hold">
                                          <p:stCondLst>
                                            <p:cond delay="0"/>
                                          </p:stCondLst>
                                        </p:cTn>
                                        <p:tgtEl>
                                          <p:spTgt spid="661640"/>
                                        </p:tgtEl>
                                        <p:attrNameLst>
                                          <p:attrName>style.visibility</p:attrName>
                                        </p:attrNameLst>
                                      </p:cBhvr>
                                      <p:to>
                                        <p:strVal val="visible"/>
                                      </p:to>
                                    </p:set>
                                    <p:anim calcmode="lin" valueType="num">
                                      <p:cBhvr additive="base">
                                        <p:cTn id="396" dur="500" fill="hold"/>
                                        <p:tgtEl>
                                          <p:spTgt spid="661640"/>
                                        </p:tgtEl>
                                        <p:attrNameLst>
                                          <p:attrName>ppt_x</p:attrName>
                                        </p:attrNameLst>
                                      </p:cBhvr>
                                      <p:tavLst>
                                        <p:tav tm="0">
                                          <p:val>
                                            <p:strVal val="#ppt_x"/>
                                          </p:val>
                                        </p:tav>
                                        <p:tav tm="100000">
                                          <p:val>
                                            <p:strVal val="#ppt_x"/>
                                          </p:val>
                                        </p:tav>
                                      </p:tavLst>
                                    </p:anim>
                                    <p:anim calcmode="lin" valueType="num">
                                      <p:cBhvr additive="base">
                                        <p:cTn id="397" dur="500" fill="hold"/>
                                        <p:tgtEl>
                                          <p:spTgt spid="661640"/>
                                        </p:tgtEl>
                                        <p:attrNameLst>
                                          <p:attrName>ppt_y</p:attrName>
                                        </p:attrNameLst>
                                      </p:cBhvr>
                                      <p:tavLst>
                                        <p:tav tm="0">
                                          <p:val>
                                            <p:strVal val="1+#ppt_h/2"/>
                                          </p:val>
                                        </p:tav>
                                        <p:tav tm="100000">
                                          <p:val>
                                            <p:strVal val="#ppt_y"/>
                                          </p:val>
                                        </p:tav>
                                      </p:tavLst>
                                    </p:anim>
                                  </p:childTnLst>
                                </p:cTn>
                              </p:par>
                              <p:par>
                                <p:cTn id="398" presetID="2" presetClass="entr" presetSubtype="4" fill="hold" grpId="0" nodeType="withEffect">
                                  <p:stCondLst>
                                    <p:cond delay="0"/>
                                  </p:stCondLst>
                                  <p:childTnLst>
                                    <p:set>
                                      <p:cBhvr>
                                        <p:cTn id="399" dur="1" fill="hold">
                                          <p:stCondLst>
                                            <p:cond delay="0"/>
                                          </p:stCondLst>
                                        </p:cTn>
                                        <p:tgtEl>
                                          <p:spTgt spid="661641"/>
                                        </p:tgtEl>
                                        <p:attrNameLst>
                                          <p:attrName>style.visibility</p:attrName>
                                        </p:attrNameLst>
                                      </p:cBhvr>
                                      <p:to>
                                        <p:strVal val="visible"/>
                                      </p:to>
                                    </p:set>
                                    <p:anim calcmode="lin" valueType="num">
                                      <p:cBhvr additive="base">
                                        <p:cTn id="400" dur="500" fill="hold"/>
                                        <p:tgtEl>
                                          <p:spTgt spid="661641"/>
                                        </p:tgtEl>
                                        <p:attrNameLst>
                                          <p:attrName>ppt_x</p:attrName>
                                        </p:attrNameLst>
                                      </p:cBhvr>
                                      <p:tavLst>
                                        <p:tav tm="0">
                                          <p:val>
                                            <p:strVal val="#ppt_x"/>
                                          </p:val>
                                        </p:tav>
                                        <p:tav tm="100000">
                                          <p:val>
                                            <p:strVal val="#ppt_x"/>
                                          </p:val>
                                        </p:tav>
                                      </p:tavLst>
                                    </p:anim>
                                    <p:anim calcmode="lin" valueType="num">
                                      <p:cBhvr additive="base">
                                        <p:cTn id="401" dur="500" fill="hold"/>
                                        <p:tgtEl>
                                          <p:spTgt spid="661641"/>
                                        </p:tgtEl>
                                        <p:attrNameLst>
                                          <p:attrName>ppt_y</p:attrName>
                                        </p:attrNameLst>
                                      </p:cBhvr>
                                      <p:tavLst>
                                        <p:tav tm="0">
                                          <p:val>
                                            <p:strVal val="1+#ppt_h/2"/>
                                          </p:val>
                                        </p:tav>
                                        <p:tav tm="100000">
                                          <p:val>
                                            <p:strVal val="#ppt_y"/>
                                          </p:val>
                                        </p:tav>
                                      </p:tavLst>
                                    </p:anim>
                                  </p:childTnLst>
                                </p:cTn>
                              </p:par>
                              <p:par>
                                <p:cTn id="402" presetID="2" presetClass="entr" presetSubtype="4" fill="hold" grpId="0" nodeType="withEffect">
                                  <p:stCondLst>
                                    <p:cond delay="0"/>
                                  </p:stCondLst>
                                  <p:childTnLst>
                                    <p:set>
                                      <p:cBhvr>
                                        <p:cTn id="403" dur="1" fill="hold">
                                          <p:stCondLst>
                                            <p:cond delay="0"/>
                                          </p:stCondLst>
                                        </p:cTn>
                                        <p:tgtEl>
                                          <p:spTgt spid="661642"/>
                                        </p:tgtEl>
                                        <p:attrNameLst>
                                          <p:attrName>style.visibility</p:attrName>
                                        </p:attrNameLst>
                                      </p:cBhvr>
                                      <p:to>
                                        <p:strVal val="visible"/>
                                      </p:to>
                                    </p:set>
                                    <p:anim calcmode="lin" valueType="num">
                                      <p:cBhvr additive="base">
                                        <p:cTn id="404" dur="500" fill="hold"/>
                                        <p:tgtEl>
                                          <p:spTgt spid="661642"/>
                                        </p:tgtEl>
                                        <p:attrNameLst>
                                          <p:attrName>ppt_x</p:attrName>
                                        </p:attrNameLst>
                                      </p:cBhvr>
                                      <p:tavLst>
                                        <p:tav tm="0">
                                          <p:val>
                                            <p:strVal val="#ppt_x"/>
                                          </p:val>
                                        </p:tav>
                                        <p:tav tm="100000">
                                          <p:val>
                                            <p:strVal val="#ppt_x"/>
                                          </p:val>
                                        </p:tav>
                                      </p:tavLst>
                                    </p:anim>
                                    <p:anim calcmode="lin" valueType="num">
                                      <p:cBhvr additive="base">
                                        <p:cTn id="405" dur="500" fill="hold"/>
                                        <p:tgtEl>
                                          <p:spTgt spid="661642"/>
                                        </p:tgtEl>
                                        <p:attrNameLst>
                                          <p:attrName>ppt_y</p:attrName>
                                        </p:attrNameLst>
                                      </p:cBhvr>
                                      <p:tavLst>
                                        <p:tav tm="0">
                                          <p:val>
                                            <p:strVal val="1+#ppt_h/2"/>
                                          </p:val>
                                        </p:tav>
                                        <p:tav tm="100000">
                                          <p:val>
                                            <p:strVal val="#ppt_y"/>
                                          </p:val>
                                        </p:tav>
                                      </p:tavLst>
                                    </p:anim>
                                  </p:childTnLst>
                                </p:cTn>
                              </p:par>
                              <p:par>
                                <p:cTn id="406" presetID="2" presetClass="entr" presetSubtype="4" fill="hold" grpId="0" nodeType="withEffect">
                                  <p:stCondLst>
                                    <p:cond delay="0"/>
                                  </p:stCondLst>
                                  <p:childTnLst>
                                    <p:set>
                                      <p:cBhvr>
                                        <p:cTn id="407" dur="1" fill="hold">
                                          <p:stCondLst>
                                            <p:cond delay="0"/>
                                          </p:stCondLst>
                                        </p:cTn>
                                        <p:tgtEl>
                                          <p:spTgt spid="661643"/>
                                        </p:tgtEl>
                                        <p:attrNameLst>
                                          <p:attrName>style.visibility</p:attrName>
                                        </p:attrNameLst>
                                      </p:cBhvr>
                                      <p:to>
                                        <p:strVal val="visible"/>
                                      </p:to>
                                    </p:set>
                                    <p:anim calcmode="lin" valueType="num">
                                      <p:cBhvr additive="base">
                                        <p:cTn id="408" dur="500" fill="hold"/>
                                        <p:tgtEl>
                                          <p:spTgt spid="661643"/>
                                        </p:tgtEl>
                                        <p:attrNameLst>
                                          <p:attrName>ppt_x</p:attrName>
                                        </p:attrNameLst>
                                      </p:cBhvr>
                                      <p:tavLst>
                                        <p:tav tm="0">
                                          <p:val>
                                            <p:strVal val="#ppt_x"/>
                                          </p:val>
                                        </p:tav>
                                        <p:tav tm="100000">
                                          <p:val>
                                            <p:strVal val="#ppt_x"/>
                                          </p:val>
                                        </p:tav>
                                      </p:tavLst>
                                    </p:anim>
                                    <p:anim calcmode="lin" valueType="num">
                                      <p:cBhvr additive="base">
                                        <p:cTn id="409" dur="500" fill="hold"/>
                                        <p:tgtEl>
                                          <p:spTgt spid="661643"/>
                                        </p:tgtEl>
                                        <p:attrNameLst>
                                          <p:attrName>ppt_y</p:attrName>
                                        </p:attrNameLst>
                                      </p:cBhvr>
                                      <p:tavLst>
                                        <p:tav tm="0">
                                          <p:val>
                                            <p:strVal val="1+#ppt_h/2"/>
                                          </p:val>
                                        </p:tav>
                                        <p:tav tm="100000">
                                          <p:val>
                                            <p:strVal val="#ppt_y"/>
                                          </p:val>
                                        </p:tav>
                                      </p:tavLst>
                                    </p:anim>
                                  </p:childTnLst>
                                </p:cTn>
                              </p:par>
                              <p:par>
                                <p:cTn id="410" presetID="2" presetClass="entr" presetSubtype="4" fill="hold" grpId="0" nodeType="withEffect">
                                  <p:stCondLst>
                                    <p:cond delay="0"/>
                                  </p:stCondLst>
                                  <p:childTnLst>
                                    <p:set>
                                      <p:cBhvr>
                                        <p:cTn id="411" dur="1" fill="hold">
                                          <p:stCondLst>
                                            <p:cond delay="0"/>
                                          </p:stCondLst>
                                        </p:cTn>
                                        <p:tgtEl>
                                          <p:spTgt spid="661644"/>
                                        </p:tgtEl>
                                        <p:attrNameLst>
                                          <p:attrName>style.visibility</p:attrName>
                                        </p:attrNameLst>
                                      </p:cBhvr>
                                      <p:to>
                                        <p:strVal val="visible"/>
                                      </p:to>
                                    </p:set>
                                    <p:anim calcmode="lin" valueType="num">
                                      <p:cBhvr additive="base">
                                        <p:cTn id="412" dur="500" fill="hold"/>
                                        <p:tgtEl>
                                          <p:spTgt spid="661644"/>
                                        </p:tgtEl>
                                        <p:attrNameLst>
                                          <p:attrName>ppt_x</p:attrName>
                                        </p:attrNameLst>
                                      </p:cBhvr>
                                      <p:tavLst>
                                        <p:tav tm="0">
                                          <p:val>
                                            <p:strVal val="#ppt_x"/>
                                          </p:val>
                                        </p:tav>
                                        <p:tav tm="100000">
                                          <p:val>
                                            <p:strVal val="#ppt_x"/>
                                          </p:val>
                                        </p:tav>
                                      </p:tavLst>
                                    </p:anim>
                                    <p:anim calcmode="lin" valueType="num">
                                      <p:cBhvr additive="base">
                                        <p:cTn id="413" dur="500" fill="hold"/>
                                        <p:tgtEl>
                                          <p:spTgt spid="661644"/>
                                        </p:tgtEl>
                                        <p:attrNameLst>
                                          <p:attrName>ppt_y</p:attrName>
                                        </p:attrNameLst>
                                      </p:cBhvr>
                                      <p:tavLst>
                                        <p:tav tm="0">
                                          <p:val>
                                            <p:strVal val="1+#ppt_h/2"/>
                                          </p:val>
                                        </p:tav>
                                        <p:tav tm="100000">
                                          <p:val>
                                            <p:strVal val="#ppt_y"/>
                                          </p:val>
                                        </p:tav>
                                      </p:tavLst>
                                    </p:anim>
                                  </p:childTnLst>
                                </p:cTn>
                              </p:par>
                              <p:par>
                                <p:cTn id="414" presetID="2" presetClass="entr" presetSubtype="4" fill="hold" grpId="0" nodeType="withEffect">
                                  <p:stCondLst>
                                    <p:cond delay="0"/>
                                  </p:stCondLst>
                                  <p:childTnLst>
                                    <p:set>
                                      <p:cBhvr>
                                        <p:cTn id="415" dur="1" fill="hold">
                                          <p:stCondLst>
                                            <p:cond delay="0"/>
                                          </p:stCondLst>
                                        </p:cTn>
                                        <p:tgtEl>
                                          <p:spTgt spid="661645"/>
                                        </p:tgtEl>
                                        <p:attrNameLst>
                                          <p:attrName>style.visibility</p:attrName>
                                        </p:attrNameLst>
                                      </p:cBhvr>
                                      <p:to>
                                        <p:strVal val="visible"/>
                                      </p:to>
                                    </p:set>
                                    <p:anim calcmode="lin" valueType="num">
                                      <p:cBhvr additive="base">
                                        <p:cTn id="416" dur="500" fill="hold"/>
                                        <p:tgtEl>
                                          <p:spTgt spid="661645"/>
                                        </p:tgtEl>
                                        <p:attrNameLst>
                                          <p:attrName>ppt_x</p:attrName>
                                        </p:attrNameLst>
                                      </p:cBhvr>
                                      <p:tavLst>
                                        <p:tav tm="0">
                                          <p:val>
                                            <p:strVal val="#ppt_x"/>
                                          </p:val>
                                        </p:tav>
                                        <p:tav tm="100000">
                                          <p:val>
                                            <p:strVal val="#ppt_x"/>
                                          </p:val>
                                        </p:tav>
                                      </p:tavLst>
                                    </p:anim>
                                    <p:anim calcmode="lin" valueType="num">
                                      <p:cBhvr additive="base">
                                        <p:cTn id="417" dur="500" fill="hold"/>
                                        <p:tgtEl>
                                          <p:spTgt spid="661645"/>
                                        </p:tgtEl>
                                        <p:attrNameLst>
                                          <p:attrName>ppt_y</p:attrName>
                                        </p:attrNameLst>
                                      </p:cBhvr>
                                      <p:tavLst>
                                        <p:tav tm="0">
                                          <p:val>
                                            <p:strVal val="1+#ppt_h/2"/>
                                          </p:val>
                                        </p:tav>
                                        <p:tav tm="100000">
                                          <p:val>
                                            <p:strVal val="#ppt_y"/>
                                          </p:val>
                                        </p:tav>
                                      </p:tavLst>
                                    </p:anim>
                                  </p:childTnLst>
                                </p:cTn>
                              </p:par>
                              <p:par>
                                <p:cTn id="418" presetID="2" presetClass="entr" presetSubtype="4" fill="hold" grpId="0" nodeType="withEffect">
                                  <p:stCondLst>
                                    <p:cond delay="0"/>
                                  </p:stCondLst>
                                  <p:childTnLst>
                                    <p:set>
                                      <p:cBhvr>
                                        <p:cTn id="419" dur="1" fill="hold">
                                          <p:stCondLst>
                                            <p:cond delay="0"/>
                                          </p:stCondLst>
                                        </p:cTn>
                                        <p:tgtEl>
                                          <p:spTgt spid="661646"/>
                                        </p:tgtEl>
                                        <p:attrNameLst>
                                          <p:attrName>style.visibility</p:attrName>
                                        </p:attrNameLst>
                                      </p:cBhvr>
                                      <p:to>
                                        <p:strVal val="visible"/>
                                      </p:to>
                                    </p:set>
                                    <p:anim calcmode="lin" valueType="num">
                                      <p:cBhvr additive="base">
                                        <p:cTn id="420" dur="500" fill="hold"/>
                                        <p:tgtEl>
                                          <p:spTgt spid="661646"/>
                                        </p:tgtEl>
                                        <p:attrNameLst>
                                          <p:attrName>ppt_x</p:attrName>
                                        </p:attrNameLst>
                                      </p:cBhvr>
                                      <p:tavLst>
                                        <p:tav tm="0">
                                          <p:val>
                                            <p:strVal val="#ppt_x"/>
                                          </p:val>
                                        </p:tav>
                                        <p:tav tm="100000">
                                          <p:val>
                                            <p:strVal val="#ppt_x"/>
                                          </p:val>
                                        </p:tav>
                                      </p:tavLst>
                                    </p:anim>
                                    <p:anim calcmode="lin" valueType="num">
                                      <p:cBhvr additive="base">
                                        <p:cTn id="421" dur="500" fill="hold"/>
                                        <p:tgtEl>
                                          <p:spTgt spid="661646"/>
                                        </p:tgtEl>
                                        <p:attrNameLst>
                                          <p:attrName>ppt_y</p:attrName>
                                        </p:attrNameLst>
                                      </p:cBhvr>
                                      <p:tavLst>
                                        <p:tav tm="0">
                                          <p:val>
                                            <p:strVal val="1+#ppt_h/2"/>
                                          </p:val>
                                        </p:tav>
                                        <p:tav tm="100000">
                                          <p:val>
                                            <p:strVal val="#ppt_y"/>
                                          </p:val>
                                        </p:tav>
                                      </p:tavLst>
                                    </p:anim>
                                  </p:childTnLst>
                                </p:cTn>
                              </p:par>
                              <p:par>
                                <p:cTn id="422" presetID="2" presetClass="entr" presetSubtype="4" fill="hold" grpId="0" nodeType="withEffect">
                                  <p:stCondLst>
                                    <p:cond delay="0"/>
                                  </p:stCondLst>
                                  <p:childTnLst>
                                    <p:set>
                                      <p:cBhvr>
                                        <p:cTn id="423" dur="1" fill="hold">
                                          <p:stCondLst>
                                            <p:cond delay="0"/>
                                          </p:stCondLst>
                                        </p:cTn>
                                        <p:tgtEl>
                                          <p:spTgt spid="661647"/>
                                        </p:tgtEl>
                                        <p:attrNameLst>
                                          <p:attrName>style.visibility</p:attrName>
                                        </p:attrNameLst>
                                      </p:cBhvr>
                                      <p:to>
                                        <p:strVal val="visible"/>
                                      </p:to>
                                    </p:set>
                                    <p:anim calcmode="lin" valueType="num">
                                      <p:cBhvr additive="base">
                                        <p:cTn id="424" dur="500" fill="hold"/>
                                        <p:tgtEl>
                                          <p:spTgt spid="661647"/>
                                        </p:tgtEl>
                                        <p:attrNameLst>
                                          <p:attrName>ppt_x</p:attrName>
                                        </p:attrNameLst>
                                      </p:cBhvr>
                                      <p:tavLst>
                                        <p:tav tm="0">
                                          <p:val>
                                            <p:strVal val="#ppt_x"/>
                                          </p:val>
                                        </p:tav>
                                        <p:tav tm="100000">
                                          <p:val>
                                            <p:strVal val="#ppt_x"/>
                                          </p:val>
                                        </p:tav>
                                      </p:tavLst>
                                    </p:anim>
                                    <p:anim calcmode="lin" valueType="num">
                                      <p:cBhvr additive="base">
                                        <p:cTn id="425" dur="500" fill="hold"/>
                                        <p:tgtEl>
                                          <p:spTgt spid="661647"/>
                                        </p:tgtEl>
                                        <p:attrNameLst>
                                          <p:attrName>ppt_y</p:attrName>
                                        </p:attrNameLst>
                                      </p:cBhvr>
                                      <p:tavLst>
                                        <p:tav tm="0">
                                          <p:val>
                                            <p:strVal val="1+#ppt_h/2"/>
                                          </p:val>
                                        </p:tav>
                                        <p:tav tm="100000">
                                          <p:val>
                                            <p:strVal val="#ppt_y"/>
                                          </p:val>
                                        </p:tav>
                                      </p:tavLst>
                                    </p:anim>
                                  </p:childTnLst>
                                </p:cTn>
                              </p:par>
                              <p:par>
                                <p:cTn id="426" presetID="2" presetClass="entr" presetSubtype="4" fill="hold" grpId="0" nodeType="withEffect">
                                  <p:stCondLst>
                                    <p:cond delay="0"/>
                                  </p:stCondLst>
                                  <p:childTnLst>
                                    <p:set>
                                      <p:cBhvr>
                                        <p:cTn id="427" dur="1" fill="hold">
                                          <p:stCondLst>
                                            <p:cond delay="0"/>
                                          </p:stCondLst>
                                        </p:cTn>
                                        <p:tgtEl>
                                          <p:spTgt spid="661648"/>
                                        </p:tgtEl>
                                        <p:attrNameLst>
                                          <p:attrName>style.visibility</p:attrName>
                                        </p:attrNameLst>
                                      </p:cBhvr>
                                      <p:to>
                                        <p:strVal val="visible"/>
                                      </p:to>
                                    </p:set>
                                    <p:anim calcmode="lin" valueType="num">
                                      <p:cBhvr additive="base">
                                        <p:cTn id="428" dur="500" fill="hold"/>
                                        <p:tgtEl>
                                          <p:spTgt spid="661648"/>
                                        </p:tgtEl>
                                        <p:attrNameLst>
                                          <p:attrName>ppt_x</p:attrName>
                                        </p:attrNameLst>
                                      </p:cBhvr>
                                      <p:tavLst>
                                        <p:tav tm="0">
                                          <p:val>
                                            <p:strVal val="#ppt_x"/>
                                          </p:val>
                                        </p:tav>
                                        <p:tav tm="100000">
                                          <p:val>
                                            <p:strVal val="#ppt_x"/>
                                          </p:val>
                                        </p:tav>
                                      </p:tavLst>
                                    </p:anim>
                                    <p:anim calcmode="lin" valueType="num">
                                      <p:cBhvr additive="base">
                                        <p:cTn id="429" dur="500" fill="hold"/>
                                        <p:tgtEl>
                                          <p:spTgt spid="661648"/>
                                        </p:tgtEl>
                                        <p:attrNameLst>
                                          <p:attrName>ppt_y</p:attrName>
                                        </p:attrNameLst>
                                      </p:cBhvr>
                                      <p:tavLst>
                                        <p:tav tm="0">
                                          <p:val>
                                            <p:strVal val="1+#ppt_h/2"/>
                                          </p:val>
                                        </p:tav>
                                        <p:tav tm="100000">
                                          <p:val>
                                            <p:strVal val="#ppt_y"/>
                                          </p:val>
                                        </p:tav>
                                      </p:tavLst>
                                    </p:anim>
                                  </p:childTnLst>
                                </p:cTn>
                              </p:par>
                              <p:par>
                                <p:cTn id="430" presetID="2" presetClass="entr" presetSubtype="4" fill="hold" grpId="0" nodeType="withEffect">
                                  <p:stCondLst>
                                    <p:cond delay="0"/>
                                  </p:stCondLst>
                                  <p:childTnLst>
                                    <p:set>
                                      <p:cBhvr>
                                        <p:cTn id="431" dur="1" fill="hold">
                                          <p:stCondLst>
                                            <p:cond delay="0"/>
                                          </p:stCondLst>
                                        </p:cTn>
                                        <p:tgtEl>
                                          <p:spTgt spid="661649"/>
                                        </p:tgtEl>
                                        <p:attrNameLst>
                                          <p:attrName>style.visibility</p:attrName>
                                        </p:attrNameLst>
                                      </p:cBhvr>
                                      <p:to>
                                        <p:strVal val="visible"/>
                                      </p:to>
                                    </p:set>
                                    <p:anim calcmode="lin" valueType="num">
                                      <p:cBhvr additive="base">
                                        <p:cTn id="432" dur="500" fill="hold"/>
                                        <p:tgtEl>
                                          <p:spTgt spid="661649"/>
                                        </p:tgtEl>
                                        <p:attrNameLst>
                                          <p:attrName>ppt_x</p:attrName>
                                        </p:attrNameLst>
                                      </p:cBhvr>
                                      <p:tavLst>
                                        <p:tav tm="0">
                                          <p:val>
                                            <p:strVal val="#ppt_x"/>
                                          </p:val>
                                        </p:tav>
                                        <p:tav tm="100000">
                                          <p:val>
                                            <p:strVal val="#ppt_x"/>
                                          </p:val>
                                        </p:tav>
                                      </p:tavLst>
                                    </p:anim>
                                    <p:anim calcmode="lin" valueType="num">
                                      <p:cBhvr additive="base">
                                        <p:cTn id="433" dur="500" fill="hold"/>
                                        <p:tgtEl>
                                          <p:spTgt spid="661649"/>
                                        </p:tgtEl>
                                        <p:attrNameLst>
                                          <p:attrName>ppt_y</p:attrName>
                                        </p:attrNameLst>
                                      </p:cBhvr>
                                      <p:tavLst>
                                        <p:tav tm="0">
                                          <p:val>
                                            <p:strVal val="1+#ppt_h/2"/>
                                          </p:val>
                                        </p:tav>
                                        <p:tav tm="100000">
                                          <p:val>
                                            <p:strVal val="#ppt_y"/>
                                          </p:val>
                                        </p:tav>
                                      </p:tavLst>
                                    </p:anim>
                                  </p:childTnLst>
                                </p:cTn>
                              </p:par>
                              <p:par>
                                <p:cTn id="434" presetID="2" presetClass="entr" presetSubtype="4" fill="hold" grpId="0" nodeType="withEffect">
                                  <p:stCondLst>
                                    <p:cond delay="0"/>
                                  </p:stCondLst>
                                  <p:childTnLst>
                                    <p:set>
                                      <p:cBhvr>
                                        <p:cTn id="435" dur="1" fill="hold">
                                          <p:stCondLst>
                                            <p:cond delay="0"/>
                                          </p:stCondLst>
                                        </p:cTn>
                                        <p:tgtEl>
                                          <p:spTgt spid="661650"/>
                                        </p:tgtEl>
                                        <p:attrNameLst>
                                          <p:attrName>style.visibility</p:attrName>
                                        </p:attrNameLst>
                                      </p:cBhvr>
                                      <p:to>
                                        <p:strVal val="visible"/>
                                      </p:to>
                                    </p:set>
                                    <p:anim calcmode="lin" valueType="num">
                                      <p:cBhvr additive="base">
                                        <p:cTn id="436" dur="500" fill="hold"/>
                                        <p:tgtEl>
                                          <p:spTgt spid="661650"/>
                                        </p:tgtEl>
                                        <p:attrNameLst>
                                          <p:attrName>ppt_x</p:attrName>
                                        </p:attrNameLst>
                                      </p:cBhvr>
                                      <p:tavLst>
                                        <p:tav tm="0">
                                          <p:val>
                                            <p:strVal val="#ppt_x"/>
                                          </p:val>
                                        </p:tav>
                                        <p:tav tm="100000">
                                          <p:val>
                                            <p:strVal val="#ppt_x"/>
                                          </p:val>
                                        </p:tav>
                                      </p:tavLst>
                                    </p:anim>
                                    <p:anim calcmode="lin" valueType="num">
                                      <p:cBhvr additive="base">
                                        <p:cTn id="437" dur="500" fill="hold"/>
                                        <p:tgtEl>
                                          <p:spTgt spid="661650"/>
                                        </p:tgtEl>
                                        <p:attrNameLst>
                                          <p:attrName>ppt_y</p:attrName>
                                        </p:attrNameLst>
                                      </p:cBhvr>
                                      <p:tavLst>
                                        <p:tav tm="0">
                                          <p:val>
                                            <p:strVal val="1+#ppt_h/2"/>
                                          </p:val>
                                        </p:tav>
                                        <p:tav tm="100000">
                                          <p:val>
                                            <p:strVal val="#ppt_y"/>
                                          </p:val>
                                        </p:tav>
                                      </p:tavLst>
                                    </p:anim>
                                  </p:childTnLst>
                                </p:cTn>
                              </p:par>
                              <p:par>
                                <p:cTn id="438" presetID="2" presetClass="entr" presetSubtype="4" fill="hold" grpId="0" nodeType="withEffect">
                                  <p:stCondLst>
                                    <p:cond delay="0"/>
                                  </p:stCondLst>
                                  <p:childTnLst>
                                    <p:set>
                                      <p:cBhvr>
                                        <p:cTn id="439" dur="1" fill="hold">
                                          <p:stCondLst>
                                            <p:cond delay="0"/>
                                          </p:stCondLst>
                                        </p:cTn>
                                        <p:tgtEl>
                                          <p:spTgt spid="661651"/>
                                        </p:tgtEl>
                                        <p:attrNameLst>
                                          <p:attrName>style.visibility</p:attrName>
                                        </p:attrNameLst>
                                      </p:cBhvr>
                                      <p:to>
                                        <p:strVal val="visible"/>
                                      </p:to>
                                    </p:set>
                                    <p:anim calcmode="lin" valueType="num">
                                      <p:cBhvr additive="base">
                                        <p:cTn id="440" dur="500" fill="hold"/>
                                        <p:tgtEl>
                                          <p:spTgt spid="661651"/>
                                        </p:tgtEl>
                                        <p:attrNameLst>
                                          <p:attrName>ppt_x</p:attrName>
                                        </p:attrNameLst>
                                      </p:cBhvr>
                                      <p:tavLst>
                                        <p:tav tm="0">
                                          <p:val>
                                            <p:strVal val="#ppt_x"/>
                                          </p:val>
                                        </p:tav>
                                        <p:tav tm="100000">
                                          <p:val>
                                            <p:strVal val="#ppt_x"/>
                                          </p:val>
                                        </p:tav>
                                      </p:tavLst>
                                    </p:anim>
                                    <p:anim calcmode="lin" valueType="num">
                                      <p:cBhvr additive="base">
                                        <p:cTn id="441" dur="500" fill="hold"/>
                                        <p:tgtEl>
                                          <p:spTgt spid="661651"/>
                                        </p:tgtEl>
                                        <p:attrNameLst>
                                          <p:attrName>ppt_y</p:attrName>
                                        </p:attrNameLst>
                                      </p:cBhvr>
                                      <p:tavLst>
                                        <p:tav tm="0">
                                          <p:val>
                                            <p:strVal val="1+#ppt_h/2"/>
                                          </p:val>
                                        </p:tav>
                                        <p:tav tm="100000">
                                          <p:val>
                                            <p:strVal val="#ppt_y"/>
                                          </p:val>
                                        </p:tav>
                                      </p:tavLst>
                                    </p:anim>
                                  </p:childTnLst>
                                </p:cTn>
                              </p:par>
                              <p:par>
                                <p:cTn id="442" presetID="2" presetClass="entr" presetSubtype="4" fill="hold" grpId="0" nodeType="withEffect">
                                  <p:stCondLst>
                                    <p:cond delay="0"/>
                                  </p:stCondLst>
                                  <p:childTnLst>
                                    <p:set>
                                      <p:cBhvr>
                                        <p:cTn id="443" dur="1" fill="hold">
                                          <p:stCondLst>
                                            <p:cond delay="0"/>
                                          </p:stCondLst>
                                        </p:cTn>
                                        <p:tgtEl>
                                          <p:spTgt spid="661652"/>
                                        </p:tgtEl>
                                        <p:attrNameLst>
                                          <p:attrName>style.visibility</p:attrName>
                                        </p:attrNameLst>
                                      </p:cBhvr>
                                      <p:to>
                                        <p:strVal val="visible"/>
                                      </p:to>
                                    </p:set>
                                    <p:anim calcmode="lin" valueType="num">
                                      <p:cBhvr additive="base">
                                        <p:cTn id="444" dur="500" fill="hold"/>
                                        <p:tgtEl>
                                          <p:spTgt spid="661652"/>
                                        </p:tgtEl>
                                        <p:attrNameLst>
                                          <p:attrName>ppt_x</p:attrName>
                                        </p:attrNameLst>
                                      </p:cBhvr>
                                      <p:tavLst>
                                        <p:tav tm="0">
                                          <p:val>
                                            <p:strVal val="#ppt_x"/>
                                          </p:val>
                                        </p:tav>
                                        <p:tav tm="100000">
                                          <p:val>
                                            <p:strVal val="#ppt_x"/>
                                          </p:val>
                                        </p:tav>
                                      </p:tavLst>
                                    </p:anim>
                                    <p:anim calcmode="lin" valueType="num">
                                      <p:cBhvr additive="base">
                                        <p:cTn id="445" dur="500" fill="hold"/>
                                        <p:tgtEl>
                                          <p:spTgt spid="661652"/>
                                        </p:tgtEl>
                                        <p:attrNameLst>
                                          <p:attrName>ppt_y</p:attrName>
                                        </p:attrNameLst>
                                      </p:cBhvr>
                                      <p:tavLst>
                                        <p:tav tm="0">
                                          <p:val>
                                            <p:strVal val="1+#ppt_h/2"/>
                                          </p:val>
                                        </p:tav>
                                        <p:tav tm="100000">
                                          <p:val>
                                            <p:strVal val="#ppt_y"/>
                                          </p:val>
                                        </p:tav>
                                      </p:tavLst>
                                    </p:anim>
                                  </p:childTnLst>
                                </p:cTn>
                              </p:par>
                              <p:par>
                                <p:cTn id="446" presetID="2" presetClass="entr" presetSubtype="4" fill="hold" grpId="0" nodeType="withEffect">
                                  <p:stCondLst>
                                    <p:cond delay="0"/>
                                  </p:stCondLst>
                                  <p:childTnLst>
                                    <p:set>
                                      <p:cBhvr>
                                        <p:cTn id="447" dur="1" fill="hold">
                                          <p:stCondLst>
                                            <p:cond delay="0"/>
                                          </p:stCondLst>
                                        </p:cTn>
                                        <p:tgtEl>
                                          <p:spTgt spid="661653"/>
                                        </p:tgtEl>
                                        <p:attrNameLst>
                                          <p:attrName>style.visibility</p:attrName>
                                        </p:attrNameLst>
                                      </p:cBhvr>
                                      <p:to>
                                        <p:strVal val="visible"/>
                                      </p:to>
                                    </p:set>
                                    <p:anim calcmode="lin" valueType="num">
                                      <p:cBhvr additive="base">
                                        <p:cTn id="448" dur="500" fill="hold"/>
                                        <p:tgtEl>
                                          <p:spTgt spid="661653"/>
                                        </p:tgtEl>
                                        <p:attrNameLst>
                                          <p:attrName>ppt_x</p:attrName>
                                        </p:attrNameLst>
                                      </p:cBhvr>
                                      <p:tavLst>
                                        <p:tav tm="0">
                                          <p:val>
                                            <p:strVal val="#ppt_x"/>
                                          </p:val>
                                        </p:tav>
                                        <p:tav tm="100000">
                                          <p:val>
                                            <p:strVal val="#ppt_x"/>
                                          </p:val>
                                        </p:tav>
                                      </p:tavLst>
                                    </p:anim>
                                    <p:anim calcmode="lin" valueType="num">
                                      <p:cBhvr additive="base">
                                        <p:cTn id="449" dur="500" fill="hold"/>
                                        <p:tgtEl>
                                          <p:spTgt spid="661653"/>
                                        </p:tgtEl>
                                        <p:attrNameLst>
                                          <p:attrName>ppt_y</p:attrName>
                                        </p:attrNameLst>
                                      </p:cBhvr>
                                      <p:tavLst>
                                        <p:tav tm="0">
                                          <p:val>
                                            <p:strVal val="1+#ppt_h/2"/>
                                          </p:val>
                                        </p:tav>
                                        <p:tav tm="100000">
                                          <p:val>
                                            <p:strVal val="#ppt_y"/>
                                          </p:val>
                                        </p:tav>
                                      </p:tavLst>
                                    </p:anim>
                                  </p:childTnLst>
                                </p:cTn>
                              </p:par>
                              <p:par>
                                <p:cTn id="450" presetID="2" presetClass="entr" presetSubtype="4" fill="hold" grpId="0" nodeType="withEffect">
                                  <p:stCondLst>
                                    <p:cond delay="0"/>
                                  </p:stCondLst>
                                  <p:childTnLst>
                                    <p:set>
                                      <p:cBhvr>
                                        <p:cTn id="451" dur="1" fill="hold">
                                          <p:stCondLst>
                                            <p:cond delay="0"/>
                                          </p:stCondLst>
                                        </p:cTn>
                                        <p:tgtEl>
                                          <p:spTgt spid="661654"/>
                                        </p:tgtEl>
                                        <p:attrNameLst>
                                          <p:attrName>style.visibility</p:attrName>
                                        </p:attrNameLst>
                                      </p:cBhvr>
                                      <p:to>
                                        <p:strVal val="visible"/>
                                      </p:to>
                                    </p:set>
                                    <p:anim calcmode="lin" valueType="num">
                                      <p:cBhvr additive="base">
                                        <p:cTn id="452" dur="500" fill="hold"/>
                                        <p:tgtEl>
                                          <p:spTgt spid="661654"/>
                                        </p:tgtEl>
                                        <p:attrNameLst>
                                          <p:attrName>ppt_x</p:attrName>
                                        </p:attrNameLst>
                                      </p:cBhvr>
                                      <p:tavLst>
                                        <p:tav tm="0">
                                          <p:val>
                                            <p:strVal val="#ppt_x"/>
                                          </p:val>
                                        </p:tav>
                                        <p:tav tm="100000">
                                          <p:val>
                                            <p:strVal val="#ppt_x"/>
                                          </p:val>
                                        </p:tav>
                                      </p:tavLst>
                                    </p:anim>
                                    <p:anim calcmode="lin" valueType="num">
                                      <p:cBhvr additive="base">
                                        <p:cTn id="453" dur="500" fill="hold"/>
                                        <p:tgtEl>
                                          <p:spTgt spid="661654"/>
                                        </p:tgtEl>
                                        <p:attrNameLst>
                                          <p:attrName>ppt_y</p:attrName>
                                        </p:attrNameLst>
                                      </p:cBhvr>
                                      <p:tavLst>
                                        <p:tav tm="0">
                                          <p:val>
                                            <p:strVal val="1+#ppt_h/2"/>
                                          </p:val>
                                        </p:tav>
                                        <p:tav tm="100000">
                                          <p:val>
                                            <p:strVal val="#ppt_y"/>
                                          </p:val>
                                        </p:tav>
                                      </p:tavLst>
                                    </p:anim>
                                  </p:childTnLst>
                                </p:cTn>
                              </p:par>
                              <p:par>
                                <p:cTn id="454" presetID="9" presetClass="entr" presetSubtype="0" fill="hold" nodeType="withEffect">
                                  <p:stCondLst>
                                    <p:cond delay="0"/>
                                  </p:stCondLst>
                                  <p:childTnLst>
                                    <p:set>
                                      <p:cBhvr>
                                        <p:cTn id="455" dur="1" fill="hold">
                                          <p:stCondLst>
                                            <p:cond delay="0"/>
                                          </p:stCondLst>
                                        </p:cTn>
                                        <p:tgtEl>
                                          <p:spTgt spid="3"/>
                                        </p:tgtEl>
                                        <p:attrNameLst>
                                          <p:attrName>style.visibility</p:attrName>
                                        </p:attrNameLst>
                                      </p:cBhvr>
                                      <p:to>
                                        <p:strVal val="visible"/>
                                      </p:to>
                                    </p:set>
                                    <p:animEffect transition="in" filter="dissolve">
                                      <p:cBhvr>
                                        <p:cTn id="456" dur="500"/>
                                        <p:tgtEl>
                                          <p:spTgt spid="3"/>
                                        </p:tgtEl>
                                      </p:cBhvr>
                                    </p:animEffect>
                                  </p:childTnLst>
                                </p:cTn>
                              </p:par>
                            </p:childTnLst>
                          </p:cTn>
                        </p:par>
                      </p:childTnLst>
                    </p:cTn>
                  </p:par>
                  <p:par>
                    <p:cTn id="457" fill="hold">
                      <p:stCondLst>
                        <p:cond delay="indefinite"/>
                      </p:stCondLst>
                      <p:childTnLst>
                        <p:par>
                          <p:cTn id="458" fill="hold">
                            <p:stCondLst>
                              <p:cond delay="0"/>
                            </p:stCondLst>
                            <p:childTnLst>
                              <p:par>
                                <p:cTn id="459" presetID="9" presetClass="entr" presetSubtype="0" fill="hold" grpId="0" nodeType="clickEffect">
                                  <p:stCondLst>
                                    <p:cond delay="0"/>
                                  </p:stCondLst>
                                  <p:childTnLst>
                                    <p:set>
                                      <p:cBhvr>
                                        <p:cTn id="460" dur="1" fill="hold">
                                          <p:stCondLst>
                                            <p:cond delay="0"/>
                                          </p:stCondLst>
                                        </p:cTn>
                                        <p:tgtEl>
                                          <p:spTgt spid="661834"/>
                                        </p:tgtEl>
                                        <p:attrNameLst>
                                          <p:attrName>style.visibility</p:attrName>
                                        </p:attrNameLst>
                                      </p:cBhvr>
                                      <p:to>
                                        <p:strVal val="visible"/>
                                      </p:to>
                                    </p:set>
                                    <p:animEffect transition="in" filter="dissolve">
                                      <p:cBhvr>
                                        <p:cTn id="461" dur="500"/>
                                        <p:tgtEl>
                                          <p:spTgt spid="661834"/>
                                        </p:tgtEl>
                                      </p:cBhvr>
                                    </p:animEffect>
                                  </p:childTnLst>
                                </p:cTn>
                              </p:par>
                              <p:par>
                                <p:cTn id="462" presetID="9" presetClass="exit" presetSubtype="0" fill="hold" nodeType="withEffect">
                                  <p:stCondLst>
                                    <p:cond delay="0"/>
                                  </p:stCondLst>
                                  <p:childTnLst>
                                    <p:animEffect transition="out" filter="dissolve">
                                      <p:cBhvr>
                                        <p:cTn id="463" dur="500"/>
                                        <p:tgtEl>
                                          <p:spTgt spid="3"/>
                                        </p:tgtEl>
                                      </p:cBhvr>
                                    </p:animEffect>
                                    <p:set>
                                      <p:cBhvr>
                                        <p:cTn id="46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44" grpId="0"/>
      <p:bldP spid="661545" grpId="0"/>
      <p:bldP spid="661546" grpId="0" animBg="1"/>
      <p:bldP spid="661547" grpId="0" animBg="1"/>
      <p:bldP spid="661548" grpId="0" animBg="1"/>
      <p:bldP spid="661549" grpId="0" animBg="1"/>
      <p:bldP spid="661550" grpId="0" animBg="1"/>
      <p:bldP spid="661551" grpId="0" animBg="1"/>
      <p:bldP spid="661552" grpId="0" animBg="1"/>
      <p:bldP spid="661553" grpId="0" animBg="1"/>
      <p:bldP spid="661554" grpId="0" animBg="1"/>
      <p:bldP spid="661555" grpId="0" animBg="1"/>
      <p:bldP spid="661556" grpId="0" animBg="1"/>
      <p:bldP spid="661557" grpId="0" animBg="1"/>
      <p:bldP spid="661558" grpId="0" animBg="1"/>
      <p:bldP spid="661559" grpId="0" animBg="1"/>
      <p:bldP spid="661560" grpId="0" animBg="1"/>
      <p:bldP spid="661561" grpId="0" animBg="1"/>
      <p:bldP spid="661562" grpId="0" animBg="1"/>
      <p:bldP spid="661563" grpId="0" animBg="1"/>
      <p:bldP spid="661564" grpId="0" animBg="1"/>
      <p:bldP spid="661565" grpId="0" animBg="1"/>
      <p:bldP spid="661566" grpId="0" animBg="1"/>
      <p:bldP spid="661567" grpId="0" animBg="1"/>
      <p:bldP spid="661568" grpId="0" animBg="1"/>
      <p:bldP spid="661569" grpId="0" animBg="1"/>
      <p:bldP spid="661570" grpId="0" animBg="1"/>
      <p:bldP spid="661571" grpId="0" animBg="1"/>
      <p:bldP spid="661572" grpId="0" animBg="1"/>
      <p:bldP spid="661573" grpId="0" animBg="1"/>
      <p:bldP spid="661574" grpId="0" animBg="1"/>
      <p:bldP spid="661575" grpId="0" animBg="1"/>
      <p:bldP spid="661576" grpId="0" animBg="1"/>
      <p:bldP spid="661577" grpId="0" animBg="1"/>
      <p:bldP spid="661578" grpId="0" animBg="1"/>
      <p:bldP spid="661579" grpId="0" animBg="1"/>
      <p:bldP spid="661580" grpId="0" animBg="1"/>
      <p:bldP spid="661581" grpId="0" animBg="1"/>
      <p:bldP spid="661582" grpId="0" animBg="1"/>
      <p:bldP spid="661584" grpId="0" animBg="1"/>
      <p:bldP spid="661585" grpId="0" animBg="1"/>
      <p:bldP spid="661586" grpId="0" animBg="1"/>
      <p:bldP spid="661587" grpId="0" animBg="1"/>
      <p:bldP spid="661588" grpId="0" animBg="1"/>
      <p:bldP spid="661589" grpId="0" animBg="1"/>
      <p:bldP spid="661590" grpId="0" animBg="1"/>
      <p:bldP spid="661591" grpId="0" animBg="1"/>
      <p:bldP spid="661592" grpId="0" animBg="1"/>
      <p:bldP spid="661593" grpId="0" animBg="1"/>
      <p:bldP spid="661594" grpId="0" animBg="1"/>
      <p:bldP spid="661595" grpId="0" animBg="1"/>
      <p:bldP spid="661596" grpId="0" animBg="1"/>
      <p:bldP spid="661597" grpId="0" animBg="1"/>
      <p:bldP spid="661598" grpId="0" animBg="1"/>
      <p:bldP spid="661599" grpId="0" animBg="1"/>
      <p:bldP spid="661600" grpId="0" animBg="1"/>
      <p:bldP spid="661601" grpId="0" animBg="1"/>
      <p:bldP spid="661602" grpId="0" animBg="1"/>
      <p:bldP spid="661603" grpId="0" animBg="1"/>
      <p:bldP spid="661604" grpId="0" animBg="1"/>
      <p:bldP spid="661605" grpId="0" animBg="1"/>
      <p:bldP spid="661606" grpId="0" animBg="1"/>
      <p:bldP spid="661607" grpId="0" animBg="1"/>
      <p:bldP spid="661608" grpId="0" animBg="1"/>
      <p:bldP spid="661609" grpId="0" animBg="1"/>
      <p:bldP spid="661610" grpId="0" animBg="1"/>
      <p:bldP spid="661611" grpId="0" animBg="1"/>
      <p:bldP spid="661612" grpId="0" animBg="1"/>
      <p:bldP spid="661613" grpId="0" animBg="1"/>
      <p:bldP spid="661614" grpId="0" animBg="1"/>
      <p:bldP spid="661615" grpId="0" animBg="1"/>
      <p:bldP spid="661616" grpId="0" animBg="1"/>
      <p:bldP spid="661617" grpId="0" animBg="1"/>
      <p:bldP spid="661618" grpId="0" animBg="1"/>
      <p:bldP spid="661620" grpId="0" animBg="1"/>
      <p:bldP spid="661621" grpId="0" animBg="1"/>
      <p:bldP spid="661622" grpId="0" animBg="1"/>
      <p:bldP spid="661623" grpId="0" animBg="1"/>
      <p:bldP spid="661624" grpId="0" animBg="1"/>
      <p:bldP spid="661625" grpId="0" animBg="1"/>
      <p:bldP spid="661626" grpId="0" animBg="1"/>
      <p:bldP spid="661627" grpId="0" animBg="1"/>
      <p:bldP spid="661628" grpId="0" animBg="1"/>
      <p:bldP spid="661629" grpId="0" animBg="1"/>
      <p:bldP spid="661630" grpId="0" animBg="1"/>
      <p:bldP spid="661631" grpId="0" animBg="1"/>
      <p:bldP spid="661632" grpId="0" animBg="1"/>
      <p:bldP spid="661633" grpId="0" animBg="1"/>
      <p:bldP spid="661634" grpId="0" animBg="1"/>
      <p:bldP spid="661635" grpId="0" animBg="1"/>
      <p:bldP spid="661636" grpId="0" animBg="1"/>
      <p:bldP spid="661637" grpId="0" animBg="1"/>
      <p:bldP spid="661638" grpId="0" animBg="1"/>
      <p:bldP spid="661639" grpId="0" animBg="1"/>
      <p:bldP spid="661640" grpId="0" animBg="1"/>
      <p:bldP spid="661641" grpId="0" animBg="1"/>
      <p:bldP spid="661642" grpId="0" animBg="1"/>
      <p:bldP spid="661643" grpId="0" animBg="1"/>
      <p:bldP spid="661644" grpId="0" animBg="1"/>
      <p:bldP spid="661645" grpId="0" animBg="1"/>
      <p:bldP spid="661646" grpId="0" animBg="1"/>
      <p:bldP spid="661647" grpId="0" animBg="1"/>
      <p:bldP spid="661648" grpId="0" animBg="1"/>
      <p:bldP spid="661649" grpId="0" animBg="1"/>
      <p:bldP spid="661650" grpId="0" animBg="1"/>
      <p:bldP spid="661651" grpId="0" animBg="1"/>
      <p:bldP spid="661652" grpId="0" animBg="1"/>
      <p:bldP spid="661653" grpId="0" animBg="1"/>
      <p:bldP spid="661654" grpId="0" animBg="1"/>
      <p:bldP spid="6618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3372478" y="3581400"/>
            <a:ext cx="2667000" cy="2590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 y="0"/>
            <a:ext cx="9144000" cy="685800"/>
          </a:xfrm>
        </p:spPr>
        <p:txBody>
          <a:bodyPr>
            <a:normAutofit/>
          </a:bodyPr>
          <a:lstStyle/>
          <a:p>
            <a:r>
              <a:rPr lang="en-US" sz="4000" dirty="0" smtClean="0"/>
              <a:t>From Frustration to Quantum Criticality?</a:t>
            </a:r>
            <a:endParaRPr lang="en-US" sz="4000" dirty="0"/>
          </a:p>
        </p:txBody>
      </p:sp>
      <p:sp>
        <p:nvSpPr>
          <p:cNvPr id="4" name="AutoShape 5"/>
          <p:cNvSpPr>
            <a:spLocks noChangeArrowheads="1"/>
          </p:cNvSpPr>
          <p:nvPr/>
        </p:nvSpPr>
        <p:spPr bwMode="auto">
          <a:xfrm>
            <a:off x="592137" y="4607513"/>
            <a:ext cx="1057275" cy="914400"/>
          </a:xfrm>
          <a:prstGeom prst="triangle">
            <a:avLst>
              <a:gd name="adj" fmla="val 50000"/>
            </a:avLst>
          </a:prstGeom>
          <a:noFill/>
          <a:ln w="28575">
            <a:solidFill>
              <a:schemeClr val="tx1"/>
            </a:solidFill>
            <a:miter lim="800000"/>
            <a:headEnd/>
            <a:tailEnd/>
          </a:ln>
          <a:effectLst>
            <a:outerShdw blurRad="50800" dist="38100" dir="5400000" algn="t" rotWithShape="0">
              <a:prstClr val="black">
                <a:alpha val="40000"/>
              </a:prstClr>
            </a:outerShdw>
          </a:effectLst>
        </p:spPr>
        <p:txBody>
          <a:bodyPr wrap="none" anchor="ctr"/>
          <a:lstStyle/>
          <a:p>
            <a:endParaRPr lang="en-US"/>
          </a:p>
        </p:txBody>
      </p:sp>
      <p:sp>
        <p:nvSpPr>
          <p:cNvPr id="5" name="AutoShape 6"/>
          <p:cNvSpPr>
            <a:spLocks noChangeArrowheads="1"/>
          </p:cNvSpPr>
          <p:nvPr/>
        </p:nvSpPr>
        <p:spPr bwMode="auto">
          <a:xfrm>
            <a:off x="68262" y="5521913"/>
            <a:ext cx="1057275" cy="914400"/>
          </a:xfrm>
          <a:prstGeom prst="triangle">
            <a:avLst>
              <a:gd name="adj" fmla="val 50000"/>
            </a:avLst>
          </a:prstGeom>
          <a:noFill/>
          <a:ln w="28575">
            <a:solidFill>
              <a:schemeClr val="tx1"/>
            </a:solidFill>
            <a:miter lim="800000"/>
            <a:headEnd/>
            <a:tailEnd/>
          </a:ln>
          <a:effectLst>
            <a:outerShdw blurRad="50800" dist="38100" dir="5400000" algn="t" rotWithShape="0">
              <a:prstClr val="black">
                <a:alpha val="40000"/>
              </a:prstClr>
            </a:outerShdw>
          </a:effectLst>
        </p:spPr>
        <p:txBody>
          <a:bodyPr wrap="none" anchor="ctr"/>
          <a:lstStyle/>
          <a:p>
            <a:endParaRPr lang="en-US"/>
          </a:p>
        </p:txBody>
      </p:sp>
      <p:sp>
        <p:nvSpPr>
          <p:cNvPr id="6" name="AutoShape 7"/>
          <p:cNvSpPr>
            <a:spLocks noChangeArrowheads="1"/>
          </p:cNvSpPr>
          <p:nvPr/>
        </p:nvSpPr>
        <p:spPr bwMode="auto">
          <a:xfrm>
            <a:off x="1119187" y="5521913"/>
            <a:ext cx="1057275" cy="914400"/>
          </a:xfrm>
          <a:prstGeom prst="triangle">
            <a:avLst>
              <a:gd name="adj" fmla="val 50000"/>
            </a:avLst>
          </a:prstGeom>
          <a:noFill/>
          <a:ln w="28575">
            <a:solidFill>
              <a:schemeClr val="tx1"/>
            </a:solidFill>
            <a:miter lim="800000"/>
            <a:headEnd/>
            <a:tailEnd/>
          </a:ln>
          <a:effectLst>
            <a:outerShdw blurRad="50800" dist="38100" dir="5400000" algn="t" rotWithShape="0">
              <a:prstClr val="black">
                <a:alpha val="40000"/>
              </a:prstClr>
            </a:outerShdw>
          </a:effectLst>
        </p:spPr>
        <p:txBody>
          <a:bodyPr wrap="none" anchor="ctr"/>
          <a:lstStyle/>
          <a:p>
            <a:endParaRPr lang="en-US"/>
          </a:p>
        </p:txBody>
      </p:sp>
      <p:sp>
        <p:nvSpPr>
          <p:cNvPr id="7" name="AutoShape 8"/>
          <p:cNvSpPr>
            <a:spLocks noChangeArrowheads="1"/>
          </p:cNvSpPr>
          <p:nvPr/>
        </p:nvSpPr>
        <p:spPr bwMode="auto">
          <a:xfrm>
            <a:off x="1658937" y="4607513"/>
            <a:ext cx="1057275" cy="914400"/>
          </a:xfrm>
          <a:prstGeom prst="triangle">
            <a:avLst>
              <a:gd name="adj" fmla="val 50000"/>
            </a:avLst>
          </a:prstGeom>
          <a:noFill/>
          <a:ln w="28575">
            <a:solidFill>
              <a:schemeClr val="tx1"/>
            </a:solidFill>
            <a:miter lim="800000"/>
            <a:headEnd/>
            <a:tailEnd/>
          </a:ln>
          <a:effectLst>
            <a:outerShdw blurRad="50800" dist="38100" dir="5400000" algn="t" rotWithShape="0">
              <a:prstClr val="black">
                <a:alpha val="40000"/>
              </a:prstClr>
            </a:outerShdw>
          </a:effectLst>
        </p:spPr>
        <p:txBody>
          <a:bodyPr wrap="none" anchor="ctr"/>
          <a:lstStyle/>
          <a:p>
            <a:endParaRPr lang="en-US"/>
          </a:p>
        </p:txBody>
      </p:sp>
      <p:sp>
        <p:nvSpPr>
          <p:cNvPr id="8" name="AutoShape 9"/>
          <p:cNvSpPr>
            <a:spLocks noChangeArrowheads="1"/>
          </p:cNvSpPr>
          <p:nvPr/>
        </p:nvSpPr>
        <p:spPr bwMode="auto">
          <a:xfrm>
            <a:off x="2192337" y="5521913"/>
            <a:ext cx="1057275" cy="914400"/>
          </a:xfrm>
          <a:prstGeom prst="triangle">
            <a:avLst>
              <a:gd name="adj" fmla="val 50000"/>
            </a:avLst>
          </a:prstGeom>
          <a:noFill/>
          <a:ln w="28575">
            <a:solidFill>
              <a:schemeClr val="tx1"/>
            </a:solidFill>
            <a:miter lim="800000"/>
            <a:headEnd/>
            <a:tailEnd/>
          </a:ln>
          <a:effectLst>
            <a:outerShdw blurRad="50800" dist="38100" dir="5400000" algn="t" rotWithShape="0">
              <a:prstClr val="black">
                <a:alpha val="40000"/>
              </a:prstClr>
            </a:outerShdw>
          </a:effectLst>
        </p:spPr>
        <p:txBody>
          <a:bodyPr wrap="none" anchor="ctr"/>
          <a:lstStyle/>
          <a:p>
            <a:endParaRPr lang="en-US"/>
          </a:p>
        </p:txBody>
      </p:sp>
      <p:sp>
        <p:nvSpPr>
          <p:cNvPr id="9" name="AutoShape 10"/>
          <p:cNvSpPr>
            <a:spLocks noChangeArrowheads="1"/>
          </p:cNvSpPr>
          <p:nvPr/>
        </p:nvSpPr>
        <p:spPr bwMode="auto">
          <a:xfrm>
            <a:off x="1125537" y="3693113"/>
            <a:ext cx="1057275" cy="914400"/>
          </a:xfrm>
          <a:prstGeom prst="triangle">
            <a:avLst>
              <a:gd name="adj" fmla="val 50000"/>
            </a:avLst>
          </a:prstGeom>
          <a:noFill/>
          <a:ln w="28575">
            <a:solidFill>
              <a:schemeClr val="tx1"/>
            </a:solidFill>
            <a:miter lim="800000"/>
            <a:headEnd/>
            <a:tailEnd/>
          </a:ln>
          <a:effectLst>
            <a:outerShdw blurRad="50800" dist="38100" dir="5400000" algn="t" rotWithShape="0">
              <a:prstClr val="black">
                <a:alpha val="40000"/>
              </a:prstClr>
            </a:outerShdw>
          </a:effectLst>
        </p:spPr>
        <p:txBody>
          <a:bodyPr wrap="none" anchor="ctr"/>
          <a:lstStyle/>
          <a:p>
            <a:endParaRPr lang="en-US"/>
          </a:p>
        </p:txBody>
      </p:sp>
      <p:sp>
        <p:nvSpPr>
          <p:cNvPr id="10" name="Oval 30"/>
          <p:cNvSpPr>
            <a:spLocks noChangeAspect="1" noChangeArrowheads="1"/>
          </p:cNvSpPr>
          <p:nvPr/>
        </p:nvSpPr>
        <p:spPr bwMode="auto">
          <a:xfrm>
            <a:off x="1593849" y="3693113"/>
            <a:ext cx="111125" cy="111125"/>
          </a:xfrm>
          <a:prstGeom prst="ellipse">
            <a:avLst/>
          </a:prstGeom>
          <a:solidFill>
            <a:schemeClr val="accent1"/>
          </a:solidFill>
          <a:ln w="9525">
            <a:solidFill>
              <a:schemeClr val="tx1"/>
            </a:solidFill>
            <a:round/>
            <a:headEnd/>
            <a:tailEnd/>
          </a:ln>
          <a:effectLst>
            <a:outerShdw blurRad="50800" dist="38100" dir="5400000" algn="t" rotWithShape="0">
              <a:prstClr val="black">
                <a:alpha val="40000"/>
              </a:prstClr>
            </a:outerShdw>
          </a:effectLst>
        </p:spPr>
        <p:txBody>
          <a:bodyPr wrap="none" anchor="ctr"/>
          <a:lstStyle/>
          <a:p>
            <a:endParaRPr lang="en-US"/>
          </a:p>
        </p:txBody>
      </p:sp>
      <p:sp>
        <p:nvSpPr>
          <p:cNvPr id="11" name="Oval 31"/>
          <p:cNvSpPr>
            <a:spLocks noChangeAspect="1" noChangeArrowheads="1"/>
          </p:cNvSpPr>
          <p:nvPr/>
        </p:nvSpPr>
        <p:spPr bwMode="auto">
          <a:xfrm>
            <a:off x="2127249" y="4551950"/>
            <a:ext cx="111125" cy="111125"/>
          </a:xfrm>
          <a:prstGeom prst="ellipse">
            <a:avLst/>
          </a:prstGeom>
          <a:solidFill>
            <a:schemeClr val="accent1"/>
          </a:solidFill>
          <a:ln w="9525">
            <a:solidFill>
              <a:schemeClr val="tx1"/>
            </a:solidFill>
            <a:round/>
            <a:headEnd/>
            <a:tailEnd/>
          </a:ln>
          <a:effectLst>
            <a:outerShdw blurRad="50800" dist="38100" dir="5400000" algn="t" rotWithShape="0">
              <a:prstClr val="black">
                <a:alpha val="40000"/>
              </a:prstClr>
            </a:outerShdw>
          </a:effectLst>
        </p:spPr>
        <p:txBody>
          <a:bodyPr wrap="none" anchor="ctr"/>
          <a:lstStyle/>
          <a:p>
            <a:endParaRPr lang="en-US"/>
          </a:p>
        </p:txBody>
      </p:sp>
      <p:sp>
        <p:nvSpPr>
          <p:cNvPr id="12" name="Oval 32"/>
          <p:cNvSpPr>
            <a:spLocks noChangeAspect="1" noChangeArrowheads="1"/>
          </p:cNvSpPr>
          <p:nvPr/>
        </p:nvSpPr>
        <p:spPr bwMode="auto">
          <a:xfrm>
            <a:off x="1058862" y="4531313"/>
            <a:ext cx="111125" cy="111125"/>
          </a:xfrm>
          <a:prstGeom prst="ellipse">
            <a:avLst/>
          </a:prstGeom>
          <a:solidFill>
            <a:schemeClr val="accent1"/>
          </a:solidFill>
          <a:ln w="9525">
            <a:solidFill>
              <a:schemeClr val="tx1"/>
            </a:solidFill>
            <a:round/>
            <a:headEnd/>
            <a:tailEnd/>
          </a:ln>
          <a:effectLst>
            <a:outerShdw blurRad="50800" dist="38100" dir="5400000" algn="t" rotWithShape="0">
              <a:prstClr val="black">
                <a:alpha val="40000"/>
              </a:prstClr>
            </a:outerShdw>
          </a:effectLst>
        </p:spPr>
        <p:txBody>
          <a:bodyPr wrap="none" anchor="ctr"/>
          <a:lstStyle/>
          <a:p>
            <a:endParaRPr lang="en-US"/>
          </a:p>
        </p:txBody>
      </p:sp>
      <p:sp>
        <p:nvSpPr>
          <p:cNvPr id="13" name="Oval 33"/>
          <p:cNvSpPr>
            <a:spLocks noChangeAspect="1" noChangeArrowheads="1"/>
          </p:cNvSpPr>
          <p:nvPr/>
        </p:nvSpPr>
        <p:spPr bwMode="auto">
          <a:xfrm>
            <a:off x="1592262" y="5471113"/>
            <a:ext cx="111125" cy="111125"/>
          </a:xfrm>
          <a:prstGeom prst="ellipse">
            <a:avLst/>
          </a:prstGeom>
          <a:solidFill>
            <a:schemeClr val="accent1"/>
          </a:solidFill>
          <a:ln w="9525">
            <a:solidFill>
              <a:schemeClr val="tx1"/>
            </a:solidFill>
            <a:round/>
            <a:headEnd/>
            <a:tailEnd/>
          </a:ln>
          <a:effectLst>
            <a:outerShdw blurRad="50800" dist="38100" dir="5400000" algn="t" rotWithShape="0">
              <a:prstClr val="black">
                <a:alpha val="40000"/>
              </a:prstClr>
            </a:outerShdw>
          </a:effectLst>
        </p:spPr>
        <p:txBody>
          <a:bodyPr wrap="none" anchor="ctr"/>
          <a:lstStyle/>
          <a:p>
            <a:endParaRPr lang="en-US"/>
          </a:p>
        </p:txBody>
      </p:sp>
      <p:sp>
        <p:nvSpPr>
          <p:cNvPr id="14" name="Oval 34"/>
          <p:cNvSpPr>
            <a:spLocks noChangeAspect="1" noChangeArrowheads="1"/>
          </p:cNvSpPr>
          <p:nvPr/>
        </p:nvSpPr>
        <p:spPr bwMode="auto">
          <a:xfrm>
            <a:off x="525462" y="5445713"/>
            <a:ext cx="111125" cy="111125"/>
          </a:xfrm>
          <a:prstGeom prst="ellipse">
            <a:avLst/>
          </a:prstGeom>
          <a:solidFill>
            <a:schemeClr val="accent1"/>
          </a:solidFill>
          <a:ln w="9525">
            <a:solidFill>
              <a:schemeClr val="tx1"/>
            </a:solidFill>
            <a:round/>
            <a:headEnd/>
            <a:tailEnd/>
          </a:ln>
          <a:effectLst>
            <a:outerShdw blurRad="50800" dist="38100" dir="5400000" algn="t" rotWithShape="0">
              <a:prstClr val="black">
                <a:alpha val="40000"/>
              </a:prstClr>
            </a:outerShdw>
          </a:effectLst>
        </p:spPr>
        <p:txBody>
          <a:bodyPr wrap="none" anchor="ctr"/>
          <a:lstStyle/>
          <a:p>
            <a:endParaRPr lang="en-US"/>
          </a:p>
        </p:txBody>
      </p:sp>
      <p:sp>
        <p:nvSpPr>
          <p:cNvPr id="15" name="Oval 35"/>
          <p:cNvSpPr>
            <a:spLocks noChangeAspect="1" noChangeArrowheads="1"/>
          </p:cNvSpPr>
          <p:nvPr/>
        </p:nvSpPr>
        <p:spPr bwMode="auto">
          <a:xfrm>
            <a:off x="2652712" y="5482226"/>
            <a:ext cx="111125" cy="111125"/>
          </a:xfrm>
          <a:prstGeom prst="ellipse">
            <a:avLst/>
          </a:prstGeom>
          <a:solidFill>
            <a:schemeClr val="accent1"/>
          </a:solidFill>
          <a:ln w="9525">
            <a:solidFill>
              <a:schemeClr val="tx1"/>
            </a:solidFill>
            <a:round/>
            <a:headEnd/>
            <a:tailEnd/>
          </a:ln>
          <a:effectLst>
            <a:outerShdw blurRad="50800" dist="38100" dir="5400000" algn="t" rotWithShape="0">
              <a:prstClr val="black">
                <a:alpha val="40000"/>
              </a:prstClr>
            </a:outerShdw>
          </a:effectLst>
        </p:spPr>
        <p:txBody>
          <a:bodyPr wrap="none" anchor="ctr"/>
          <a:lstStyle/>
          <a:p>
            <a:endParaRPr lang="en-US"/>
          </a:p>
        </p:txBody>
      </p:sp>
      <p:sp>
        <p:nvSpPr>
          <p:cNvPr id="16" name="Oval 36"/>
          <p:cNvSpPr>
            <a:spLocks noChangeAspect="1" noChangeArrowheads="1"/>
          </p:cNvSpPr>
          <p:nvPr/>
        </p:nvSpPr>
        <p:spPr bwMode="auto">
          <a:xfrm>
            <a:off x="3200400" y="6366640"/>
            <a:ext cx="111125" cy="111125"/>
          </a:xfrm>
          <a:prstGeom prst="ellipse">
            <a:avLst/>
          </a:prstGeom>
          <a:solidFill>
            <a:schemeClr val="accent1"/>
          </a:solidFill>
          <a:ln w="9525">
            <a:solidFill>
              <a:schemeClr val="tx1"/>
            </a:solidFill>
            <a:round/>
            <a:headEnd/>
            <a:tailEnd/>
          </a:ln>
          <a:effectLst>
            <a:outerShdw blurRad="50800" dist="38100" dir="5400000" algn="t" rotWithShape="0">
              <a:prstClr val="black">
                <a:alpha val="40000"/>
              </a:prstClr>
            </a:outerShdw>
          </a:effectLst>
        </p:spPr>
        <p:txBody>
          <a:bodyPr wrap="none" anchor="ctr"/>
          <a:lstStyle/>
          <a:p>
            <a:endParaRPr lang="en-US"/>
          </a:p>
        </p:txBody>
      </p:sp>
      <p:sp>
        <p:nvSpPr>
          <p:cNvPr id="17" name="Oval 37"/>
          <p:cNvSpPr>
            <a:spLocks noChangeAspect="1" noChangeArrowheads="1"/>
          </p:cNvSpPr>
          <p:nvPr/>
        </p:nvSpPr>
        <p:spPr bwMode="auto">
          <a:xfrm>
            <a:off x="2125662" y="6383926"/>
            <a:ext cx="111125" cy="111125"/>
          </a:xfrm>
          <a:prstGeom prst="ellipse">
            <a:avLst/>
          </a:prstGeom>
          <a:solidFill>
            <a:schemeClr val="accent1"/>
          </a:solidFill>
          <a:ln w="9525">
            <a:solidFill>
              <a:schemeClr val="tx1"/>
            </a:solidFill>
            <a:round/>
            <a:headEnd/>
            <a:tailEnd/>
          </a:ln>
          <a:effectLst>
            <a:outerShdw blurRad="50800" dist="38100" dir="5400000" algn="t" rotWithShape="0">
              <a:prstClr val="black">
                <a:alpha val="40000"/>
              </a:prstClr>
            </a:outerShdw>
          </a:effectLst>
        </p:spPr>
        <p:txBody>
          <a:bodyPr wrap="none" anchor="ctr"/>
          <a:lstStyle/>
          <a:p>
            <a:endParaRPr lang="en-US"/>
          </a:p>
        </p:txBody>
      </p:sp>
      <p:sp>
        <p:nvSpPr>
          <p:cNvPr id="18" name="Oval 38"/>
          <p:cNvSpPr>
            <a:spLocks noChangeAspect="1" noChangeArrowheads="1"/>
          </p:cNvSpPr>
          <p:nvPr/>
        </p:nvSpPr>
        <p:spPr bwMode="auto">
          <a:xfrm>
            <a:off x="1058862" y="6383926"/>
            <a:ext cx="111125" cy="111125"/>
          </a:xfrm>
          <a:prstGeom prst="ellipse">
            <a:avLst/>
          </a:prstGeom>
          <a:solidFill>
            <a:schemeClr val="accent1"/>
          </a:solidFill>
          <a:ln w="9525">
            <a:solidFill>
              <a:schemeClr val="tx1"/>
            </a:solidFill>
            <a:round/>
            <a:headEnd/>
            <a:tailEnd/>
          </a:ln>
          <a:effectLst>
            <a:outerShdw blurRad="50800" dist="38100" dir="5400000" algn="t" rotWithShape="0">
              <a:prstClr val="black">
                <a:alpha val="40000"/>
              </a:prstClr>
            </a:outerShdw>
          </a:effectLst>
        </p:spPr>
        <p:txBody>
          <a:bodyPr wrap="none" anchor="ctr"/>
          <a:lstStyle/>
          <a:p>
            <a:endParaRPr lang="en-US"/>
          </a:p>
        </p:txBody>
      </p:sp>
      <p:sp>
        <p:nvSpPr>
          <p:cNvPr id="19" name="Oval 39"/>
          <p:cNvSpPr>
            <a:spLocks noChangeAspect="1" noChangeArrowheads="1"/>
          </p:cNvSpPr>
          <p:nvPr/>
        </p:nvSpPr>
        <p:spPr bwMode="auto">
          <a:xfrm>
            <a:off x="0" y="6375988"/>
            <a:ext cx="111125" cy="111125"/>
          </a:xfrm>
          <a:prstGeom prst="ellipse">
            <a:avLst/>
          </a:prstGeom>
          <a:solidFill>
            <a:schemeClr val="accent1"/>
          </a:solidFill>
          <a:ln w="9525">
            <a:solidFill>
              <a:schemeClr val="tx1"/>
            </a:solidFill>
            <a:round/>
            <a:headEnd/>
            <a:tailEnd/>
          </a:ln>
          <a:effectLst>
            <a:outerShdw blurRad="50800" dist="38100" dir="5400000" algn="t" rotWithShape="0">
              <a:prstClr val="black">
                <a:alpha val="40000"/>
              </a:prstClr>
            </a:outerShdw>
          </a:effectLst>
        </p:spPr>
        <p:txBody>
          <a:bodyPr wrap="none" anchor="ctr"/>
          <a:lstStyle/>
          <a:p>
            <a:endParaRPr lang="en-US"/>
          </a:p>
        </p:txBody>
      </p:sp>
      <p:grpSp>
        <p:nvGrpSpPr>
          <p:cNvPr id="20" name="Group 44"/>
          <p:cNvGrpSpPr>
            <a:grpSpLocks/>
          </p:cNvGrpSpPr>
          <p:nvPr/>
        </p:nvGrpSpPr>
        <p:grpSpPr bwMode="auto">
          <a:xfrm>
            <a:off x="6207675" y="3540713"/>
            <a:ext cx="2816225" cy="3289301"/>
            <a:chOff x="3408" y="1152"/>
            <a:chExt cx="1774" cy="2072"/>
          </a:xfrm>
          <a:effectLst>
            <a:outerShdw blurRad="50800" dist="38100" dir="8100000" algn="tr" rotWithShape="0">
              <a:prstClr val="black">
                <a:alpha val="40000"/>
              </a:prstClr>
            </a:outerShdw>
          </a:effectLst>
        </p:grpSpPr>
        <p:sp>
          <p:nvSpPr>
            <p:cNvPr id="21" name="AutoShape 12"/>
            <p:cNvSpPr>
              <a:spLocks noChangeAspect="1" noChangeArrowheads="1"/>
            </p:cNvSpPr>
            <p:nvPr/>
          </p:nvSpPr>
          <p:spPr bwMode="auto">
            <a:xfrm>
              <a:off x="4004" y="1166"/>
              <a:ext cx="559" cy="484"/>
            </a:xfrm>
            <a:prstGeom prst="triangle">
              <a:avLst>
                <a:gd name="adj" fmla="val 50000"/>
              </a:avLst>
            </a:prstGeom>
            <a:noFill/>
            <a:ln w="28575">
              <a:solidFill>
                <a:schemeClr val="tx1"/>
              </a:solidFill>
              <a:miter lim="800000"/>
              <a:headEnd/>
              <a:tailEnd/>
            </a:ln>
            <a:effectLst/>
          </p:spPr>
          <p:txBody>
            <a:bodyPr wrap="none" anchor="ctr"/>
            <a:lstStyle/>
            <a:p>
              <a:endParaRPr lang="en-US"/>
            </a:p>
          </p:txBody>
        </p:sp>
        <p:sp>
          <p:nvSpPr>
            <p:cNvPr id="22" name="AutoShape 13"/>
            <p:cNvSpPr>
              <a:spLocks noChangeAspect="1" noChangeArrowheads="1"/>
            </p:cNvSpPr>
            <p:nvPr/>
          </p:nvSpPr>
          <p:spPr bwMode="auto">
            <a:xfrm>
              <a:off x="3478" y="2121"/>
              <a:ext cx="559" cy="484"/>
            </a:xfrm>
            <a:prstGeom prst="triangle">
              <a:avLst>
                <a:gd name="adj" fmla="val 50000"/>
              </a:avLst>
            </a:prstGeom>
            <a:noFill/>
            <a:ln w="28575">
              <a:solidFill>
                <a:schemeClr val="tx1"/>
              </a:solidFill>
              <a:miter lim="800000"/>
              <a:headEnd/>
              <a:tailEnd/>
            </a:ln>
            <a:effectLst/>
          </p:spPr>
          <p:txBody>
            <a:bodyPr wrap="none" anchor="ctr"/>
            <a:lstStyle/>
            <a:p>
              <a:endParaRPr lang="en-US"/>
            </a:p>
          </p:txBody>
        </p:sp>
        <p:sp>
          <p:nvSpPr>
            <p:cNvPr id="23" name="AutoShape 14"/>
            <p:cNvSpPr>
              <a:spLocks noChangeAspect="1" noChangeArrowheads="1"/>
            </p:cNvSpPr>
            <p:nvPr/>
          </p:nvSpPr>
          <p:spPr bwMode="auto">
            <a:xfrm>
              <a:off x="4592" y="2132"/>
              <a:ext cx="559" cy="484"/>
            </a:xfrm>
            <a:prstGeom prst="triangle">
              <a:avLst>
                <a:gd name="adj" fmla="val 50000"/>
              </a:avLst>
            </a:prstGeom>
            <a:noFill/>
            <a:ln w="28575">
              <a:solidFill>
                <a:schemeClr val="tx1"/>
              </a:solidFill>
              <a:miter lim="800000"/>
              <a:headEnd/>
              <a:tailEnd/>
            </a:ln>
            <a:effectLst/>
          </p:spPr>
          <p:txBody>
            <a:bodyPr wrap="none" anchor="ctr"/>
            <a:lstStyle/>
            <a:p>
              <a:endParaRPr lang="en-US"/>
            </a:p>
          </p:txBody>
        </p:sp>
        <p:sp>
          <p:nvSpPr>
            <p:cNvPr id="24" name="AutoShape 15"/>
            <p:cNvSpPr>
              <a:spLocks noChangeAspect="1" noChangeArrowheads="1"/>
            </p:cNvSpPr>
            <p:nvPr/>
          </p:nvSpPr>
          <p:spPr bwMode="auto">
            <a:xfrm flipV="1">
              <a:off x="4582" y="1650"/>
              <a:ext cx="559" cy="483"/>
            </a:xfrm>
            <a:prstGeom prst="triangle">
              <a:avLst>
                <a:gd name="adj" fmla="val 50000"/>
              </a:avLst>
            </a:prstGeom>
            <a:noFill/>
            <a:ln w="28575">
              <a:solidFill>
                <a:schemeClr val="tx1"/>
              </a:solidFill>
              <a:miter lim="800000"/>
              <a:headEnd/>
              <a:tailEnd/>
            </a:ln>
            <a:effectLst/>
          </p:spPr>
          <p:txBody>
            <a:bodyPr wrap="none" anchor="ctr"/>
            <a:lstStyle/>
            <a:p>
              <a:endParaRPr lang="en-US"/>
            </a:p>
          </p:txBody>
        </p:sp>
        <p:sp>
          <p:nvSpPr>
            <p:cNvPr id="25" name="AutoShape 16"/>
            <p:cNvSpPr>
              <a:spLocks noChangeAspect="1" noChangeArrowheads="1"/>
            </p:cNvSpPr>
            <p:nvPr/>
          </p:nvSpPr>
          <p:spPr bwMode="auto">
            <a:xfrm flipV="1">
              <a:off x="4023" y="2616"/>
              <a:ext cx="559" cy="483"/>
            </a:xfrm>
            <a:prstGeom prst="triangle">
              <a:avLst>
                <a:gd name="adj" fmla="val 50000"/>
              </a:avLst>
            </a:prstGeom>
            <a:noFill/>
            <a:ln w="28575">
              <a:solidFill>
                <a:schemeClr val="tx1"/>
              </a:solidFill>
              <a:miter lim="800000"/>
              <a:headEnd/>
              <a:tailEnd/>
            </a:ln>
            <a:effectLst/>
          </p:spPr>
          <p:txBody>
            <a:bodyPr wrap="none" anchor="ctr"/>
            <a:lstStyle/>
            <a:p>
              <a:endParaRPr lang="en-US"/>
            </a:p>
          </p:txBody>
        </p:sp>
        <p:sp>
          <p:nvSpPr>
            <p:cNvPr id="26" name="AutoShape 17"/>
            <p:cNvSpPr>
              <a:spLocks noChangeAspect="1" noChangeArrowheads="1"/>
            </p:cNvSpPr>
            <p:nvPr/>
          </p:nvSpPr>
          <p:spPr bwMode="auto">
            <a:xfrm flipV="1">
              <a:off x="3464" y="1650"/>
              <a:ext cx="559" cy="483"/>
            </a:xfrm>
            <a:prstGeom prst="triangle">
              <a:avLst>
                <a:gd name="adj" fmla="val 50000"/>
              </a:avLst>
            </a:prstGeom>
            <a:noFill/>
            <a:ln w="28575">
              <a:solidFill>
                <a:schemeClr val="tx1"/>
              </a:solidFill>
              <a:miter lim="800000"/>
              <a:headEnd/>
              <a:tailEnd/>
            </a:ln>
            <a:effectLst/>
          </p:spPr>
          <p:txBody>
            <a:bodyPr wrap="none" anchor="ctr"/>
            <a:lstStyle/>
            <a:p>
              <a:endParaRPr lang="en-US"/>
            </a:p>
          </p:txBody>
        </p:sp>
        <p:sp>
          <p:nvSpPr>
            <p:cNvPr id="27" name="Oval 18"/>
            <p:cNvSpPr>
              <a:spLocks noChangeAspect="1" noChangeArrowheads="1"/>
            </p:cNvSpPr>
            <p:nvPr/>
          </p:nvSpPr>
          <p:spPr bwMode="auto">
            <a:xfrm>
              <a:off x="4528" y="1621"/>
              <a:ext cx="70"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8" name="Oval 19"/>
            <p:cNvSpPr>
              <a:spLocks noChangeAspect="1" noChangeArrowheads="1"/>
            </p:cNvSpPr>
            <p:nvPr/>
          </p:nvSpPr>
          <p:spPr bwMode="auto">
            <a:xfrm>
              <a:off x="3408" y="1615"/>
              <a:ext cx="70"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9" name="Oval 20"/>
            <p:cNvSpPr>
              <a:spLocks noChangeAspect="1" noChangeArrowheads="1"/>
            </p:cNvSpPr>
            <p:nvPr/>
          </p:nvSpPr>
          <p:spPr bwMode="auto">
            <a:xfrm>
              <a:off x="3715" y="2071"/>
              <a:ext cx="69" cy="6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0" name="Oval 21"/>
            <p:cNvSpPr>
              <a:spLocks noChangeAspect="1" noChangeArrowheads="1"/>
            </p:cNvSpPr>
            <p:nvPr/>
          </p:nvSpPr>
          <p:spPr bwMode="auto">
            <a:xfrm>
              <a:off x="5092" y="1621"/>
              <a:ext cx="70"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 name="Oval 22"/>
            <p:cNvSpPr>
              <a:spLocks noChangeAspect="1" noChangeArrowheads="1"/>
            </p:cNvSpPr>
            <p:nvPr/>
          </p:nvSpPr>
          <p:spPr bwMode="auto">
            <a:xfrm>
              <a:off x="3973" y="1621"/>
              <a:ext cx="70"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2" name="Oval 23"/>
            <p:cNvSpPr>
              <a:spLocks noChangeAspect="1" noChangeArrowheads="1"/>
            </p:cNvSpPr>
            <p:nvPr/>
          </p:nvSpPr>
          <p:spPr bwMode="auto">
            <a:xfrm>
              <a:off x="4257" y="1152"/>
              <a:ext cx="70"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3" name="Oval 24"/>
            <p:cNvSpPr>
              <a:spLocks noChangeAspect="1" noChangeArrowheads="1"/>
            </p:cNvSpPr>
            <p:nvPr/>
          </p:nvSpPr>
          <p:spPr bwMode="auto">
            <a:xfrm>
              <a:off x="3989" y="2570"/>
              <a:ext cx="69"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4" name="Oval 25"/>
            <p:cNvSpPr>
              <a:spLocks noChangeAspect="1" noChangeArrowheads="1"/>
            </p:cNvSpPr>
            <p:nvPr/>
          </p:nvSpPr>
          <p:spPr bwMode="auto">
            <a:xfrm>
              <a:off x="3464" y="2570"/>
              <a:ext cx="70"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5" name="Oval 26"/>
            <p:cNvSpPr>
              <a:spLocks noChangeAspect="1" noChangeArrowheads="1"/>
            </p:cNvSpPr>
            <p:nvPr/>
          </p:nvSpPr>
          <p:spPr bwMode="auto">
            <a:xfrm>
              <a:off x="4264" y="3029"/>
              <a:ext cx="70"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6" name="Oval 27"/>
            <p:cNvSpPr>
              <a:spLocks noChangeAspect="1" noChangeArrowheads="1"/>
            </p:cNvSpPr>
            <p:nvPr/>
          </p:nvSpPr>
          <p:spPr bwMode="auto">
            <a:xfrm>
              <a:off x="4568" y="2570"/>
              <a:ext cx="69"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7" name="Oval 28"/>
            <p:cNvSpPr>
              <a:spLocks noChangeAspect="1" noChangeArrowheads="1"/>
            </p:cNvSpPr>
            <p:nvPr/>
          </p:nvSpPr>
          <p:spPr bwMode="auto">
            <a:xfrm>
              <a:off x="5112" y="2576"/>
              <a:ext cx="70" cy="7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8" name="Oval 29"/>
            <p:cNvSpPr>
              <a:spLocks noChangeAspect="1" noChangeArrowheads="1"/>
            </p:cNvSpPr>
            <p:nvPr/>
          </p:nvSpPr>
          <p:spPr bwMode="auto">
            <a:xfrm>
              <a:off x="4839" y="2105"/>
              <a:ext cx="70" cy="69"/>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9" name="Text Box 41"/>
            <p:cNvSpPr txBox="1">
              <a:spLocks noChangeArrowheads="1"/>
            </p:cNvSpPr>
            <p:nvPr/>
          </p:nvSpPr>
          <p:spPr bwMode="auto">
            <a:xfrm rot="18005098">
              <a:off x="4332" y="2757"/>
              <a:ext cx="683" cy="252"/>
            </a:xfrm>
            <a:prstGeom prst="rect">
              <a:avLst/>
            </a:prstGeom>
            <a:noFill/>
            <a:ln w="9525">
              <a:noFill/>
              <a:miter lim="800000"/>
              <a:headEnd/>
              <a:tailEnd/>
            </a:ln>
            <a:effectLst/>
          </p:spPr>
          <p:txBody>
            <a:bodyPr wrap="none">
              <a:spAutoFit/>
            </a:bodyPr>
            <a:lstStyle/>
            <a:p>
              <a:r>
                <a:rPr lang="en-US" dirty="0" smtClean="0">
                  <a:latin typeface="Comic Sans MS" pitchFamily="66" charset="0"/>
                </a:rPr>
                <a:t>Kagome</a:t>
              </a:r>
              <a:endParaRPr lang="en-US" dirty="0">
                <a:latin typeface="Comic Sans MS" pitchFamily="66" charset="0"/>
              </a:endParaRPr>
            </a:p>
          </p:txBody>
        </p:sp>
      </p:grpSp>
      <p:pic>
        <p:nvPicPr>
          <p:cNvPr id="40" name="Picture 33" descr="cornersharing"/>
          <p:cNvPicPr>
            <a:picLocks noChangeAspect="1" noChangeArrowheads="1"/>
          </p:cNvPicPr>
          <p:nvPr/>
        </p:nvPicPr>
        <p:blipFill>
          <a:blip r:embed="rId3" cstate="print">
            <a:clrChange>
              <a:clrFrom>
                <a:srgbClr val="F6FBF7"/>
              </a:clrFrom>
              <a:clrTo>
                <a:srgbClr val="F6FBF7">
                  <a:alpha val="0"/>
                </a:srgbClr>
              </a:clrTo>
            </a:clrChange>
          </a:blip>
          <a:srcRect l="1031" t="15328" r="931" b="6870"/>
          <a:stretch>
            <a:fillRect/>
          </a:stretch>
        </p:blipFill>
        <p:spPr bwMode="auto">
          <a:xfrm>
            <a:off x="2895600" y="838200"/>
            <a:ext cx="3321269" cy="2439300"/>
          </a:xfrm>
          <a:prstGeom prst="rect">
            <a:avLst/>
          </a:prstGeom>
          <a:ln>
            <a:noFill/>
          </a:ln>
          <a:effectLst>
            <a:outerShdw blurRad="292100" dist="139700" dir="2700000" algn="tl" rotWithShape="0">
              <a:srgbClr val="333333">
                <a:alpha val="65000"/>
              </a:srgbClr>
            </a:outerShdw>
          </a:effectLst>
        </p:spPr>
      </p:pic>
      <p:sp>
        <p:nvSpPr>
          <p:cNvPr id="41" name="Text Box 40"/>
          <p:cNvSpPr txBox="1">
            <a:spLocks noChangeArrowheads="1"/>
          </p:cNvSpPr>
          <p:nvPr/>
        </p:nvSpPr>
        <p:spPr bwMode="auto">
          <a:xfrm rot="18556549">
            <a:off x="2362200" y="1066800"/>
            <a:ext cx="1334020" cy="369332"/>
          </a:xfrm>
          <a:prstGeom prst="rect">
            <a:avLst/>
          </a:prstGeom>
          <a:noFill/>
          <a:ln w="9525">
            <a:noFill/>
            <a:miter lim="800000"/>
            <a:headEnd/>
            <a:tailEnd/>
          </a:ln>
          <a:effectLst>
            <a:outerShdw blurRad="50800" dist="38100" dir="5400000" algn="t" rotWithShape="0">
              <a:prstClr val="black">
                <a:alpha val="40000"/>
              </a:prstClr>
            </a:outerShdw>
          </a:effectLst>
        </p:spPr>
        <p:txBody>
          <a:bodyPr wrap="none">
            <a:spAutoFit/>
          </a:bodyPr>
          <a:lstStyle/>
          <a:p>
            <a:r>
              <a:rPr lang="en-US" dirty="0" err="1" smtClean="0">
                <a:latin typeface="Comic Sans MS" pitchFamily="66" charset="0"/>
              </a:rPr>
              <a:t>pyrochlore</a:t>
            </a:r>
            <a:endParaRPr lang="en-US" dirty="0">
              <a:latin typeface="Comic Sans MS" pitchFamily="66" charset="0"/>
            </a:endParaRPr>
          </a:p>
        </p:txBody>
      </p:sp>
      <p:sp>
        <p:nvSpPr>
          <p:cNvPr id="42" name="TextBox 41"/>
          <p:cNvSpPr txBox="1"/>
          <p:nvPr/>
        </p:nvSpPr>
        <p:spPr>
          <a:xfrm rot="18000000">
            <a:off x="-170881" y="4801870"/>
            <a:ext cx="1415772" cy="400110"/>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dirty="0" smtClean="0">
                <a:latin typeface="Comic Sans MS" pitchFamily="66" charset="0"/>
              </a:rPr>
              <a:t>Triangular</a:t>
            </a:r>
            <a:endParaRPr lang="en-US" dirty="0">
              <a:latin typeface="Comic Sans MS" pitchFamily="66" charset="0"/>
            </a:endParaRPr>
          </a:p>
        </p:txBody>
      </p:sp>
      <p:sp>
        <p:nvSpPr>
          <p:cNvPr id="43" name="TextBox 42"/>
          <p:cNvSpPr txBox="1"/>
          <p:nvPr/>
        </p:nvSpPr>
        <p:spPr>
          <a:xfrm>
            <a:off x="3442663" y="3704272"/>
            <a:ext cx="2596815" cy="1477328"/>
          </a:xfrm>
          <a:prstGeom prst="rect">
            <a:avLst/>
          </a:prstGeom>
          <a:noFill/>
          <a:ln>
            <a:noFill/>
          </a:ln>
          <a:effectLst>
            <a:outerShdw blurRad="50800" dist="38100" dir="5400000" algn="t" rotWithShape="0">
              <a:prstClr val="black">
                <a:alpha val="40000"/>
              </a:prstClr>
            </a:outerShdw>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rPr>
              <a:t>Frustration &amp;</a:t>
            </a:r>
          </a:p>
          <a:p>
            <a:pPr algn="ct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rPr>
              <a:t>weak connectivity</a:t>
            </a:r>
          </a:p>
          <a:p>
            <a:pPr algn="ct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rPr>
              <a:t>stunt growth of correlations</a:t>
            </a:r>
          </a:p>
          <a:p>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4" name="Right Arrow 43"/>
          <p:cNvSpPr/>
          <p:nvPr/>
        </p:nvSpPr>
        <p:spPr bwMode="auto">
          <a:xfrm rot="5400000">
            <a:off x="4400586" y="5102698"/>
            <a:ext cx="659219" cy="332565"/>
          </a:xfrm>
          <a:prstGeom prst="rightArrow">
            <a:avLst/>
          </a:prstGeom>
          <a:solidFill>
            <a:srgbClr val="FF0000"/>
          </a:solidFill>
          <a:ln w="952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45" name="TextBox 44"/>
          <p:cNvSpPr txBox="1"/>
          <p:nvPr/>
        </p:nvSpPr>
        <p:spPr>
          <a:xfrm>
            <a:off x="3448678" y="5608537"/>
            <a:ext cx="2541080" cy="369332"/>
          </a:xfrm>
          <a:prstGeom prst="rect">
            <a:avLst/>
          </a:prstGeom>
          <a:noFill/>
          <a:effectLst>
            <a:outerShdw blurRad="50800" dist="38100" dir="5400000" algn="t" rotWithShape="0">
              <a:prstClr val="black">
                <a:alpha val="40000"/>
              </a:prstClr>
            </a:outerShdw>
          </a:effectLst>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1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rPr>
              <a:t>Quantum Magnetism</a:t>
            </a:r>
            <a:endParaRPr lang="en-US" sz="1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www.fawcetthobbies.com/pics/RocksMinerals/Lodestone.jpg"/>
          <p:cNvPicPr>
            <a:picLocks noChangeAspect="1" noChangeArrowheads="1"/>
          </p:cNvPicPr>
          <p:nvPr/>
        </p:nvPicPr>
        <p:blipFill>
          <a:blip r:embed="rId3" cstate="print"/>
          <a:srcRect/>
          <a:stretch>
            <a:fillRect/>
          </a:stretch>
        </p:blipFill>
        <p:spPr bwMode="auto">
          <a:xfrm>
            <a:off x="-1" y="0"/>
            <a:ext cx="9165363" cy="6858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Frustrating Outcomes:</a:t>
            </a:r>
            <a:endParaRPr lang="en-US" dirty="0"/>
          </a:p>
        </p:txBody>
      </p:sp>
      <p:sp>
        <p:nvSpPr>
          <p:cNvPr id="52" name="TextBox 51"/>
          <p:cNvSpPr txBox="1"/>
          <p:nvPr/>
        </p:nvSpPr>
        <p:spPr>
          <a:xfrm>
            <a:off x="63798" y="1208692"/>
            <a:ext cx="4549643" cy="369332"/>
          </a:xfrm>
          <a:prstGeom prst="rect">
            <a:avLst/>
          </a:prstGeom>
          <a:noFill/>
        </p:spPr>
        <p:txBody>
          <a:bodyPr wrap="non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Comic Sans MS" pitchFamily="66" charset="0"/>
              </a:rPr>
              <a:t>Lattice distorts      Long range order </a:t>
            </a:r>
            <a:endParaRPr lang="en-US"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Comic Sans MS" pitchFamily="66" charset="0"/>
            </a:endParaRPr>
          </a:p>
        </p:txBody>
      </p:sp>
      <p:sp>
        <p:nvSpPr>
          <p:cNvPr id="53" name="TextBox 52"/>
          <p:cNvSpPr txBox="1"/>
          <p:nvPr/>
        </p:nvSpPr>
        <p:spPr>
          <a:xfrm>
            <a:off x="5167404" y="1224709"/>
            <a:ext cx="3910045" cy="369332"/>
          </a:xfrm>
          <a:prstGeom prst="rect">
            <a:avLst/>
          </a:prstGeom>
          <a:noFill/>
        </p:spPr>
        <p:txBody>
          <a:bodyPr wrap="non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Comic Sans MS" pitchFamily="66" charset="0"/>
              </a:rPr>
              <a:t>Weak disorder      Spin freezing</a:t>
            </a:r>
            <a:endParaRPr lang="en-US"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Comic Sans MS" pitchFamily="66" charset="0"/>
            </a:endParaRPr>
          </a:p>
        </p:txBody>
      </p:sp>
      <p:sp>
        <p:nvSpPr>
          <p:cNvPr id="54" name="Right Arrow 53"/>
          <p:cNvSpPr/>
          <p:nvPr/>
        </p:nvSpPr>
        <p:spPr bwMode="auto">
          <a:xfrm>
            <a:off x="7081284" y="1364632"/>
            <a:ext cx="233916" cy="116958"/>
          </a:xfrm>
          <a:prstGeom prst="rightArrow">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000000"/>
              </a:solidFill>
              <a:effectLst/>
              <a:uLnTx/>
              <a:uFillTx/>
              <a:latin typeface="Times New Roman" pitchFamily="18" charset="0"/>
            </a:endParaRPr>
          </a:p>
        </p:txBody>
      </p:sp>
      <p:pic>
        <p:nvPicPr>
          <p:cNvPr id="55" name="Picture 7"/>
          <p:cNvPicPr>
            <a:picLocks noChangeAspect="1" noChangeArrowheads="1"/>
          </p:cNvPicPr>
          <p:nvPr/>
        </p:nvPicPr>
        <p:blipFill>
          <a:blip r:embed="rId3"/>
          <a:srcRect t="44018"/>
          <a:stretch>
            <a:fillRect/>
          </a:stretch>
        </p:blipFill>
        <p:spPr bwMode="auto">
          <a:xfrm>
            <a:off x="5638800" y="4189228"/>
            <a:ext cx="3090470" cy="2335675"/>
          </a:xfrm>
          <a:prstGeom prst="rect">
            <a:avLst/>
          </a:prstGeom>
          <a:ln>
            <a:noFill/>
          </a:ln>
          <a:effectLst>
            <a:outerShdw blurRad="190500" algn="tl" rotWithShape="0">
              <a:srgbClr val="000000">
                <a:alpha val="70000"/>
              </a:srgbClr>
            </a:outerShdw>
          </a:effectLst>
        </p:spPr>
      </p:pic>
      <p:sp>
        <p:nvSpPr>
          <p:cNvPr id="56" name="Freeform 9"/>
          <p:cNvSpPr>
            <a:spLocks/>
          </p:cNvSpPr>
          <p:nvPr/>
        </p:nvSpPr>
        <p:spPr bwMode="auto">
          <a:xfrm>
            <a:off x="6745443" y="4934738"/>
            <a:ext cx="1827796" cy="1075488"/>
          </a:xfrm>
          <a:custGeom>
            <a:avLst/>
            <a:gdLst/>
            <a:ahLst/>
            <a:cxnLst>
              <a:cxn ang="0">
                <a:pos x="48" y="720"/>
              </a:cxn>
              <a:cxn ang="0">
                <a:pos x="0" y="288"/>
              </a:cxn>
              <a:cxn ang="0">
                <a:pos x="144" y="144"/>
              </a:cxn>
              <a:cxn ang="0">
                <a:pos x="960" y="0"/>
              </a:cxn>
              <a:cxn ang="0">
                <a:pos x="1392" y="96"/>
              </a:cxn>
              <a:cxn ang="0">
                <a:pos x="1394" y="746"/>
              </a:cxn>
              <a:cxn ang="0">
                <a:pos x="48" y="720"/>
              </a:cxn>
            </a:cxnLst>
            <a:rect l="0" t="0" r="r" b="b"/>
            <a:pathLst>
              <a:path w="1394" h="746">
                <a:moveTo>
                  <a:pt x="48" y="720"/>
                </a:moveTo>
                <a:lnTo>
                  <a:pt x="0" y="288"/>
                </a:lnTo>
                <a:lnTo>
                  <a:pt x="144" y="144"/>
                </a:lnTo>
                <a:lnTo>
                  <a:pt x="960" y="0"/>
                </a:lnTo>
                <a:lnTo>
                  <a:pt x="1392" y="96"/>
                </a:lnTo>
                <a:lnTo>
                  <a:pt x="1394" y="746"/>
                </a:lnTo>
                <a:lnTo>
                  <a:pt x="48" y="720"/>
                </a:lnTo>
                <a:close/>
              </a:path>
            </a:pathLst>
          </a:custGeom>
          <a:solidFill>
            <a:srgbClr val="FFFFFF"/>
          </a:solidFill>
          <a:ln w="9525">
            <a:no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Rectangle 10"/>
          <p:cNvSpPr>
            <a:spLocks noChangeArrowheads="1"/>
          </p:cNvSpPr>
          <p:nvPr/>
        </p:nvSpPr>
        <p:spPr bwMode="auto">
          <a:xfrm>
            <a:off x="8453921" y="4843913"/>
            <a:ext cx="149475" cy="1153338"/>
          </a:xfrm>
          <a:prstGeom prst="rect">
            <a:avLst/>
          </a:prstGeom>
          <a:solidFill>
            <a:srgbClr val="FFFFFF"/>
          </a:solid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58" name="Picture 18"/>
          <p:cNvPicPr>
            <a:picLocks noChangeAspect="1" noChangeArrowheads="1"/>
          </p:cNvPicPr>
          <p:nvPr/>
        </p:nvPicPr>
        <p:blipFill>
          <a:blip r:embed="rId4" cstate="print"/>
          <a:srcRect l="15015" t="26920" r="10350" b="19089"/>
          <a:stretch>
            <a:fillRect/>
          </a:stretch>
        </p:blipFill>
        <p:spPr bwMode="auto">
          <a:xfrm>
            <a:off x="6400800" y="1752600"/>
            <a:ext cx="2352562" cy="2146197"/>
          </a:xfrm>
          <a:prstGeom prst="rect">
            <a:avLst/>
          </a:prstGeom>
          <a:ln>
            <a:noFill/>
          </a:ln>
          <a:effectLst>
            <a:outerShdw blurRad="190500" algn="tl" rotWithShape="0">
              <a:srgbClr val="000000">
                <a:alpha val="70000"/>
              </a:srgbClr>
            </a:outerShdw>
          </a:effectLst>
        </p:spPr>
      </p:pic>
      <p:pic>
        <p:nvPicPr>
          <p:cNvPr id="59" name="Picture 7" descr="nigas"/>
          <p:cNvPicPr>
            <a:picLocks noChangeAspect="1" noChangeArrowheads="1"/>
          </p:cNvPicPr>
          <p:nvPr/>
        </p:nvPicPr>
        <p:blipFill>
          <a:blip r:embed="rId5" cstate="print">
            <a:clrChange>
              <a:clrFrom>
                <a:srgbClr val="F9F9F9"/>
              </a:clrFrom>
              <a:clrTo>
                <a:srgbClr val="F9F9F9">
                  <a:alpha val="0"/>
                </a:srgbClr>
              </a:clrTo>
            </a:clrChange>
          </a:blip>
          <a:srcRect l="23404" r="22340"/>
          <a:stretch>
            <a:fillRect/>
          </a:stretch>
        </p:blipFill>
        <p:spPr bwMode="auto">
          <a:xfrm flipH="1">
            <a:off x="4986649" y="1624819"/>
            <a:ext cx="1343519" cy="2316305"/>
          </a:xfrm>
          <a:prstGeom prst="rect">
            <a:avLst/>
          </a:prstGeom>
          <a:ln>
            <a:noFill/>
          </a:ln>
          <a:effectLst>
            <a:outerShdw blurRad="292100" dist="139700" dir="2700000" algn="tl" rotWithShape="0">
              <a:srgbClr val="333333">
                <a:alpha val="65000"/>
              </a:srgbClr>
            </a:outerShdw>
          </a:effectLst>
        </p:spPr>
      </p:pic>
      <p:grpSp>
        <p:nvGrpSpPr>
          <p:cNvPr id="60" name="Group 59"/>
          <p:cNvGrpSpPr/>
          <p:nvPr/>
        </p:nvGrpSpPr>
        <p:grpSpPr>
          <a:xfrm>
            <a:off x="81258" y="2009553"/>
            <a:ext cx="4487778" cy="4772490"/>
            <a:chOff x="81258" y="2009553"/>
            <a:chExt cx="4487778" cy="4772490"/>
          </a:xfrm>
        </p:grpSpPr>
        <p:pic>
          <p:nvPicPr>
            <p:cNvPr id="61" name="Picture 6"/>
            <p:cNvPicPr>
              <a:picLocks noChangeArrowheads="1"/>
            </p:cNvPicPr>
            <p:nvPr/>
          </p:nvPicPr>
          <p:blipFill>
            <a:blip r:embed="rId6"/>
            <a:srcRect l="3922" t="14285"/>
            <a:stretch>
              <a:fillRect/>
            </a:stretch>
          </p:blipFill>
          <p:spPr bwMode="auto">
            <a:xfrm>
              <a:off x="81258" y="2009553"/>
              <a:ext cx="4487778" cy="4772490"/>
            </a:xfrm>
            <a:prstGeom prst="rect">
              <a:avLst/>
            </a:prstGeom>
            <a:ln>
              <a:noFill/>
            </a:ln>
            <a:effectLst>
              <a:outerShdw blurRad="190500" algn="tl" rotWithShape="0">
                <a:srgbClr val="000000">
                  <a:alpha val="70000"/>
                </a:srgbClr>
              </a:outerShdw>
            </a:effectLst>
          </p:spPr>
        </p:pic>
        <p:sp>
          <p:nvSpPr>
            <p:cNvPr id="62" name="Rectangle 61"/>
            <p:cNvSpPr/>
            <p:nvPr/>
          </p:nvSpPr>
          <p:spPr bwMode="auto">
            <a:xfrm>
              <a:off x="1002111" y="2209568"/>
              <a:ext cx="1007442" cy="246553"/>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000000"/>
                </a:solidFill>
                <a:effectLst/>
                <a:uLnTx/>
                <a:uFillTx/>
                <a:latin typeface="Times New Roman" pitchFamily="18" charset="0"/>
              </a:endParaRPr>
            </a:p>
          </p:txBody>
        </p:sp>
      </p:grpSp>
      <p:sp>
        <p:nvSpPr>
          <p:cNvPr id="63" name="TextBox 62"/>
          <p:cNvSpPr txBox="1"/>
          <p:nvPr/>
        </p:nvSpPr>
        <p:spPr>
          <a:xfrm>
            <a:off x="1315634" y="5629140"/>
            <a:ext cx="2302233"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Comic Sans MS" pitchFamily="66" charset="0"/>
              </a:rPr>
              <a:t>S. H. Lee et al. (2000)</a:t>
            </a:r>
            <a:endParaRPr kumimoji="0" lang="en-US" sz="1600" b="0" i="0" u="none" strike="noStrike" kern="0" cap="none" spc="0" normalizeH="0" baseline="0" noProof="0" dirty="0">
              <a:ln>
                <a:noFill/>
              </a:ln>
              <a:solidFill>
                <a:srgbClr val="FFFFFF"/>
              </a:solidFill>
              <a:effectLst/>
              <a:uLnTx/>
              <a:uFillTx/>
              <a:latin typeface="Comic Sans MS" pitchFamily="66" charset="0"/>
            </a:endParaRPr>
          </a:p>
        </p:txBody>
      </p:sp>
      <p:sp>
        <p:nvSpPr>
          <p:cNvPr id="64" name="TextBox 63"/>
          <p:cNvSpPr txBox="1"/>
          <p:nvPr/>
        </p:nvSpPr>
        <p:spPr>
          <a:xfrm>
            <a:off x="6610899" y="5567584"/>
            <a:ext cx="2063385" cy="369332"/>
          </a:xfrm>
          <a:prstGeom prst="rect">
            <a:avLst/>
          </a:prstGeom>
          <a:noFill/>
        </p:spPr>
        <p:txBody>
          <a:bodyPr wrap="none" rtlCol="0">
            <a:spAutoFit/>
          </a:bodyPr>
          <a:lstStyle/>
          <a:p>
            <a:r>
              <a:rPr lang="en-US" sz="1400" dirty="0" err="1" smtClean="0">
                <a:solidFill>
                  <a:schemeClr val="bg1"/>
                </a:solidFill>
                <a:latin typeface="Comic Sans MS" pitchFamily="66" charset="0"/>
              </a:rPr>
              <a:t>Nakatsuji</a:t>
            </a:r>
            <a:r>
              <a:rPr lang="en-US" sz="1400" dirty="0" smtClean="0">
                <a:solidFill>
                  <a:schemeClr val="bg1"/>
                </a:solidFill>
                <a:latin typeface="Comic Sans MS" pitchFamily="66" charset="0"/>
              </a:rPr>
              <a:t> et al (2006</a:t>
            </a:r>
            <a:r>
              <a:rPr lang="en-US" sz="1800" dirty="0" smtClean="0">
                <a:solidFill>
                  <a:schemeClr val="bg1"/>
                </a:solidFill>
                <a:latin typeface="Comic Sans MS" pitchFamily="66" charset="0"/>
              </a:rPr>
              <a:t>)</a:t>
            </a:r>
            <a:endParaRPr lang="en-US" sz="1800" dirty="0">
              <a:solidFill>
                <a:schemeClr val="bg1"/>
              </a:solidFill>
              <a:latin typeface="Comic Sans MS" pitchFamily="66" charset="0"/>
            </a:endParaRPr>
          </a:p>
        </p:txBody>
      </p:sp>
      <p:sp>
        <p:nvSpPr>
          <p:cNvPr id="65" name="TextBox 64"/>
          <p:cNvSpPr txBox="1"/>
          <p:nvPr/>
        </p:nvSpPr>
        <p:spPr>
          <a:xfrm>
            <a:off x="6858000" y="1775627"/>
            <a:ext cx="1773242" cy="307777"/>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latin typeface="Comic Sans MS" pitchFamily="66" charset="0"/>
              </a:rPr>
              <a:t>Stock et al. (2009)</a:t>
            </a:r>
            <a:endParaRPr kumimoji="0" lang="en-US" sz="1400" b="0" i="0" u="none" strike="noStrike" kern="0" cap="none" spc="0" normalizeH="0" baseline="0" noProof="0" dirty="0">
              <a:ln>
                <a:noFill/>
              </a:ln>
              <a:solidFill>
                <a:sysClr val="windowText" lastClr="000000"/>
              </a:solidFill>
              <a:effectLst/>
              <a:uLnTx/>
              <a:uFillTx/>
              <a:latin typeface="Comic Sans MS" pitchFamily="66" charset="0"/>
            </a:endParaRPr>
          </a:p>
        </p:txBody>
      </p:sp>
      <p:sp>
        <p:nvSpPr>
          <p:cNvPr id="66" name="TextBox 65"/>
          <p:cNvSpPr txBox="1"/>
          <p:nvPr/>
        </p:nvSpPr>
        <p:spPr>
          <a:xfrm rot="18268103">
            <a:off x="4583836" y="1930636"/>
            <a:ext cx="105830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effectLst/>
                <a:uLnTx/>
                <a:uFillTx/>
                <a:latin typeface="Comic Sans MS" pitchFamily="66" charset="0"/>
              </a:rPr>
              <a:t>NiGa</a:t>
            </a:r>
            <a:r>
              <a:rPr kumimoji="0" lang="en-US" sz="1800" b="0" i="0" u="none" strike="noStrike" kern="0" cap="none" spc="0" normalizeH="0" baseline="-25000" noProof="0" dirty="0" smtClean="0">
                <a:ln>
                  <a:noFill/>
                </a:ln>
                <a:effectLst/>
                <a:uLnTx/>
                <a:uFillTx/>
                <a:latin typeface="Comic Sans MS" pitchFamily="66" charset="0"/>
              </a:rPr>
              <a:t>2</a:t>
            </a:r>
            <a:r>
              <a:rPr kumimoji="0" lang="en-US" sz="1800" b="0" i="0" u="none" strike="noStrike" kern="0" cap="none" spc="0" normalizeH="0" baseline="0" noProof="0" dirty="0" smtClean="0">
                <a:ln>
                  <a:noFill/>
                </a:ln>
                <a:effectLst/>
                <a:uLnTx/>
                <a:uFillTx/>
                <a:latin typeface="Comic Sans MS" pitchFamily="66" charset="0"/>
              </a:rPr>
              <a:t>S</a:t>
            </a:r>
            <a:r>
              <a:rPr kumimoji="0" lang="en-US" sz="1800" b="0" i="0" u="none" strike="noStrike" kern="0" cap="none" spc="0" normalizeH="0" baseline="-25000" noProof="0" dirty="0" smtClean="0">
                <a:ln>
                  <a:noFill/>
                </a:ln>
                <a:effectLst/>
                <a:uLnTx/>
                <a:uFillTx/>
                <a:latin typeface="Comic Sans MS" pitchFamily="66" charset="0"/>
              </a:rPr>
              <a:t>4</a:t>
            </a:r>
            <a:endParaRPr kumimoji="0" lang="en-US" sz="1800" b="0" i="0" u="none" strike="noStrike" kern="0" cap="none" spc="0" normalizeH="0" baseline="-25000" noProof="0" dirty="0">
              <a:ln>
                <a:noFill/>
              </a:ln>
              <a:effectLst/>
              <a:uLnTx/>
              <a:uFillTx/>
              <a:latin typeface="Comic Sans MS" pitchFamily="66" charset="0"/>
            </a:endParaRPr>
          </a:p>
        </p:txBody>
      </p:sp>
      <p:pic>
        <p:nvPicPr>
          <p:cNvPr id="67" name="Picture 33" descr="cornersharing"/>
          <p:cNvPicPr>
            <a:picLocks noChangeAspect="1" noChangeArrowheads="1"/>
          </p:cNvPicPr>
          <p:nvPr/>
        </p:nvPicPr>
        <p:blipFill>
          <a:blip r:embed="rId7" cstate="print">
            <a:clrChange>
              <a:clrFrom>
                <a:srgbClr val="F6FBF7"/>
              </a:clrFrom>
              <a:clrTo>
                <a:srgbClr val="F6FBF7">
                  <a:alpha val="0"/>
                </a:srgbClr>
              </a:clrTo>
            </a:clrChange>
          </a:blip>
          <a:srcRect t="15750" b="7617"/>
          <a:stretch>
            <a:fillRect/>
          </a:stretch>
        </p:blipFill>
        <p:spPr bwMode="auto">
          <a:xfrm>
            <a:off x="152400" y="2057400"/>
            <a:ext cx="1602861" cy="1136663"/>
          </a:xfrm>
          <a:prstGeom prst="rect">
            <a:avLst/>
          </a:prstGeom>
          <a:ln>
            <a:noFill/>
          </a:ln>
          <a:effectLst>
            <a:outerShdw blurRad="292100" dist="139700" dir="2700000" algn="tl" rotWithShape="0">
              <a:srgbClr val="333333">
                <a:alpha val="65000"/>
              </a:srgbClr>
            </a:outerShdw>
          </a:effectLst>
        </p:spPr>
      </p:pic>
      <p:sp>
        <p:nvSpPr>
          <p:cNvPr id="68" name="TextBox 67"/>
          <p:cNvSpPr txBox="1"/>
          <p:nvPr/>
        </p:nvSpPr>
        <p:spPr>
          <a:xfrm>
            <a:off x="3101903" y="3524997"/>
            <a:ext cx="69121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rPr>
              <a:t>15 K</a:t>
            </a:r>
            <a:endParaRPr kumimoji="0" lang="en-US" sz="1800" b="0" i="0" u="none" strike="noStrike" kern="0" cap="none" spc="0" normalizeH="0" baseline="0" noProof="0" dirty="0">
              <a:ln>
                <a:noFill/>
              </a:ln>
              <a:solidFill>
                <a:srgbClr val="FFFFFF"/>
              </a:solidFill>
              <a:effectLst/>
              <a:uLnTx/>
              <a:uFillTx/>
            </a:endParaRPr>
          </a:p>
        </p:txBody>
      </p:sp>
      <p:sp>
        <p:nvSpPr>
          <p:cNvPr id="69" name="TextBox 68"/>
          <p:cNvSpPr txBox="1"/>
          <p:nvPr/>
        </p:nvSpPr>
        <p:spPr>
          <a:xfrm>
            <a:off x="3190505" y="4843913"/>
            <a:ext cx="75533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rPr>
              <a:t>1.5 K</a:t>
            </a:r>
            <a:endParaRPr kumimoji="0" lang="en-US" sz="1800" b="0" i="0" u="none" strike="noStrike" kern="0" cap="none" spc="0" normalizeH="0" baseline="0" noProof="0" dirty="0">
              <a:ln>
                <a:noFill/>
              </a:ln>
              <a:solidFill>
                <a:srgbClr val="FFFFFF"/>
              </a:solidFill>
              <a:effectLst/>
              <a:uLnTx/>
              <a:uFillTx/>
            </a:endParaRPr>
          </a:p>
        </p:txBody>
      </p:sp>
      <p:sp>
        <p:nvSpPr>
          <p:cNvPr id="70" name="Rectangle 69"/>
          <p:cNvSpPr/>
          <p:nvPr/>
        </p:nvSpPr>
        <p:spPr bwMode="auto">
          <a:xfrm>
            <a:off x="1002111" y="3524997"/>
            <a:ext cx="1007442" cy="270826"/>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000000"/>
              </a:solidFill>
              <a:effectLst/>
              <a:uLnTx/>
              <a:uFillTx/>
              <a:latin typeface="Times New Roman" pitchFamily="18" charset="0"/>
            </a:endParaRPr>
          </a:p>
        </p:txBody>
      </p:sp>
      <p:sp>
        <p:nvSpPr>
          <p:cNvPr id="71" name="Rectangle 70"/>
          <p:cNvSpPr/>
          <p:nvPr/>
        </p:nvSpPr>
        <p:spPr bwMode="auto">
          <a:xfrm>
            <a:off x="1002111" y="4843913"/>
            <a:ext cx="1007442" cy="270826"/>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000000"/>
              </a:solidFill>
              <a:effectLst/>
              <a:uLnTx/>
              <a:uFillTx/>
              <a:latin typeface="Times New Roman" pitchFamily="18" charset="0"/>
            </a:endParaRPr>
          </a:p>
        </p:txBody>
      </p:sp>
      <p:sp>
        <p:nvSpPr>
          <p:cNvPr id="72" name="Right Arrow 71"/>
          <p:cNvSpPr/>
          <p:nvPr/>
        </p:nvSpPr>
        <p:spPr bwMode="auto">
          <a:xfrm>
            <a:off x="2052084" y="1339828"/>
            <a:ext cx="233916" cy="116958"/>
          </a:xfrm>
          <a:prstGeom prst="rightArrow">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srgbClr val="000000"/>
              </a:solidFill>
              <a:effectLst/>
              <a:uLnTx/>
              <a:uFillTx/>
              <a:latin typeface="Times New Roman" pitchFamily="18" charset="0"/>
            </a:endParaRPr>
          </a:p>
        </p:txBody>
      </p:sp>
      <p:sp>
        <p:nvSpPr>
          <p:cNvPr id="73" name="TextBox 72"/>
          <p:cNvSpPr txBox="1"/>
          <p:nvPr/>
        </p:nvSpPr>
        <p:spPr>
          <a:xfrm rot="19330203">
            <a:off x="1065649" y="3724068"/>
            <a:ext cx="1088760" cy="369332"/>
          </a:xfrm>
          <a:prstGeom prst="rect">
            <a:avLst/>
          </a:prstGeom>
          <a:noFill/>
        </p:spPr>
        <p:txBody>
          <a:bodyPr wrap="none" rtlCol="0">
            <a:spAutoFit/>
          </a:bodyPr>
          <a:lstStyle/>
          <a:p>
            <a:r>
              <a:rPr lang="en-US" dirty="0" smtClean="0">
                <a:solidFill>
                  <a:schemeClr val="bg1"/>
                </a:solidFill>
                <a:latin typeface="Comic Sans MS" pitchFamily="66" charset="0"/>
              </a:rPr>
              <a:t>ZnCr</a:t>
            </a:r>
            <a:r>
              <a:rPr lang="en-US" baseline="-25000" dirty="0" smtClean="0">
                <a:solidFill>
                  <a:schemeClr val="bg1"/>
                </a:solidFill>
                <a:latin typeface="Comic Sans MS" pitchFamily="66" charset="0"/>
              </a:rPr>
              <a:t>2</a:t>
            </a:r>
            <a:r>
              <a:rPr lang="en-US" dirty="0" smtClean="0">
                <a:solidFill>
                  <a:schemeClr val="bg1"/>
                </a:solidFill>
                <a:latin typeface="Comic Sans MS" pitchFamily="66" charset="0"/>
              </a:rPr>
              <a:t>O</a:t>
            </a:r>
            <a:r>
              <a:rPr lang="en-US" baseline="-25000" dirty="0" smtClean="0">
                <a:solidFill>
                  <a:schemeClr val="bg1"/>
                </a:solidFill>
                <a:latin typeface="Comic Sans MS" pitchFamily="66" charset="0"/>
              </a:rPr>
              <a:t>4</a:t>
            </a:r>
            <a:endParaRPr lang="en-US" baseline="-25000" dirty="0">
              <a:solidFill>
                <a:schemeClr val="bg1"/>
              </a:solidFill>
              <a:latin typeface="Comic Sans MS" pitchFamily="66" charset="0"/>
            </a:endParaRPr>
          </a:p>
        </p:txBody>
      </p:sp>
      <p:sp>
        <p:nvSpPr>
          <p:cNvPr id="74" name="TextBox 73"/>
          <p:cNvSpPr txBox="1"/>
          <p:nvPr/>
        </p:nvSpPr>
        <p:spPr>
          <a:xfrm>
            <a:off x="3101903" y="2083404"/>
            <a:ext cx="69121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rPr>
              <a:t>40 K</a:t>
            </a:r>
            <a:endParaRPr kumimoji="0" lang="en-US" sz="1800" b="0" i="0" u="none" strike="noStrike" kern="0" cap="none" spc="0" normalizeH="0" baseline="0" noProof="0" dirty="0">
              <a:ln>
                <a:noFill/>
              </a:ln>
              <a:solidFill>
                <a:srgbClr val="FFFFFF"/>
              </a:solidFill>
              <a:effectLst/>
              <a:uLnTx/>
              <a:uFillTx/>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685800"/>
          </a:xfrm>
        </p:spPr>
        <p:txBody>
          <a:bodyPr>
            <a:normAutofit/>
          </a:bodyPr>
          <a:lstStyle/>
          <a:p>
            <a:r>
              <a:rPr lang="en-US" sz="4000" dirty="0" smtClean="0"/>
              <a:t>Frustration + Fermions=Spin Liquid ? </a:t>
            </a:r>
            <a:endParaRPr lang="en-US" sz="4000" dirty="0"/>
          </a:p>
        </p:txBody>
      </p:sp>
      <p:sp>
        <p:nvSpPr>
          <p:cNvPr id="9" name="Rectangle 8"/>
          <p:cNvSpPr/>
          <p:nvPr/>
        </p:nvSpPr>
        <p:spPr bwMode="auto">
          <a:xfrm>
            <a:off x="4354997" y="1059710"/>
            <a:ext cx="4518837" cy="5569690"/>
          </a:xfrm>
          <a:prstGeom prst="rect">
            <a:avLst/>
          </a:prstGeom>
          <a:solidFill>
            <a:schemeClr val="tx1"/>
          </a:solidFill>
          <a:ln w="28575" cap="flat" cmpd="sng" algn="ctr">
            <a:solidFill>
              <a:srgbClr val="FF0000"/>
            </a:solidFill>
            <a:prstDash val="sysDot"/>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304800" y="1059710"/>
            <a:ext cx="3775514" cy="5569690"/>
          </a:xfrm>
          <a:prstGeom prst="rect">
            <a:avLst/>
          </a:prstGeom>
          <a:solidFill>
            <a:schemeClr val="tx1"/>
          </a:solidFill>
          <a:ln w="28575" cap="flat" cmpd="sng" algn="ctr">
            <a:solidFill>
              <a:srgbClr val="FF0000"/>
            </a:solidFill>
            <a:prstDash val="sysDot"/>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p:txBody>
      </p:sp>
      <p:pic>
        <p:nvPicPr>
          <p:cNvPr id="12" name="Picture 2"/>
          <p:cNvPicPr>
            <a:picLocks noChangeAspect="1" noChangeArrowheads="1"/>
          </p:cNvPicPr>
          <p:nvPr/>
        </p:nvPicPr>
        <p:blipFill>
          <a:blip r:embed="rId3"/>
          <a:srcRect/>
          <a:stretch>
            <a:fillRect/>
          </a:stretch>
        </p:blipFill>
        <p:spPr bwMode="auto">
          <a:xfrm>
            <a:off x="375133" y="1356810"/>
            <a:ext cx="3107986" cy="5168048"/>
          </a:xfrm>
          <a:prstGeom prst="rect">
            <a:avLst/>
          </a:prstGeom>
          <a:noFill/>
          <a:ln w="9525">
            <a:noFill/>
            <a:miter lim="800000"/>
            <a:headEnd/>
            <a:tailEnd/>
          </a:ln>
          <a:effectLst/>
        </p:spPr>
      </p:pic>
      <p:pic>
        <p:nvPicPr>
          <p:cNvPr id="13" name="Picture 3"/>
          <p:cNvPicPr>
            <a:picLocks noChangeAspect="1" noChangeArrowheads="1"/>
          </p:cNvPicPr>
          <p:nvPr/>
        </p:nvPicPr>
        <p:blipFill>
          <a:blip r:embed="rId4" cstate="print"/>
          <a:srcRect/>
          <a:stretch>
            <a:fillRect/>
          </a:stretch>
        </p:blipFill>
        <p:spPr bwMode="auto">
          <a:xfrm>
            <a:off x="4578343" y="1258502"/>
            <a:ext cx="4019030" cy="1940539"/>
          </a:xfrm>
          <a:prstGeom prst="rect">
            <a:avLst/>
          </a:prstGeom>
          <a:noFill/>
          <a:ln w="9525">
            <a:noFill/>
            <a:miter lim="800000"/>
            <a:headEnd/>
            <a:tailEnd/>
          </a:ln>
          <a:effectLst/>
        </p:spPr>
      </p:pic>
      <p:pic>
        <p:nvPicPr>
          <p:cNvPr id="14" name="Picture 4"/>
          <p:cNvPicPr>
            <a:picLocks noChangeAspect="1" noChangeArrowheads="1"/>
          </p:cNvPicPr>
          <p:nvPr/>
        </p:nvPicPr>
        <p:blipFill>
          <a:blip r:embed="rId5"/>
          <a:srcRect/>
          <a:stretch>
            <a:fillRect/>
          </a:stretch>
        </p:blipFill>
        <p:spPr bwMode="auto">
          <a:xfrm>
            <a:off x="4780370" y="3348813"/>
            <a:ext cx="3714782" cy="3280587"/>
          </a:xfrm>
          <a:prstGeom prst="rect">
            <a:avLst/>
          </a:prstGeom>
          <a:noFill/>
          <a:ln w="9525">
            <a:noFill/>
            <a:miter lim="800000"/>
            <a:headEnd/>
            <a:tailEnd/>
          </a:ln>
          <a:effectLst/>
        </p:spPr>
      </p:pic>
      <p:sp>
        <p:nvSpPr>
          <p:cNvPr id="15" name="TextBox 14"/>
          <p:cNvSpPr txBox="1"/>
          <p:nvPr/>
        </p:nvSpPr>
        <p:spPr>
          <a:xfrm>
            <a:off x="460197" y="1070343"/>
            <a:ext cx="3539752" cy="369332"/>
          </a:xfrm>
          <a:prstGeom prst="rect">
            <a:avLst/>
          </a:prstGeom>
          <a:noFill/>
        </p:spPr>
        <p:txBody>
          <a:bodyPr wrap="none" rtlCol="0">
            <a:spAutoFit/>
          </a:bodyPr>
          <a:lstStyle/>
          <a:p>
            <a:r>
              <a:rPr lang="en-US" sz="1800" dirty="0" smtClean="0">
                <a:solidFill>
                  <a:schemeClr val="bg1"/>
                </a:solidFill>
                <a:latin typeface="Comic Sans MS" pitchFamily="66" charset="0"/>
              </a:rPr>
              <a:t>La</a:t>
            </a:r>
            <a:r>
              <a:rPr lang="en-US" sz="1800" baseline="-25000" dirty="0" smtClean="0">
                <a:solidFill>
                  <a:schemeClr val="bg1"/>
                </a:solidFill>
                <a:latin typeface="Comic Sans MS" pitchFamily="66" charset="0"/>
              </a:rPr>
              <a:t>2</a:t>
            </a:r>
            <a:r>
              <a:rPr lang="en-US" sz="1800" dirty="0" smtClean="0">
                <a:solidFill>
                  <a:schemeClr val="bg1"/>
                </a:solidFill>
                <a:latin typeface="Comic Sans MS" pitchFamily="66" charset="0"/>
              </a:rPr>
              <a:t>CuO</a:t>
            </a:r>
            <a:r>
              <a:rPr lang="en-US" sz="1800" baseline="-25000" dirty="0" smtClean="0">
                <a:solidFill>
                  <a:schemeClr val="bg1"/>
                </a:solidFill>
                <a:latin typeface="Comic Sans MS" pitchFamily="66" charset="0"/>
              </a:rPr>
              <a:t>4</a:t>
            </a:r>
            <a:r>
              <a:rPr lang="en-US" sz="1800" dirty="0" smtClean="0">
                <a:solidFill>
                  <a:schemeClr val="bg1"/>
                </a:solidFill>
                <a:latin typeface="Comic Sans MS" pitchFamily="66" charset="0"/>
              </a:rPr>
              <a:t>         </a:t>
            </a:r>
            <a:r>
              <a:rPr lang="en-US" sz="1800" dirty="0" err="1" smtClean="0">
                <a:solidFill>
                  <a:schemeClr val="bg1"/>
                </a:solidFill>
                <a:latin typeface="Comic Sans MS" pitchFamily="66" charset="0"/>
              </a:rPr>
              <a:t>Coldea</a:t>
            </a:r>
            <a:r>
              <a:rPr lang="en-US" sz="1800" dirty="0" smtClean="0">
                <a:solidFill>
                  <a:schemeClr val="bg1"/>
                </a:solidFill>
                <a:latin typeface="Comic Sans MS" pitchFamily="66" charset="0"/>
              </a:rPr>
              <a:t> et al 2001</a:t>
            </a:r>
            <a:endParaRPr lang="en-US" sz="1800" dirty="0">
              <a:solidFill>
                <a:schemeClr val="bg1"/>
              </a:solidFill>
              <a:latin typeface="Comic Sans MS" pitchFamily="66" charset="0"/>
            </a:endParaRPr>
          </a:p>
        </p:txBody>
      </p:sp>
      <p:sp>
        <p:nvSpPr>
          <p:cNvPr id="16" name="Rectangle 15"/>
          <p:cNvSpPr/>
          <p:nvPr/>
        </p:nvSpPr>
        <p:spPr>
          <a:xfrm>
            <a:off x="4397515" y="1122245"/>
            <a:ext cx="4412521" cy="369332"/>
          </a:xfrm>
          <a:prstGeom prst="rect">
            <a:avLst/>
          </a:prstGeom>
          <a:solidFill>
            <a:schemeClr val="tx1"/>
          </a:solidFill>
        </p:spPr>
        <p:txBody>
          <a:bodyPr wrap="square">
            <a:spAutoFit/>
          </a:bodyPr>
          <a:lstStyle/>
          <a:p>
            <a:r>
              <a:rPr lang="en-US" dirty="0" smtClean="0">
                <a:solidFill>
                  <a:schemeClr val="bg1"/>
                </a:solidFill>
                <a:latin typeface="Symbol" pitchFamily="18" charset="2"/>
              </a:rPr>
              <a:t>k</a:t>
            </a:r>
            <a:r>
              <a:rPr lang="en-US" dirty="0" smtClean="0">
                <a:solidFill>
                  <a:schemeClr val="bg1"/>
                </a:solidFill>
                <a:latin typeface="Comic Sans MS" pitchFamily="66" charset="0"/>
              </a:rPr>
              <a:t>-ET</a:t>
            </a:r>
            <a:r>
              <a:rPr lang="en-US" baseline="-25000" dirty="0" smtClean="0">
                <a:solidFill>
                  <a:schemeClr val="bg1"/>
                </a:solidFill>
                <a:latin typeface="Comic Sans MS" pitchFamily="66" charset="0"/>
              </a:rPr>
              <a:t>2</a:t>
            </a:r>
            <a:r>
              <a:rPr lang="en-US" dirty="0" smtClean="0">
                <a:solidFill>
                  <a:schemeClr val="bg1"/>
                </a:solidFill>
                <a:latin typeface="Comic Sans MS" pitchFamily="66" charset="0"/>
              </a:rPr>
              <a:t>Cu</a:t>
            </a:r>
            <a:r>
              <a:rPr lang="en-US" baseline="-25000" dirty="0" smtClean="0">
                <a:solidFill>
                  <a:schemeClr val="bg1"/>
                </a:solidFill>
                <a:latin typeface="Comic Sans MS" pitchFamily="66" charset="0"/>
              </a:rPr>
              <a:t>2</a:t>
            </a:r>
            <a:r>
              <a:rPr lang="en-US" dirty="0" smtClean="0">
                <a:solidFill>
                  <a:schemeClr val="bg1"/>
                </a:solidFill>
                <a:latin typeface="Comic Sans MS" pitchFamily="66" charset="0"/>
              </a:rPr>
              <a:t>CN</a:t>
            </a:r>
            <a:r>
              <a:rPr lang="en-US" baseline="-25000" dirty="0" smtClean="0">
                <a:solidFill>
                  <a:schemeClr val="bg1"/>
                </a:solidFill>
                <a:latin typeface="Comic Sans MS" pitchFamily="66" charset="0"/>
              </a:rPr>
              <a:t>3</a:t>
            </a:r>
            <a:r>
              <a:rPr lang="en-US" dirty="0" smtClean="0">
                <a:solidFill>
                  <a:schemeClr val="bg1"/>
                </a:solidFill>
                <a:latin typeface="Comic Sans MS" pitchFamily="66" charset="0"/>
              </a:rPr>
              <a:t>  Kurosaki et al (2005)</a:t>
            </a:r>
            <a:endParaRPr lang="en-US"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9144000" cy="685800"/>
          </a:xfrm>
        </p:spPr>
        <p:txBody>
          <a:bodyPr>
            <a:noAutofit/>
          </a:bodyPr>
          <a:lstStyle/>
          <a:p>
            <a:r>
              <a:rPr lang="en-US" sz="3600" dirty="0" smtClean="0"/>
              <a:t>Why the fuss about quantum criticality? </a:t>
            </a:r>
            <a:endParaRPr lang="en-US" sz="3600" dirty="0"/>
          </a:p>
        </p:txBody>
      </p:sp>
      <p:sp>
        <p:nvSpPr>
          <p:cNvPr id="22546" name="Line 18"/>
          <p:cNvSpPr>
            <a:spLocks noChangeShapeType="1"/>
          </p:cNvSpPr>
          <p:nvPr/>
        </p:nvSpPr>
        <p:spPr bwMode="auto">
          <a:xfrm flipV="1">
            <a:off x="1582738" y="2133600"/>
            <a:ext cx="0" cy="3937000"/>
          </a:xfrm>
          <a:prstGeom prst="line">
            <a:avLst/>
          </a:prstGeom>
          <a:noFill/>
          <a:ln w="28575">
            <a:solidFill>
              <a:schemeClr val="tx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22547" name="Line 19"/>
          <p:cNvSpPr>
            <a:spLocks noChangeShapeType="1"/>
          </p:cNvSpPr>
          <p:nvPr/>
        </p:nvSpPr>
        <p:spPr bwMode="auto">
          <a:xfrm>
            <a:off x="1582738" y="6070600"/>
            <a:ext cx="5959475" cy="0"/>
          </a:xfrm>
          <a:prstGeom prst="line">
            <a:avLst/>
          </a:prstGeom>
          <a:noFill/>
          <a:ln w="28575">
            <a:solidFill>
              <a:schemeClr val="tx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22548" name="Freeform 20"/>
          <p:cNvSpPr>
            <a:spLocks/>
          </p:cNvSpPr>
          <p:nvPr/>
        </p:nvSpPr>
        <p:spPr bwMode="auto">
          <a:xfrm>
            <a:off x="1582738" y="2747963"/>
            <a:ext cx="3514725" cy="3322637"/>
          </a:xfrm>
          <a:custGeom>
            <a:avLst/>
            <a:gdLst/>
            <a:ahLst/>
            <a:cxnLst>
              <a:cxn ang="0">
                <a:pos x="0" y="3"/>
              </a:cxn>
              <a:cxn ang="0">
                <a:pos x="451" y="32"/>
              </a:cxn>
              <a:cxn ang="0">
                <a:pos x="1017" y="195"/>
              </a:cxn>
              <a:cxn ang="0">
                <a:pos x="1469" y="473"/>
              </a:cxn>
              <a:cxn ang="0">
                <a:pos x="1872" y="829"/>
              </a:cxn>
              <a:cxn ang="0">
                <a:pos x="2198" y="1357"/>
              </a:cxn>
              <a:cxn ang="0">
                <a:pos x="2429" y="1952"/>
              </a:cxn>
              <a:cxn ang="0">
                <a:pos x="2544" y="2365"/>
              </a:cxn>
              <a:cxn ang="0">
                <a:pos x="2553" y="2480"/>
              </a:cxn>
            </a:cxnLst>
            <a:rect l="0" t="0" r="r" b="b"/>
            <a:pathLst>
              <a:path w="2565" h="2480">
                <a:moveTo>
                  <a:pt x="0" y="3"/>
                </a:moveTo>
                <a:cubicBezTo>
                  <a:pt x="141" y="1"/>
                  <a:pt x="282" y="0"/>
                  <a:pt x="451" y="32"/>
                </a:cubicBezTo>
                <a:cubicBezTo>
                  <a:pt x="620" y="64"/>
                  <a:pt x="847" y="122"/>
                  <a:pt x="1017" y="195"/>
                </a:cubicBezTo>
                <a:cubicBezTo>
                  <a:pt x="1187" y="268"/>
                  <a:pt x="1327" y="367"/>
                  <a:pt x="1469" y="473"/>
                </a:cubicBezTo>
                <a:cubicBezTo>
                  <a:pt x="1611" y="579"/>
                  <a:pt x="1750" y="682"/>
                  <a:pt x="1872" y="829"/>
                </a:cubicBezTo>
                <a:cubicBezTo>
                  <a:pt x="1994" y="976"/>
                  <a:pt x="2105" y="1170"/>
                  <a:pt x="2198" y="1357"/>
                </a:cubicBezTo>
                <a:cubicBezTo>
                  <a:pt x="2291" y="1544"/>
                  <a:pt x="2371" y="1784"/>
                  <a:pt x="2429" y="1952"/>
                </a:cubicBezTo>
                <a:cubicBezTo>
                  <a:pt x="2487" y="2120"/>
                  <a:pt x="2523" y="2277"/>
                  <a:pt x="2544" y="2365"/>
                </a:cubicBezTo>
                <a:cubicBezTo>
                  <a:pt x="2565" y="2453"/>
                  <a:pt x="2559" y="2466"/>
                  <a:pt x="2553" y="2480"/>
                </a:cubicBezTo>
              </a:path>
            </a:pathLst>
          </a:custGeom>
          <a:noFill/>
          <a:ln w="38100" cmpd="sng">
            <a:solidFill>
              <a:schemeClr val="tx1"/>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2549" name="Text Box 21"/>
          <p:cNvSpPr txBox="1">
            <a:spLocks noChangeArrowheads="1"/>
          </p:cNvSpPr>
          <p:nvPr/>
        </p:nvSpPr>
        <p:spPr bwMode="auto">
          <a:xfrm>
            <a:off x="533400" y="2214563"/>
            <a:ext cx="677863" cy="51911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Arial Unicode MS" pitchFamily="34" charset="-128"/>
              </a:rPr>
              <a:t>T/J</a:t>
            </a:r>
            <a:endParaRPr kumimoji="0" lang="en-US" sz="1800" b="0" i="0" u="none" strike="noStrike" cap="none" normalizeH="0" baseline="0" smtClean="0">
              <a:ln>
                <a:noFill/>
              </a:ln>
              <a:solidFill>
                <a:schemeClr val="tx1"/>
              </a:solidFill>
              <a:effectLst/>
              <a:latin typeface="Arial" pitchFamily="34" charset="0"/>
            </a:endParaRPr>
          </a:p>
        </p:txBody>
      </p:sp>
      <p:sp>
        <p:nvSpPr>
          <p:cNvPr id="22550" name="Text Box 22"/>
          <p:cNvSpPr txBox="1">
            <a:spLocks noChangeArrowheads="1"/>
          </p:cNvSpPr>
          <p:nvPr/>
        </p:nvSpPr>
        <p:spPr bwMode="auto">
          <a:xfrm>
            <a:off x="4114800" y="6172200"/>
            <a:ext cx="4636206" cy="46166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omic Sans MS" pitchFamily="66" charset="0"/>
              </a:rPr>
              <a:t>1/S, frustration, 1/z, H, P, x, ...</a:t>
            </a:r>
            <a:endParaRPr kumimoji="0" lang="en-US" sz="1800" b="0" i="0" u="none" strike="noStrike" cap="none" normalizeH="0" baseline="0" dirty="0" smtClean="0">
              <a:ln>
                <a:noFill/>
              </a:ln>
              <a:solidFill>
                <a:schemeClr val="tx1"/>
              </a:solidFill>
              <a:effectLst/>
              <a:latin typeface="Comic Sans MS" pitchFamily="66" charset="0"/>
            </a:endParaRPr>
          </a:p>
        </p:txBody>
      </p:sp>
      <p:graphicFrame>
        <p:nvGraphicFramePr>
          <p:cNvPr id="22551" name="Object 23"/>
          <p:cNvGraphicFramePr>
            <a:graphicFrameLocks noChangeAspect="1"/>
          </p:cNvGraphicFramePr>
          <p:nvPr/>
        </p:nvGraphicFramePr>
        <p:xfrm>
          <a:off x="6172200" y="3352800"/>
          <a:ext cx="1770063" cy="866775"/>
        </p:xfrm>
        <a:graphic>
          <a:graphicData uri="http://schemas.openxmlformats.org/presentationml/2006/ole">
            <p:oleObj spid="_x0000_s63490" name="Equation" r:id="rId4" imgW="558720" imgH="279360" progId="Equation.DSMT4">
              <p:embed/>
            </p:oleObj>
          </a:graphicData>
        </a:graphic>
      </p:graphicFrame>
      <p:graphicFrame>
        <p:nvGraphicFramePr>
          <p:cNvPr id="22552" name="Object 24"/>
          <p:cNvGraphicFramePr>
            <a:graphicFrameLocks noChangeAspect="1"/>
          </p:cNvGraphicFramePr>
          <p:nvPr/>
        </p:nvGraphicFramePr>
        <p:xfrm>
          <a:off x="1752600" y="3429000"/>
          <a:ext cx="1722438" cy="842963"/>
        </p:xfrm>
        <a:graphic>
          <a:graphicData uri="http://schemas.openxmlformats.org/presentationml/2006/ole">
            <p:oleObj spid="_x0000_s63491" name="Equation" r:id="rId5" imgW="558720" imgH="279360" progId="Equation.DSMT4">
              <p:embed/>
            </p:oleObj>
          </a:graphicData>
        </a:graphic>
      </p:graphicFrame>
      <p:sp>
        <p:nvSpPr>
          <p:cNvPr id="22553" name="Freeform 25"/>
          <p:cNvSpPr>
            <a:spLocks/>
          </p:cNvSpPr>
          <p:nvPr/>
        </p:nvSpPr>
        <p:spPr bwMode="auto">
          <a:xfrm>
            <a:off x="5105400" y="3009900"/>
            <a:ext cx="762000" cy="3048000"/>
          </a:xfrm>
          <a:custGeom>
            <a:avLst/>
            <a:gdLst/>
            <a:ahLst/>
            <a:cxnLst>
              <a:cxn ang="0">
                <a:pos x="0" y="1920"/>
              </a:cxn>
              <a:cxn ang="0">
                <a:pos x="48" y="1536"/>
              </a:cxn>
              <a:cxn ang="0">
                <a:pos x="144" y="1152"/>
              </a:cxn>
              <a:cxn ang="0">
                <a:pos x="480" y="0"/>
              </a:cxn>
            </a:cxnLst>
            <a:rect l="0" t="0" r="r" b="b"/>
            <a:pathLst>
              <a:path w="480" h="1920">
                <a:moveTo>
                  <a:pt x="0" y="1920"/>
                </a:moveTo>
                <a:cubicBezTo>
                  <a:pt x="12" y="1792"/>
                  <a:pt x="24" y="1664"/>
                  <a:pt x="48" y="1536"/>
                </a:cubicBezTo>
                <a:cubicBezTo>
                  <a:pt x="72" y="1408"/>
                  <a:pt x="72" y="1408"/>
                  <a:pt x="144" y="1152"/>
                </a:cubicBezTo>
                <a:cubicBezTo>
                  <a:pt x="216" y="896"/>
                  <a:pt x="348" y="448"/>
                  <a:pt x="480" y="0"/>
                </a:cubicBezTo>
              </a:path>
            </a:pathLst>
          </a:custGeom>
          <a:noFill/>
          <a:ln w="9525">
            <a:solidFill>
              <a:srgbClr val="FF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2554" name="Freeform 26"/>
          <p:cNvSpPr>
            <a:spLocks/>
          </p:cNvSpPr>
          <p:nvPr/>
        </p:nvSpPr>
        <p:spPr bwMode="auto">
          <a:xfrm flipH="1">
            <a:off x="4343400" y="3009900"/>
            <a:ext cx="762000" cy="3048000"/>
          </a:xfrm>
          <a:custGeom>
            <a:avLst/>
            <a:gdLst/>
            <a:ahLst/>
            <a:cxnLst>
              <a:cxn ang="0">
                <a:pos x="0" y="1920"/>
              </a:cxn>
              <a:cxn ang="0">
                <a:pos x="48" y="1536"/>
              </a:cxn>
              <a:cxn ang="0">
                <a:pos x="144" y="1152"/>
              </a:cxn>
              <a:cxn ang="0">
                <a:pos x="480" y="0"/>
              </a:cxn>
            </a:cxnLst>
            <a:rect l="0" t="0" r="r" b="b"/>
            <a:pathLst>
              <a:path w="480" h="1920">
                <a:moveTo>
                  <a:pt x="0" y="1920"/>
                </a:moveTo>
                <a:cubicBezTo>
                  <a:pt x="12" y="1792"/>
                  <a:pt x="24" y="1664"/>
                  <a:pt x="48" y="1536"/>
                </a:cubicBezTo>
                <a:cubicBezTo>
                  <a:pt x="72" y="1408"/>
                  <a:pt x="72" y="1408"/>
                  <a:pt x="144" y="1152"/>
                </a:cubicBezTo>
                <a:cubicBezTo>
                  <a:pt x="216" y="896"/>
                  <a:pt x="348" y="448"/>
                  <a:pt x="480" y="0"/>
                </a:cubicBezTo>
              </a:path>
            </a:pathLst>
          </a:custGeom>
          <a:noFill/>
          <a:ln w="9525">
            <a:solidFill>
              <a:srgbClr val="FF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2555" name="Text Box 27"/>
          <p:cNvSpPr txBox="1">
            <a:spLocks noChangeArrowheads="1"/>
          </p:cNvSpPr>
          <p:nvPr/>
        </p:nvSpPr>
        <p:spPr bwMode="auto">
          <a:xfrm rot="-5400000">
            <a:off x="3809206" y="3539332"/>
            <a:ext cx="2595563"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0000"/>
                </a:solidFill>
                <a:effectLst/>
                <a:latin typeface="Comic Sans MS" pitchFamily="66" charset="0"/>
              </a:rPr>
              <a:t>Quantum Critical</a:t>
            </a:r>
            <a:endParaRPr kumimoji="0" lang="en-US" sz="1800" b="0" i="0" u="none" strike="noStrike" cap="none" normalizeH="0" baseline="0" dirty="0" smtClean="0">
              <a:ln>
                <a:noFill/>
              </a:ln>
              <a:solidFill>
                <a:schemeClr val="tx1"/>
              </a:solidFill>
              <a:effectLst/>
              <a:latin typeface="Arial" pitchFamily="34" charset="0"/>
            </a:endParaRPr>
          </a:p>
        </p:txBody>
      </p:sp>
      <p:sp>
        <p:nvSpPr>
          <p:cNvPr id="22558" name="Text Box 30"/>
          <p:cNvSpPr txBox="1">
            <a:spLocks noChangeArrowheads="1"/>
          </p:cNvSpPr>
          <p:nvPr/>
        </p:nvSpPr>
        <p:spPr bwMode="auto">
          <a:xfrm rot="-6655458">
            <a:off x="2784475" y="2228850"/>
            <a:ext cx="3025775" cy="3968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0000"/>
                </a:solidFill>
                <a:effectLst/>
                <a:latin typeface="Comic Sans MS" pitchFamily="66" charset="0"/>
              </a:rPr>
              <a:t>Heavy </a:t>
            </a:r>
            <a:r>
              <a:rPr kumimoji="0" lang="en-US" sz="2000" b="0" i="0" u="none" strike="noStrike" cap="none" normalizeH="0" baseline="0" dirty="0" err="1" smtClean="0">
                <a:ln>
                  <a:noFill/>
                </a:ln>
                <a:solidFill>
                  <a:srgbClr val="FF0000"/>
                </a:solidFill>
                <a:effectLst/>
                <a:latin typeface="Comic Sans MS" pitchFamily="66" charset="0"/>
              </a:rPr>
              <a:t>Fermion</a:t>
            </a:r>
            <a:r>
              <a:rPr kumimoji="0" lang="en-US" sz="2000" b="0" i="0" u="none" strike="noStrike" cap="none" normalizeH="0" baseline="0" dirty="0" smtClean="0">
                <a:ln>
                  <a:noFill/>
                </a:ln>
                <a:solidFill>
                  <a:srgbClr val="FF0000"/>
                </a:solidFill>
                <a:effectLst/>
                <a:latin typeface="Comic Sans MS" pitchFamily="66" charset="0"/>
              </a:rPr>
              <a:t> behavior</a:t>
            </a:r>
            <a:endParaRPr kumimoji="0" lang="en-US" sz="1800" b="0" i="0" u="none" strike="noStrike" cap="none" normalizeH="0" baseline="0" dirty="0" smtClean="0">
              <a:ln>
                <a:noFill/>
              </a:ln>
              <a:solidFill>
                <a:schemeClr val="tx1"/>
              </a:solidFill>
              <a:effectLst/>
              <a:latin typeface="Arial" pitchFamily="34" charset="0"/>
            </a:endParaRPr>
          </a:p>
        </p:txBody>
      </p:sp>
      <p:sp>
        <p:nvSpPr>
          <p:cNvPr id="22559" name="Text Box 31"/>
          <p:cNvSpPr txBox="1">
            <a:spLocks noChangeArrowheads="1"/>
          </p:cNvSpPr>
          <p:nvPr/>
        </p:nvSpPr>
        <p:spPr bwMode="auto">
          <a:xfrm rot="16200000">
            <a:off x="3421063" y="2522537"/>
            <a:ext cx="3308350" cy="3968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0000"/>
                </a:solidFill>
                <a:effectLst/>
                <a:latin typeface="Comic Sans MS" pitchFamily="66" charset="0"/>
              </a:rPr>
              <a:t>High T</a:t>
            </a:r>
            <a:r>
              <a:rPr kumimoji="0" lang="en-US" sz="2000" b="0" i="0" u="none" strike="noStrike" cap="none" normalizeH="0" baseline="-25000" dirty="0" smtClean="0">
                <a:ln>
                  <a:noFill/>
                </a:ln>
                <a:solidFill>
                  <a:srgbClr val="FF0000"/>
                </a:solidFill>
                <a:effectLst/>
                <a:latin typeface="Comic Sans MS" pitchFamily="66" charset="0"/>
              </a:rPr>
              <a:t>C</a:t>
            </a:r>
            <a:r>
              <a:rPr kumimoji="0" lang="en-US" sz="2000" b="0" i="0" u="none" strike="noStrike" cap="none" normalizeH="0" baseline="0" dirty="0" smtClean="0">
                <a:ln>
                  <a:noFill/>
                </a:ln>
                <a:solidFill>
                  <a:srgbClr val="FF0000"/>
                </a:solidFill>
                <a:effectLst/>
                <a:latin typeface="Comic Sans MS" pitchFamily="66" charset="0"/>
              </a:rPr>
              <a:t> Superconductivity</a:t>
            </a:r>
            <a:endParaRPr kumimoji="0" lang="en-US" sz="1800" b="0" i="0" u="none" strike="noStrike" cap="none" normalizeH="0" baseline="0" dirty="0" smtClean="0">
              <a:ln>
                <a:noFill/>
              </a:ln>
              <a:solidFill>
                <a:schemeClr val="tx1"/>
              </a:solidFill>
              <a:effectLst/>
              <a:latin typeface="Arial" pitchFamily="34" charset="0"/>
            </a:endParaRPr>
          </a:p>
        </p:txBody>
      </p:sp>
      <p:sp>
        <p:nvSpPr>
          <p:cNvPr id="22560" name="Text Box 32"/>
          <p:cNvSpPr txBox="1">
            <a:spLocks noChangeArrowheads="1"/>
          </p:cNvSpPr>
          <p:nvPr/>
        </p:nvSpPr>
        <p:spPr bwMode="auto">
          <a:xfrm rot="16958589">
            <a:off x="4623594" y="2463006"/>
            <a:ext cx="2274888" cy="3968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0000"/>
                </a:solidFill>
                <a:effectLst/>
                <a:latin typeface="Comic Sans MS" pitchFamily="66" charset="0"/>
              </a:rPr>
              <a:t>Non-</a:t>
            </a:r>
            <a:r>
              <a:rPr kumimoji="0" lang="en-US" sz="2000" b="0" i="0" u="none" strike="noStrike" cap="none" normalizeH="0" baseline="0" dirty="0" err="1" smtClean="0">
                <a:ln>
                  <a:noFill/>
                </a:ln>
                <a:solidFill>
                  <a:srgbClr val="FF0000"/>
                </a:solidFill>
                <a:effectLst/>
                <a:latin typeface="Comic Sans MS" pitchFamily="66" charset="0"/>
              </a:rPr>
              <a:t>fermi</a:t>
            </a:r>
            <a:r>
              <a:rPr kumimoji="0" lang="en-US" sz="2000" b="0" i="0" u="none" strike="noStrike" cap="none" normalizeH="0" baseline="0" dirty="0" smtClean="0">
                <a:ln>
                  <a:noFill/>
                </a:ln>
                <a:solidFill>
                  <a:srgbClr val="FF0000"/>
                </a:solidFill>
                <a:effectLst/>
                <a:latin typeface="Comic Sans MS" pitchFamily="66" charset="0"/>
              </a:rPr>
              <a:t>-liquids</a:t>
            </a:r>
            <a:endParaRPr kumimoji="0" lang="en-US" sz="1800" b="0" i="0" u="none" strike="noStrike" cap="none" normalizeH="0" baseline="0" dirty="0" smtClean="0">
              <a:ln>
                <a:noFill/>
              </a:ln>
              <a:solidFill>
                <a:schemeClr val="tx1"/>
              </a:solidFill>
              <a:effectLst/>
              <a:latin typeface="Arial" pitchFamily="34" charset="0"/>
            </a:endParaRPr>
          </a:p>
        </p:txBody>
      </p:sp>
      <p:grpSp>
        <p:nvGrpSpPr>
          <p:cNvPr id="3" name="Group 49"/>
          <p:cNvGrpSpPr/>
          <p:nvPr/>
        </p:nvGrpSpPr>
        <p:grpSpPr>
          <a:xfrm>
            <a:off x="1943100" y="4572000"/>
            <a:ext cx="1714500" cy="1177925"/>
            <a:chOff x="1943100" y="4572000"/>
            <a:chExt cx="1714500" cy="1177925"/>
          </a:xfrm>
        </p:grpSpPr>
        <p:sp>
          <p:nvSpPr>
            <p:cNvPr id="46" name="Line 5"/>
            <p:cNvSpPr>
              <a:spLocks noChangeShapeType="1"/>
            </p:cNvSpPr>
            <p:nvPr/>
          </p:nvSpPr>
          <p:spPr bwMode="auto">
            <a:xfrm flipV="1">
              <a:off x="1943100" y="4572000"/>
              <a:ext cx="0" cy="1082675"/>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47" name="Line 6"/>
            <p:cNvSpPr>
              <a:spLocks noChangeShapeType="1"/>
            </p:cNvSpPr>
            <p:nvPr/>
          </p:nvSpPr>
          <p:spPr bwMode="auto">
            <a:xfrm>
              <a:off x="2476500" y="4648200"/>
              <a:ext cx="0" cy="1082675"/>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48" name="Line 7"/>
            <p:cNvSpPr>
              <a:spLocks noChangeShapeType="1"/>
            </p:cNvSpPr>
            <p:nvPr/>
          </p:nvSpPr>
          <p:spPr bwMode="auto">
            <a:xfrm flipV="1">
              <a:off x="3124200" y="4591050"/>
              <a:ext cx="0" cy="1082675"/>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49" name="Line 8"/>
            <p:cNvSpPr>
              <a:spLocks noChangeShapeType="1"/>
            </p:cNvSpPr>
            <p:nvPr/>
          </p:nvSpPr>
          <p:spPr bwMode="auto">
            <a:xfrm>
              <a:off x="3657600" y="4667250"/>
              <a:ext cx="0" cy="1082675"/>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4" name="Group 9"/>
          <p:cNvGrpSpPr>
            <a:grpSpLocks/>
          </p:cNvGrpSpPr>
          <p:nvPr/>
        </p:nvGrpSpPr>
        <p:grpSpPr bwMode="auto">
          <a:xfrm>
            <a:off x="6210300" y="4419600"/>
            <a:ext cx="1714500" cy="1177925"/>
            <a:chOff x="432" y="1204"/>
            <a:chExt cx="1080" cy="742"/>
          </a:xfrm>
        </p:grpSpPr>
        <p:sp>
          <p:nvSpPr>
            <p:cNvPr id="52" name="Line 10"/>
            <p:cNvSpPr>
              <a:spLocks noChangeShapeType="1"/>
            </p:cNvSpPr>
            <p:nvPr/>
          </p:nvSpPr>
          <p:spPr bwMode="auto">
            <a:xfrm flipV="1">
              <a:off x="432" y="1204"/>
              <a:ext cx="0" cy="682"/>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53" name="Line 11"/>
            <p:cNvSpPr>
              <a:spLocks noChangeShapeType="1"/>
            </p:cNvSpPr>
            <p:nvPr/>
          </p:nvSpPr>
          <p:spPr bwMode="auto">
            <a:xfrm>
              <a:off x="768" y="1252"/>
              <a:ext cx="0" cy="682"/>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54" name="Line 12"/>
            <p:cNvSpPr>
              <a:spLocks noChangeShapeType="1"/>
            </p:cNvSpPr>
            <p:nvPr/>
          </p:nvSpPr>
          <p:spPr bwMode="auto">
            <a:xfrm flipV="1">
              <a:off x="1176" y="1216"/>
              <a:ext cx="0" cy="682"/>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55" name="Line 13"/>
            <p:cNvSpPr>
              <a:spLocks noChangeShapeType="1"/>
            </p:cNvSpPr>
            <p:nvPr/>
          </p:nvSpPr>
          <p:spPr bwMode="auto">
            <a:xfrm>
              <a:off x="1512" y="1264"/>
              <a:ext cx="0" cy="682"/>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5" name="Group 14"/>
          <p:cNvGrpSpPr>
            <a:grpSpLocks/>
          </p:cNvGrpSpPr>
          <p:nvPr/>
        </p:nvGrpSpPr>
        <p:grpSpPr bwMode="auto">
          <a:xfrm>
            <a:off x="6210300" y="4468812"/>
            <a:ext cx="1714500" cy="1177925"/>
            <a:chOff x="516" y="1300"/>
            <a:chExt cx="1080" cy="742"/>
          </a:xfrm>
        </p:grpSpPr>
        <p:sp>
          <p:nvSpPr>
            <p:cNvPr id="57" name="Line 15"/>
            <p:cNvSpPr>
              <a:spLocks noChangeShapeType="1"/>
            </p:cNvSpPr>
            <p:nvPr/>
          </p:nvSpPr>
          <p:spPr bwMode="auto">
            <a:xfrm>
              <a:off x="516" y="1300"/>
              <a:ext cx="0" cy="682"/>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58" name="Line 16"/>
            <p:cNvSpPr>
              <a:spLocks noChangeShapeType="1"/>
            </p:cNvSpPr>
            <p:nvPr/>
          </p:nvSpPr>
          <p:spPr bwMode="auto">
            <a:xfrm flipV="1">
              <a:off x="852" y="1348"/>
              <a:ext cx="0" cy="682"/>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59" name="Line 17"/>
            <p:cNvSpPr>
              <a:spLocks noChangeShapeType="1"/>
            </p:cNvSpPr>
            <p:nvPr/>
          </p:nvSpPr>
          <p:spPr bwMode="auto">
            <a:xfrm>
              <a:off x="1260" y="1312"/>
              <a:ext cx="0" cy="682"/>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60" name="Line 18"/>
            <p:cNvSpPr>
              <a:spLocks noChangeShapeType="1"/>
            </p:cNvSpPr>
            <p:nvPr/>
          </p:nvSpPr>
          <p:spPr bwMode="auto">
            <a:xfrm flipV="1">
              <a:off x="1596" y="1360"/>
              <a:ext cx="0" cy="682"/>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grpSp>
      <p:pic>
        <p:nvPicPr>
          <p:cNvPr id="63492" name="Picture 4"/>
          <p:cNvPicPr>
            <a:picLocks noChangeAspect="1" noChangeArrowheads="1"/>
          </p:cNvPicPr>
          <p:nvPr/>
        </p:nvPicPr>
        <p:blipFill>
          <a:blip r:embed="rId6"/>
          <a:srcRect/>
          <a:stretch>
            <a:fillRect/>
          </a:stretch>
        </p:blipFill>
        <p:spPr bwMode="auto">
          <a:xfrm>
            <a:off x="6134639" y="1676400"/>
            <a:ext cx="2933161" cy="4145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2555"/>
                                        </p:tgtEl>
                                        <p:attrNameLst>
                                          <p:attrName>style.visibility</p:attrName>
                                        </p:attrNameLst>
                                      </p:cBhvr>
                                      <p:to>
                                        <p:strVal val="visible"/>
                                      </p:to>
                                    </p:set>
                                    <p:animEffect transition="in" filter="dissolve">
                                      <p:cBhvr>
                                        <p:cTn id="18" dur="500"/>
                                        <p:tgtEl>
                                          <p:spTgt spid="2255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2554"/>
                                        </p:tgtEl>
                                        <p:attrNameLst>
                                          <p:attrName>style.visibility</p:attrName>
                                        </p:attrNameLst>
                                      </p:cBhvr>
                                      <p:to>
                                        <p:strVal val="visible"/>
                                      </p:to>
                                    </p:set>
                                    <p:animEffect transition="in" filter="dissolve">
                                      <p:cBhvr>
                                        <p:cTn id="21" dur="500"/>
                                        <p:tgtEl>
                                          <p:spTgt spid="2255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2553"/>
                                        </p:tgtEl>
                                        <p:attrNameLst>
                                          <p:attrName>style.visibility</p:attrName>
                                        </p:attrNameLst>
                                      </p:cBhvr>
                                      <p:to>
                                        <p:strVal val="visible"/>
                                      </p:to>
                                    </p:set>
                                    <p:animEffect transition="in" filter="dissolve">
                                      <p:cBhvr>
                                        <p:cTn id="24" dur="500"/>
                                        <p:tgtEl>
                                          <p:spTgt spid="2255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nodeType="clickEffect">
                                  <p:stCondLst>
                                    <p:cond delay="0"/>
                                  </p:stCondLst>
                                  <p:childTnLst>
                                    <p:animEffect transition="out" filter="dissolve">
                                      <p:cBhvr>
                                        <p:cTn id="28" dur="500"/>
                                        <p:tgtEl>
                                          <p:spTgt spid="22555"/>
                                        </p:tgtEl>
                                      </p:cBhvr>
                                    </p:animEffect>
                                    <p:set>
                                      <p:cBhvr>
                                        <p:cTn id="29" dur="1" fill="hold">
                                          <p:stCondLst>
                                            <p:cond delay="499"/>
                                          </p:stCondLst>
                                        </p:cTn>
                                        <p:tgtEl>
                                          <p:spTgt spid="22555"/>
                                        </p:tgtEl>
                                        <p:attrNameLst>
                                          <p:attrName>style.visibility</p:attrName>
                                        </p:attrNameLst>
                                      </p:cBhvr>
                                      <p:to>
                                        <p:strVal val="hidden"/>
                                      </p:to>
                                    </p:set>
                                  </p:childTnLst>
                                </p:cTn>
                              </p:par>
                              <p:par>
                                <p:cTn id="30" presetID="2" presetClass="entr" presetSubtype="9" fill="hold" nodeType="withEffect">
                                  <p:stCondLst>
                                    <p:cond delay="0"/>
                                  </p:stCondLst>
                                  <p:childTnLst>
                                    <p:set>
                                      <p:cBhvr>
                                        <p:cTn id="31" dur="1" fill="hold">
                                          <p:stCondLst>
                                            <p:cond delay="0"/>
                                          </p:stCondLst>
                                        </p:cTn>
                                        <p:tgtEl>
                                          <p:spTgt spid="22558"/>
                                        </p:tgtEl>
                                        <p:attrNameLst>
                                          <p:attrName>style.visibility</p:attrName>
                                        </p:attrNameLst>
                                      </p:cBhvr>
                                      <p:to>
                                        <p:strVal val="visible"/>
                                      </p:to>
                                    </p:set>
                                    <p:anim calcmode="lin" valueType="num">
                                      <p:cBhvr additive="base">
                                        <p:cTn id="32" dur="500" fill="hold"/>
                                        <p:tgtEl>
                                          <p:spTgt spid="22558"/>
                                        </p:tgtEl>
                                        <p:attrNameLst>
                                          <p:attrName>ppt_x</p:attrName>
                                        </p:attrNameLst>
                                      </p:cBhvr>
                                      <p:tavLst>
                                        <p:tav tm="0">
                                          <p:val>
                                            <p:strVal val="0-#ppt_w/2"/>
                                          </p:val>
                                        </p:tav>
                                        <p:tav tm="100000">
                                          <p:val>
                                            <p:strVal val="#ppt_x"/>
                                          </p:val>
                                        </p:tav>
                                      </p:tavLst>
                                    </p:anim>
                                    <p:anim calcmode="lin" valueType="num">
                                      <p:cBhvr additive="base">
                                        <p:cTn id="33" dur="500" fill="hold"/>
                                        <p:tgtEl>
                                          <p:spTgt spid="22558"/>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22559"/>
                                        </p:tgtEl>
                                        <p:attrNameLst>
                                          <p:attrName>style.visibility</p:attrName>
                                        </p:attrNameLst>
                                      </p:cBhvr>
                                      <p:to>
                                        <p:strVal val="visible"/>
                                      </p:to>
                                    </p:set>
                                    <p:anim calcmode="lin" valueType="num">
                                      <p:cBhvr additive="base">
                                        <p:cTn id="36" dur="500" fill="hold"/>
                                        <p:tgtEl>
                                          <p:spTgt spid="22559"/>
                                        </p:tgtEl>
                                        <p:attrNameLst>
                                          <p:attrName>ppt_x</p:attrName>
                                        </p:attrNameLst>
                                      </p:cBhvr>
                                      <p:tavLst>
                                        <p:tav tm="0">
                                          <p:val>
                                            <p:strVal val="#ppt_x"/>
                                          </p:val>
                                        </p:tav>
                                        <p:tav tm="100000">
                                          <p:val>
                                            <p:strVal val="#ppt_x"/>
                                          </p:val>
                                        </p:tav>
                                      </p:tavLst>
                                    </p:anim>
                                    <p:anim calcmode="lin" valueType="num">
                                      <p:cBhvr additive="base">
                                        <p:cTn id="37" dur="500" fill="hold"/>
                                        <p:tgtEl>
                                          <p:spTgt spid="22559"/>
                                        </p:tgtEl>
                                        <p:attrNameLst>
                                          <p:attrName>ppt_y</p:attrName>
                                        </p:attrNameLst>
                                      </p:cBhvr>
                                      <p:tavLst>
                                        <p:tav tm="0">
                                          <p:val>
                                            <p:strVal val="0-#ppt_h/2"/>
                                          </p:val>
                                        </p:tav>
                                        <p:tav tm="100000">
                                          <p:val>
                                            <p:strVal val="#ppt_y"/>
                                          </p:val>
                                        </p:tav>
                                      </p:tavLst>
                                    </p:anim>
                                  </p:childTnLst>
                                </p:cTn>
                              </p:par>
                              <p:par>
                                <p:cTn id="38" presetID="2" presetClass="entr" presetSubtype="3" fill="hold" nodeType="withEffect">
                                  <p:stCondLst>
                                    <p:cond delay="0"/>
                                  </p:stCondLst>
                                  <p:childTnLst>
                                    <p:set>
                                      <p:cBhvr>
                                        <p:cTn id="39" dur="1" fill="hold">
                                          <p:stCondLst>
                                            <p:cond delay="0"/>
                                          </p:stCondLst>
                                        </p:cTn>
                                        <p:tgtEl>
                                          <p:spTgt spid="22560"/>
                                        </p:tgtEl>
                                        <p:attrNameLst>
                                          <p:attrName>style.visibility</p:attrName>
                                        </p:attrNameLst>
                                      </p:cBhvr>
                                      <p:to>
                                        <p:strVal val="visible"/>
                                      </p:to>
                                    </p:set>
                                    <p:anim calcmode="lin" valueType="num">
                                      <p:cBhvr additive="base">
                                        <p:cTn id="40" dur="500" fill="hold"/>
                                        <p:tgtEl>
                                          <p:spTgt spid="22560"/>
                                        </p:tgtEl>
                                        <p:attrNameLst>
                                          <p:attrName>ppt_x</p:attrName>
                                        </p:attrNameLst>
                                      </p:cBhvr>
                                      <p:tavLst>
                                        <p:tav tm="0">
                                          <p:val>
                                            <p:strVal val="1+#ppt_w/2"/>
                                          </p:val>
                                        </p:tav>
                                        <p:tav tm="100000">
                                          <p:val>
                                            <p:strVal val="#ppt_x"/>
                                          </p:val>
                                        </p:tav>
                                      </p:tavLst>
                                    </p:anim>
                                    <p:anim calcmode="lin" valueType="num">
                                      <p:cBhvr additive="base">
                                        <p:cTn id="41" dur="500" fill="hold"/>
                                        <p:tgtEl>
                                          <p:spTgt spid="22560"/>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nodeType="clickEffect">
                                  <p:stCondLst>
                                    <p:cond delay="0"/>
                                  </p:stCondLst>
                                  <p:childTnLst>
                                    <p:animEffect transition="out" filter="dissolve">
                                      <p:cBhvr>
                                        <p:cTn id="45" dur="500"/>
                                        <p:tgtEl>
                                          <p:spTgt spid="22551"/>
                                        </p:tgtEl>
                                      </p:cBhvr>
                                    </p:animEffect>
                                    <p:set>
                                      <p:cBhvr>
                                        <p:cTn id="46" dur="1" fill="hold">
                                          <p:stCondLst>
                                            <p:cond delay="499"/>
                                          </p:stCondLst>
                                        </p:cTn>
                                        <p:tgtEl>
                                          <p:spTgt spid="22551"/>
                                        </p:tgtEl>
                                        <p:attrNameLst>
                                          <p:attrName>style.visibility</p:attrName>
                                        </p:attrNameLst>
                                      </p:cBhvr>
                                      <p:to>
                                        <p:strVal val="hidden"/>
                                      </p:to>
                                    </p:set>
                                  </p:childTnLst>
                                </p:cTn>
                              </p:par>
                              <p:par>
                                <p:cTn id="47" presetID="9" presetClass="exit" presetSubtype="0" fill="hold" nodeType="withEffect">
                                  <p:stCondLst>
                                    <p:cond delay="0"/>
                                  </p:stCondLst>
                                  <p:childTnLst>
                                    <p:animEffect transition="out" filter="dissolv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9" presetClass="exit" presetSubtype="0" fill="hold" nodeType="withEffect">
                                  <p:stCondLst>
                                    <p:cond delay="0"/>
                                  </p:stCondLst>
                                  <p:childTnLst>
                                    <p:animEffect transition="out" filter="dissolv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3" grpId="0" animBg="1"/>
      <p:bldP spid="22554" grpId="0" animBg="1"/>
      <p:bldP spid="2255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Summary</a:t>
            </a:r>
            <a:endParaRPr lang="en-US" dirty="0"/>
          </a:p>
        </p:txBody>
      </p:sp>
      <p:sp>
        <p:nvSpPr>
          <p:cNvPr id="4" name="Content Placeholder 3"/>
          <p:cNvSpPr>
            <a:spLocks noGrp="1"/>
          </p:cNvSpPr>
          <p:nvPr>
            <p:ph idx="1"/>
          </p:nvPr>
        </p:nvSpPr>
        <p:spPr>
          <a:xfrm>
            <a:off x="152400" y="1066800"/>
            <a:ext cx="8991600" cy="5486400"/>
          </a:xfrm>
        </p:spPr>
        <p:txBody>
          <a:bodyPr>
            <a:normAutofit fontScale="92500" lnSpcReduction="10000"/>
          </a:bodyPr>
          <a:lstStyle/>
          <a:p>
            <a:r>
              <a:rPr lang="en-US" dirty="0" smtClean="0"/>
              <a:t>Elements of Steiner’s career in magnetism</a:t>
            </a:r>
          </a:p>
          <a:p>
            <a:pPr lvl="1"/>
            <a:r>
              <a:rPr lang="en-US" dirty="0" smtClean="0"/>
              <a:t>Evidence for </a:t>
            </a:r>
            <a:r>
              <a:rPr lang="en-US" dirty="0" err="1" smtClean="0"/>
              <a:t>solitons</a:t>
            </a:r>
            <a:r>
              <a:rPr lang="en-US" dirty="0" smtClean="0"/>
              <a:t> in easy plane FM CsNiF3</a:t>
            </a:r>
          </a:p>
          <a:p>
            <a:pPr lvl="1"/>
            <a:r>
              <a:rPr lang="en-US" dirty="0" smtClean="0"/>
              <a:t>Evidence for atomic singlet ground state in CsFeF3</a:t>
            </a:r>
          </a:p>
          <a:p>
            <a:pPr lvl="1"/>
            <a:r>
              <a:rPr lang="en-US" dirty="0" smtClean="0"/>
              <a:t>Resolving Coupled Haldane modes in CsNiCl3</a:t>
            </a:r>
          </a:p>
          <a:p>
            <a:r>
              <a:rPr lang="en-US" dirty="0" smtClean="0"/>
              <a:t>Advancing scientific boundaries by new Instruments</a:t>
            </a:r>
          </a:p>
          <a:p>
            <a:pPr lvl="1"/>
            <a:r>
              <a:rPr lang="en-US" dirty="0" smtClean="0"/>
              <a:t>Pulsed source instrumentation for high &amp; low E</a:t>
            </a:r>
          </a:p>
          <a:p>
            <a:pPr lvl="1"/>
            <a:r>
              <a:rPr lang="en-US" dirty="0" smtClean="0"/>
              <a:t>New generations of crystal spectrometers</a:t>
            </a:r>
          </a:p>
          <a:p>
            <a:pPr lvl="1"/>
            <a:r>
              <a:rPr lang="en-US" dirty="0" smtClean="0"/>
              <a:t>Polarized </a:t>
            </a:r>
            <a:r>
              <a:rPr lang="en-US" baseline="30000" dirty="0" smtClean="0"/>
              <a:t>3</a:t>
            </a:r>
            <a:r>
              <a:rPr lang="en-US" dirty="0" smtClean="0"/>
              <a:t>He and polarized neutrons</a:t>
            </a:r>
          </a:p>
          <a:p>
            <a:pPr lvl="1"/>
            <a:r>
              <a:rPr lang="en-US" dirty="0" smtClean="0"/>
              <a:t>Sample environment systems</a:t>
            </a:r>
          </a:p>
          <a:p>
            <a:r>
              <a:rPr lang="en-US" dirty="0" smtClean="0"/>
              <a:t>A view of current trends in quantum magnetism</a:t>
            </a:r>
          </a:p>
          <a:p>
            <a:pPr lvl="1"/>
            <a:r>
              <a:rPr lang="en-US" dirty="0" smtClean="0"/>
              <a:t>Fractionalized quasi-particles</a:t>
            </a:r>
          </a:p>
          <a:p>
            <a:pPr lvl="1"/>
            <a:r>
              <a:rPr lang="en-US" dirty="0" smtClean="0"/>
              <a:t>Quantum criticality</a:t>
            </a:r>
          </a:p>
          <a:p>
            <a:pPr lvl="1"/>
            <a:r>
              <a:rPr lang="en-US" dirty="0" smtClean="0"/>
              <a:t>Frustration and Fermions</a:t>
            </a:r>
          </a:p>
          <a:p>
            <a:pPr lvl="1"/>
            <a:endParaRPr lang="en-US" dirty="0" smtClean="0"/>
          </a:p>
          <a:p>
            <a:pPr lvl="1"/>
            <a:endParaRPr lang="en-US" dirty="0" smtClean="0"/>
          </a:p>
          <a:p>
            <a:pPr lvl="1"/>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dissolv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dissolv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dissolve">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dissolve">
                                      <p:cBhvr>
                                        <p:cTn id="37" dur="5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dissolve">
                                      <p:cBhvr>
                                        <p:cTn id="42" dur="500"/>
                                        <p:tgtEl>
                                          <p:spTgt spid="4">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animEffect transition="in" filter="dissolve">
                                      <p:cBhvr>
                                        <p:cTn id="47" dur="500"/>
                                        <p:tgtEl>
                                          <p:spTgt spid="4">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4">
                                            <p:txEl>
                                              <p:pRg st="12" end="12"/>
                                            </p:txEl>
                                          </p:spTgt>
                                        </p:tgtEl>
                                        <p:attrNameLst>
                                          <p:attrName>style.visibility</p:attrName>
                                        </p:attrNameLst>
                                      </p:cBhvr>
                                      <p:to>
                                        <p:strVal val="visible"/>
                                      </p:to>
                                    </p:set>
                                    <p:animEffect transition="in" filter="dissolve">
                                      <p:cBhvr>
                                        <p:cTn id="52"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 Order: Two of a Kind?</a:t>
            </a:r>
            <a:endParaRPr lang="en-US" dirty="0"/>
          </a:p>
        </p:txBody>
      </p:sp>
      <p:grpSp>
        <p:nvGrpSpPr>
          <p:cNvPr id="18434" name="Group 2"/>
          <p:cNvGrpSpPr>
            <a:grpSpLocks/>
          </p:cNvGrpSpPr>
          <p:nvPr/>
        </p:nvGrpSpPr>
        <p:grpSpPr bwMode="auto">
          <a:xfrm>
            <a:off x="79375" y="1727200"/>
            <a:ext cx="4171950" cy="2849563"/>
            <a:chOff x="3093" y="827"/>
            <a:chExt cx="2628" cy="1795"/>
          </a:xfrm>
        </p:grpSpPr>
        <p:pic>
          <p:nvPicPr>
            <p:cNvPr id="18435" name="Picture 3"/>
            <p:cNvPicPr>
              <a:picLocks noChangeAspect="1" noChangeArrowheads="1"/>
            </p:cNvPicPr>
            <p:nvPr/>
          </p:nvPicPr>
          <p:blipFill>
            <a:blip r:embed="rId4"/>
            <a:srcRect l="12022" t="12666" r="11197" b="46809"/>
            <a:stretch>
              <a:fillRect/>
            </a:stretch>
          </p:blipFill>
          <p:spPr bwMode="auto">
            <a:xfrm>
              <a:off x="3093" y="827"/>
              <a:ext cx="2628" cy="1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436" name="Line 4"/>
            <p:cNvSpPr>
              <a:spLocks noChangeShapeType="1"/>
            </p:cNvSpPr>
            <p:nvPr/>
          </p:nvSpPr>
          <p:spPr bwMode="auto">
            <a:xfrm flipH="1">
              <a:off x="3638" y="1719"/>
              <a:ext cx="504" cy="0"/>
            </a:xfrm>
            <a:prstGeom prst="line">
              <a:avLst/>
            </a:prstGeom>
            <a:noFill/>
            <a:ln w="9525">
              <a:solidFill>
                <a:schemeClr val="tx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18437" name="Line 5"/>
            <p:cNvSpPr>
              <a:spLocks noChangeShapeType="1"/>
            </p:cNvSpPr>
            <p:nvPr/>
          </p:nvSpPr>
          <p:spPr bwMode="auto">
            <a:xfrm>
              <a:off x="4753" y="1573"/>
              <a:ext cx="530" cy="0"/>
            </a:xfrm>
            <a:prstGeom prst="line">
              <a:avLst/>
            </a:prstGeom>
            <a:noFill/>
            <a:ln w="9525">
              <a:solidFill>
                <a:schemeClr val="tx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graphicFrame>
          <p:nvGraphicFramePr>
            <p:cNvPr id="18438" name="Object 6"/>
            <p:cNvGraphicFramePr>
              <a:graphicFrameLocks noChangeAspect="1"/>
            </p:cNvGraphicFramePr>
            <p:nvPr/>
          </p:nvGraphicFramePr>
          <p:xfrm>
            <a:off x="3761" y="1497"/>
            <a:ext cx="197" cy="214"/>
          </p:xfrm>
          <a:graphic>
            <a:graphicData uri="http://schemas.openxmlformats.org/presentationml/2006/ole">
              <p:oleObj spid="_x0000_s18438" name="Equation" r:id="rId5" imgW="152280" imgH="164880" progId="Equation.DSMT4">
                <p:embed/>
              </p:oleObj>
            </a:graphicData>
          </a:graphic>
        </p:graphicFrame>
        <p:graphicFrame>
          <p:nvGraphicFramePr>
            <p:cNvPr id="18439" name="Object 7"/>
            <p:cNvGraphicFramePr>
              <a:graphicFrameLocks noChangeAspect="1"/>
            </p:cNvGraphicFramePr>
            <p:nvPr/>
          </p:nvGraphicFramePr>
          <p:xfrm>
            <a:off x="4925" y="1291"/>
            <a:ext cx="313" cy="282"/>
          </p:xfrm>
          <a:graphic>
            <a:graphicData uri="http://schemas.openxmlformats.org/presentationml/2006/ole">
              <p:oleObj spid="_x0000_s18439" name="Equation" r:id="rId6" imgW="253800" imgH="228600" progId="Equation.DSMT4">
                <p:embed/>
              </p:oleObj>
            </a:graphicData>
          </a:graphic>
        </p:graphicFrame>
        <p:sp>
          <p:nvSpPr>
            <p:cNvPr id="18440" name="Line 8"/>
            <p:cNvSpPr>
              <a:spLocks noChangeShapeType="1"/>
            </p:cNvSpPr>
            <p:nvPr/>
          </p:nvSpPr>
          <p:spPr bwMode="auto">
            <a:xfrm flipV="1">
              <a:off x="4031" y="854"/>
              <a:ext cx="0" cy="1395"/>
            </a:xfrm>
            <a:prstGeom prst="line">
              <a:avLst/>
            </a:prstGeom>
            <a:noFill/>
            <a:ln w="28575">
              <a:solidFill>
                <a:srgbClr val="FF0000"/>
              </a:solidFill>
              <a:prstDash val="dash"/>
              <a:round/>
              <a:headEnd/>
              <a:tailEnd/>
            </a:ln>
            <a:effectLst/>
          </p:spPr>
          <p:txBody>
            <a:bodyPr vert="horz" wrap="square" lIns="91440" tIns="45720" rIns="91440" bIns="45720" numCol="1" anchor="t" anchorCtr="0" compatLnSpc="1">
              <a:prstTxWarp prst="textNoShape">
                <a:avLst/>
              </a:prstTxWarp>
            </a:bodyPr>
            <a:lstStyle/>
            <a:p>
              <a:endParaRPr lang="en-US"/>
            </a:p>
          </p:txBody>
        </p:sp>
      </p:grpSp>
      <p:sp>
        <p:nvSpPr>
          <p:cNvPr id="18450" name="Text Box 18"/>
          <p:cNvSpPr txBox="1">
            <a:spLocks noChangeArrowheads="1"/>
          </p:cNvSpPr>
          <p:nvPr/>
        </p:nvSpPr>
        <p:spPr bwMode="auto">
          <a:xfrm>
            <a:off x="6651625" y="4902200"/>
            <a:ext cx="590550" cy="118903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200" b="0" i="0" u="none" strike="noStrike" cap="none" normalizeH="0" baseline="0" dirty="0" smtClean="0">
                <a:ln>
                  <a:noFill/>
                </a:ln>
                <a:effectLst/>
                <a:latin typeface="Times New Roman" pitchFamily="18" charset="0"/>
              </a:rPr>
              <a:t>?</a:t>
            </a:r>
            <a:endParaRPr kumimoji="0" lang="en-US" sz="1800" b="0" i="0" u="none" strike="noStrike" cap="none" normalizeH="0" baseline="0" dirty="0" smtClean="0">
              <a:ln>
                <a:noFill/>
              </a:ln>
              <a:effectLst/>
              <a:latin typeface="Arial" pitchFamily="34" charset="0"/>
            </a:endParaRPr>
          </a:p>
        </p:txBody>
      </p:sp>
      <p:grpSp>
        <p:nvGrpSpPr>
          <p:cNvPr id="18451" name="Group 19"/>
          <p:cNvGrpSpPr>
            <a:grpSpLocks/>
          </p:cNvGrpSpPr>
          <p:nvPr/>
        </p:nvGrpSpPr>
        <p:grpSpPr bwMode="auto">
          <a:xfrm>
            <a:off x="2514600" y="4800600"/>
            <a:ext cx="1892157" cy="1905000"/>
            <a:chOff x="734" y="2776"/>
            <a:chExt cx="1326" cy="1335"/>
          </a:xfrm>
        </p:grpSpPr>
        <p:pic>
          <p:nvPicPr>
            <p:cNvPr id="18452" name="Picture 20" descr="b1"/>
            <p:cNvPicPr>
              <a:picLocks noChangeAspect="1" noChangeArrowheads="1"/>
            </p:cNvPicPr>
            <p:nvPr/>
          </p:nvPicPr>
          <p:blipFill>
            <a:blip r:embed="rId7"/>
            <a:srcRect/>
            <a:stretch>
              <a:fillRect/>
            </a:stretch>
          </p:blipFill>
          <p:spPr bwMode="auto">
            <a:xfrm>
              <a:off x="734" y="2834"/>
              <a:ext cx="1326" cy="1252"/>
            </a:xfrm>
            <a:prstGeom prst="rect">
              <a:avLst/>
            </a:prstGeom>
            <a:noFill/>
            <a:effectLst>
              <a:outerShdw dist="107763" dir="2700000" algn="ctr" rotWithShape="0">
                <a:srgbClr val="808080">
                  <a:alpha val="50000"/>
                </a:srgbClr>
              </a:outerShdw>
            </a:effectLst>
          </p:spPr>
        </p:pic>
        <p:sp>
          <p:nvSpPr>
            <p:cNvPr id="18453" name="Line 21"/>
            <p:cNvSpPr>
              <a:spLocks noChangeShapeType="1"/>
            </p:cNvSpPr>
            <p:nvPr/>
          </p:nvSpPr>
          <p:spPr bwMode="auto">
            <a:xfrm flipV="1">
              <a:off x="1900" y="2776"/>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18454" name="Line 22"/>
            <p:cNvSpPr>
              <a:spLocks noChangeShapeType="1"/>
            </p:cNvSpPr>
            <p:nvPr/>
          </p:nvSpPr>
          <p:spPr bwMode="auto">
            <a:xfrm flipV="1">
              <a:off x="1170" y="2779"/>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18455" name="Line 23"/>
            <p:cNvSpPr>
              <a:spLocks noChangeShapeType="1"/>
            </p:cNvSpPr>
            <p:nvPr/>
          </p:nvSpPr>
          <p:spPr bwMode="auto">
            <a:xfrm flipV="1">
              <a:off x="1539" y="3188"/>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18456" name="Line 24"/>
            <p:cNvSpPr>
              <a:spLocks noChangeShapeType="1"/>
            </p:cNvSpPr>
            <p:nvPr/>
          </p:nvSpPr>
          <p:spPr bwMode="auto">
            <a:xfrm flipV="1">
              <a:off x="924" y="3792"/>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18457" name="Line 25"/>
            <p:cNvSpPr>
              <a:spLocks noChangeShapeType="1"/>
            </p:cNvSpPr>
            <p:nvPr/>
          </p:nvSpPr>
          <p:spPr bwMode="auto">
            <a:xfrm flipV="1">
              <a:off x="1744" y="3862"/>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18458" name="Line 26"/>
            <p:cNvSpPr>
              <a:spLocks noChangeShapeType="1"/>
            </p:cNvSpPr>
            <p:nvPr/>
          </p:nvSpPr>
          <p:spPr bwMode="auto">
            <a:xfrm flipV="1">
              <a:off x="1442" y="3697"/>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18459" name="Line 27"/>
            <p:cNvSpPr>
              <a:spLocks noChangeShapeType="1"/>
            </p:cNvSpPr>
            <p:nvPr/>
          </p:nvSpPr>
          <p:spPr bwMode="auto">
            <a:xfrm flipV="1">
              <a:off x="1209" y="3552"/>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18460" name="Line 28"/>
            <p:cNvSpPr>
              <a:spLocks noChangeShapeType="1"/>
            </p:cNvSpPr>
            <p:nvPr/>
          </p:nvSpPr>
          <p:spPr bwMode="auto">
            <a:xfrm flipV="1">
              <a:off x="1909" y="3604"/>
              <a:ext cx="0" cy="249"/>
            </a:xfrm>
            <a:prstGeom prst="line">
              <a:avLst/>
            </a:prstGeom>
            <a:noFill/>
            <a:ln w="38100">
              <a:solidFill>
                <a:srgbClr val="000099"/>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18461" name="Line 29"/>
            <p:cNvSpPr>
              <a:spLocks noChangeShapeType="1"/>
            </p:cNvSpPr>
            <p:nvPr/>
          </p:nvSpPr>
          <p:spPr bwMode="auto">
            <a:xfrm flipV="1">
              <a:off x="1310" y="3400"/>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18462" name="Line 30"/>
            <p:cNvSpPr>
              <a:spLocks noChangeShapeType="1"/>
            </p:cNvSpPr>
            <p:nvPr/>
          </p:nvSpPr>
          <p:spPr bwMode="auto">
            <a:xfrm flipV="1">
              <a:off x="1060" y="3254"/>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18463" name="Line 31"/>
            <p:cNvSpPr>
              <a:spLocks noChangeShapeType="1"/>
            </p:cNvSpPr>
            <p:nvPr/>
          </p:nvSpPr>
          <p:spPr bwMode="auto">
            <a:xfrm flipV="1">
              <a:off x="1828" y="3321"/>
              <a:ext cx="0" cy="249"/>
            </a:xfrm>
            <a:prstGeom prst="line">
              <a:avLst/>
            </a:prstGeom>
            <a:noFill/>
            <a:ln w="38100">
              <a:solidFill>
                <a:srgbClr val="000099"/>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18464" name="Line 32"/>
            <p:cNvSpPr>
              <a:spLocks noChangeShapeType="1"/>
            </p:cNvSpPr>
            <p:nvPr/>
          </p:nvSpPr>
          <p:spPr bwMode="auto">
            <a:xfrm flipV="1">
              <a:off x="1735" y="2926"/>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18465" name="Line 33"/>
            <p:cNvSpPr>
              <a:spLocks noChangeShapeType="1"/>
            </p:cNvSpPr>
            <p:nvPr/>
          </p:nvSpPr>
          <p:spPr bwMode="auto">
            <a:xfrm flipV="1">
              <a:off x="879" y="2911"/>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18466" name="Line 34"/>
            <p:cNvSpPr>
              <a:spLocks noChangeShapeType="1"/>
            </p:cNvSpPr>
            <p:nvPr/>
          </p:nvSpPr>
          <p:spPr bwMode="auto">
            <a:xfrm flipV="1">
              <a:off x="1415" y="2848"/>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grpSp>
      <p:sp>
        <p:nvSpPr>
          <p:cNvPr id="18467" name="Text Box 35"/>
          <p:cNvSpPr txBox="1">
            <a:spLocks noChangeArrowheads="1"/>
          </p:cNvSpPr>
          <p:nvPr/>
        </p:nvSpPr>
        <p:spPr bwMode="auto">
          <a:xfrm>
            <a:off x="838200" y="1143000"/>
            <a:ext cx="2654300" cy="46672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anchor="t" anchorCtr="0" compatLnSpc="1">
            <a:prstTxWarp prst="textNoShape">
              <a:avLst/>
            </a:prstTxWarp>
            <a:spAutoFit/>
          </a:bodyPr>
          <a:lstStyle/>
          <a:p>
            <a:pPr indent="0" fontAlgn="base">
              <a:spcBef>
                <a:spcPct val="20000"/>
              </a:spcBef>
              <a:spcAft>
                <a:spcPct val="0"/>
              </a:spcAft>
              <a:buClr>
                <a:schemeClr val="accent1"/>
              </a:buClr>
              <a:buSzPct val="70000"/>
              <a:buFontTx/>
              <a:buNone/>
            </a:pPr>
            <a:r>
              <a:rPr lang="en-US" sz="2400" i="1" dirty="0"/>
              <a:t>Ferromagnetic </a:t>
            </a:r>
            <a:r>
              <a:rPr lang="en-US" sz="2400" i="1" dirty="0" err="1"/>
              <a:t>EuO</a:t>
            </a:r>
            <a:endParaRPr lang="en-US" sz="2400" i="1" dirty="0"/>
          </a:p>
        </p:txBody>
      </p:sp>
      <p:grpSp>
        <p:nvGrpSpPr>
          <p:cNvPr id="41" name="Group 40"/>
          <p:cNvGrpSpPr/>
          <p:nvPr/>
        </p:nvGrpSpPr>
        <p:grpSpPr>
          <a:xfrm>
            <a:off x="4449763" y="1176338"/>
            <a:ext cx="4603750" cy="3413126"/>
            <a:chOff x="4449763" y="1176338"/>
            <a:chExt cx="4603750" cy="3413126"/>
          </a:xfrm>
        </p:grpSpPr>
        <p:pic>
          <p:nvPicPr>
            <p:cNvPr id="18442" name="Picture 10"/>
            <p:cNvPicPr>
              <a:picLocks noChangeAspect="1" noChangeArrowheads="1"/>
            </p:cNvPicPr>
            <p:nvPr/>
          </p:nvPicPr>
          <p:blipFill>
            <a:blip r:embed="rId8"/>
            <a:srcRect l="5659" t="12785" r="8342" b="46173"/>
            <a:stretch>
              <a:fillRect/>
            </a:stretch>
          </p:blipFill>
          <p:spPr bwMode="auto">
            <a:xfrm>
              <a:off x="4449763" y="1746251"/>
              <a:ext cx="4603750" cy="2843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443" name="Line 11"/>
            <p:cNvSpPr>
              <a:spLocks noChangeShapeType="1"/>
            </p:cNvSpPr>
            <p:nvPr/>
          </p:nvSpPr>
          <p:spPr bwMode="auto">
            <a:xfrm flipH="1">
              <a:off x="5507038" y="2563813"/>
              <a:ext cx="465138" cy="0"/>
            </a:xfrm>
            <a:prstGeom prst="line">
              <a:avLst/>
            </a:prstGeom>
            <a:noFill/>
            <a:ln w="9525">
              <a:solidFill>
                <a:schemeClr val="tx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18444" name="Line 12"/>
            <p:cNvSpPr>
              <a:spLocks noChangeShapeType="1"/>
            </p:cNvSpPr>
            <p:nvPr/>
          </p:nvSpPr>
          <p:spPr bwMode="auto">
            <a:xfrm>
              <a:off x="7970838" y="2346326"/>
              <a:ext cx="295275" cy="0"/>
            </a:xfrm>
            <a:prstGeom prst="line">
              <a:avLst/>
            </a:prstGeom>
            <a:noFill/>
            <a:ln w="9525">
              <a:solidFill>
                <a:schemeClr val="tx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graphicFrame>
          <p:nvGraphicFramePr>
            <p:cNvPr id="18445" name="Object 13"/>
            <p:cNvGraphicFramePr>
              <a:graphicFrameLocks noChangeAspect="1"/>
            </p:cNvGraphicFramePr>
            <p:nvPr/>
          </p:nvGraphicFramePr>
          <p:xfrm>
            <a:off x="5656263" y="2317751"/>
            <a:ext cx="249238" cy="269875"/>
          </p:xfrm>
          <a:graphic>
            <a:graphicData uri="http://schemas.openxmlformats.org/presentationml/2006/ole">
              <p:oleObj spid="_x0000_s18445" name="Equation" r:id="rId9" imgW="152280" imgH="164880" progId="Equation.DSMT4">
                <p:embed/>
              </p:oleObj>
            </a:graphicData>
          </a:graphic>
        </p:graphicFrame>
        <p:graphicFrame>
          <p:nvGraphicFramePr>
            <p:cNvPr id="18446" name="Object 14"/>
            <p:cNvGraphicFramePr>
              <a:graphicFrameLocks noChangeAspect="1"/>
            </p:cNvGraphicFramePr>
            <p:nvPr/>
          </p:nvGraphicFramePr>
          <p:xfrm>
            <a:off x="7727951" y="1827213"/>
            <a:ext cx="496888" cy="447675"/>
          </p:xfrm>
          <a:graphic>
            <a:graphicData uri="http://schemas.openxmlformats.org/presentationml/2006/ole">
              <p:oleObj spid="_x0000_s18446" name="Equation" r:id="rId10" imgW="253800" imgH="228600" progId="Equation.DSMT4">
                <p:embed/>
              </p:oleObj>
            </a:graphicData>
          </a:graphic>
        </p:graphicFrame>
        <p:sp>
          <p:nvSpPr>
            <p:cNvPr id="18447" name="Line 15"/>
            <p:cNvSpPr>
              <a:spLocks noChangeShapeType="1"/>
            </p:cNvSpPr>
            <p:nvPr/>
          </p:nvSpPr>
          <p:spPr bwMode="auto">
            <a:xfrm flipV="1">
              <a:off x="6343651" y="1790701"/>
              <a:ext cx="0" cy="2214563"/>
            </a:xfrm>
            <a:prstGeom prst="line">
              <a:avLst/>
            </a:prstGeom>
            <a:noFill/>
            <a:ln w="28575">
              <a:solidFill>
                <a:srgbClr val="FF0000"/>
              </a:solidFill>
              <a:prstDash val="dash"/>
              <a:round/>
              <a:headEnd/>
              <a:tailEn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18448" name="Text Box 16"/>
            <p:cNvSpPr txBox="1">
              <a:spLocks noChangeArrowheads="1"/>
            </p:cNvSpPr>
            <p:nvPr/>
          </p:nvSpPr>
          <p:spPr bwMode="auto">
            <a:xfrm>
              <a:off x="5314951" y="1176338"/>
              <a:ext cx="3231975" cy="46166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anchor="t" anchorCtr="0" compatLnSpc="1">
              <a:prstTxWarp prst="textNoShape">
                <a:avLst/>
              </a:prstTxWarp>
              <a:spAutoFit/>
            </a:bodyPr>
            <a:lstStyle/>
            <a:p>
              <a:pPr marR="0" lvl="0" fontAlgn="base">
                <a:lnSpc>
                  <a:spcPct val="100000"/>
                </a:lnSpc>
                <a:spcBef>
                  <a:spcPct val="20000"/>
                </a:spcBef>
                <a:spcAft>
                  <a:spcPct val="0"/>
                </a:spcAft>
                <a:buClr>
                  <a:schemeClr val="accent1"/>
                </a:buClr>
                <a:buSzPct val="70000"/>
                <a:tabLst/>
              </a:pPr>
              <a:r>
                <a:rPr lang="en-US" sz="2400" i="1" dirty="0" err="1"/>
                <a:t>Antiferromagnetic</a:t>
              </a:r>
              <a:r>
                <a:rPr lang="en-US" sz="2400" i="1" dirty="0"/>
                <a:t> KNiF3</a:t>
              </a:r>
            </a:p>
          </p:txBody>
        </p:sp>
        <p:graphicFrame>
          <p:nvGraphicFramePr>
            <p:cNvPr id="38" name="Object 37"/>
            <p:cNvGraphicFramePr>
              <a:graphicFrameLocks noChangeAspect="1"/>
            </p:cNvGraphicFramePr>
            <p:nvPr/>
          </p:nvGraphicFramePr>
          <p:xfrm>
            <a:off x="6550025" y="3017838"/>
            <a:ext cx="1450975" cy="593725"/>
          </p:xfrm>
          <a:graphic>
            <a:graphicData uri="http://schemas.openxmlformats.org/presentationml/2006/ole">
              <p:oleObj spid="_x0000_s18468" name="Equation" r:id="rId11" imgW="622080" imgH="253800" progId="Equation.DSMT4">
                <p:embed/>
              </p:oleObj>
            </a:graphicData>
          </a:graphic>
        </p:graphicFrame>
      </p:grpSp>
      <p:pic>
        <p:nvPicPr>
          <p:cNvPr id="40" name="Picture 2" descr="http://www.fawcetthobbies.com/pics/RocksMinerals/Lodestone.jpg"/>
          <p:cNvPicPr>
            <a:picLocks noChangeAspect="1" noChangeArrowheads="1"/>
          </p:cNvPicPr>
          <p:nvPr/>
        </p:nvPicPr>
        <p:blipFill>
          <a:blip r:embed="rId12" cstate="print"/>
          <a:srcRect/>
          <a:stretch>
            <a:fillRect/>
          </a:stretch>
        </p:blipFill>
        <p:spPr bwMode="auto">
          <a:xfrm>
            <a:off x="59746" y="4876800"/>
            <a:ext cx="2378654" cy="17798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iterate type="lt">
                                    <p:tmPct val="5000"/>
                                  </p:iterate>
                                  <p:childTnLst>
                                    <p:set>
                                      <p:cBhvr>
                                        <p:cTn id="11" dur="1" fill="hold">
                                          <p:stCondLst>
                                            <p:cond delay="0"/>
                                          </p:stCondLst>
                                        </p:cTn>
                                        <p:tgtEl>
                                          <p:spTgt spid="18450"/>
                                        </p:tgtEl>
                                        <p:attrNameLst>
                                          <p:attrName>style.visibility</p:attrName>
                                        </p:attrNameLst>
                                      </p:cBhvr>
                                      <p:to>
                                        <p:strVal val="visible"/>
                                      </p:to>
                                    </p:set>
                                    <p:anim calcmode="lin" valueType="num">
                                      <p:cBhvr>
                                        <p:cTn id="12" dur="1000" fill="hold"/>
                                        <p:tgtEl>
                                          <p:spTgt spid="18450"/>
                                        </p:tgtEl>
                                        <p:attrNameLst>
                                          <p:attrName>ppt_w</p:attrName>
                                        </p:attrNameLst>
                                      </p:cBhvr>
                                      <p:tavLst>
                                        <p:tav tm="0">
                                          <p:val>
                                            <p:fltVal val="0"/>
                                          </p:val>
                                        </p:tav>
                                        <p:tav tm="100000">
                                          <p:val>
                                            <p:strVal val="#ppt_w"/>
                                          </p:val>
                                        </p:tav>
                                      </p:tavLst>
                                    </p:anim>
                                    <p:anim calcmode="lin" valueType="num">
                                      <p:cBhvr>
                                        <p:cTn id="13" dur="1000" fill="hold"/>
                                        <p:tgtEl>
                                          <p:spTgt spid="18450"/>
                                        </p:tgtEl>
                                        <p:attrNameLst>
                                          <p:attrName>ppt_h</p:attrName>
                                        </p:attrNameLst>
                                      </p:cBhvr>
                                      <p:tavLst>
                                        <p:tav tm="0">
                                          <p:val>
                                            <p:fltVal val="0"/>
                                          </p:val>
                                        </p:tav>
                                        <p:tav tm="100000">
                                          <p:val>
                                            <p:strVal val="#ppt_h"/>
                                          </p:val>
                                        </p:tav>
                                      </p:tavLst>
                                    </p:anim>
                                    <p:anim calcmode="lin" valueType="num">
                                      <p:cBhvr>
                                        <p:cTn id="14" dur="1000" fill="hold"/>
                                        <p:tgtEl>
                                          <p:spTgt spid="18450"/>
                                        </p:tgtEl>
                                        <p:attrNameLst>
                                          <p:attrName>style.rotation</p:attrName>
                                        </p:attrNameLst>
                                      </p:cBhvr>
                                      <p:tavLst>
                                        <p:tav tm="0">
                                          <p:val>
                                            <p:fltVal val="90"/>
                                          </p:val>
                                        </p:tav>
                                        <p:tav tm="100000">
                                          <p:val>
                                            <p:fltVal val="0"/>
                                          </p:val>
                                        </p:tav>
                                      </p:tavLst>
                                    </p:anim>
                                    <p:animEffect transition="in" filter="fade">
                                      <p:cBhvr>
                                        <p:cTn id="15" dur="1000"/>
                                        <p:tgtEl>
                                          <p:spTgt spid="18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76200"/>
            <a:ext cx="9144000" cy="685800"/>
          </a:xfrm>
        </p:spPr>
        <p:txBody>
          <a:bodyPr>
            <a:normAutofit fontScale="90000"/>
          </a:bodyPr>
          <a:lstStyle/>
          <a:p>
            <a:r>
              <a:rPr lang="en-US" dirty="0" err="1" smtClean="0"/>
              <a:t>N</a:t>
            </a:r>
            <a:r>
              <a:rPr lang="en-US" dirty="0" err="1" smtClean="0">
                <a:latin typeface="Comic Sans MS" pitchFamily="66" charset="0"/>
              </a:rPr>
              <a:t>é</a:t>
            </a:r>
            <a:r>
              <a:rPr lang="en-US" dirty="0" err="1" smtClean="0"/>
              <a:t>el’s</a:t>
            </a:r>
            <a:r>
              <a:rPr lang="en-US" dirty="0" smtClean="0"/>
              <a:t> proposal: </a:t>
            </a:r>
            <a:r>
              <a:rPr lang="en-US" dirty="0" err="1" smtClean="0"/>
              <a:t>Antiferromagnetism</a:t>
            </a:r>
            <a:endParaRPr lang="en-US" dirty="0"/>
          </a:p>
        </p:txBody>
      </p:sp>
      <p:pic>
        <p:nvPicPr>
          <p:cNvPr id="19459" name="Picture 3" descr="Neel picture"/>
          <p:cNvPicPr>
            <a:picLocks noChangeAspect="1" noChangeArrowheads="1"/>
          </p:cNvPicPr>
          <p:nvPr/>
        </p:nvPicPr>
        <p:blipFill>
          <a:blip r:embed="rId3"/>
          <a:srcRect/>
          <a:stretch>
            <a:fillRect/>
          </a:stretch>
        </p:blipFill>
        <p:spPr bwMode="auto">
          <a:xfrm>
            <a:off x="3062288" y="1066800"/>
            <a:ext cx="2586037" cy="2425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460" name="Picture 4"/>
          <p:cNvPicPr>
            <a:picLocks noChangeAspect="1" noChangeArrowheads="1"/>
          </p:cNvPicPr>
          <p:nvPr/>
        </p:nvPicPr>
        <p:blipFill>
          <a:blip r:embed="rId4"/>
          <a:srcRect/>
          <a:stretch>
            <a:fillRect/>
          </a:stretch>
        </p:blipFill>
        <p:spPr bwMode="auto">
          <a:xfrm>
            <a:off x="990600" y="4079875"/>
            <a:ext cx="7124700" cy="22447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461" name="Text Box 5"/>
          <p:cNvSpPr txBox="1">
            <a:spLocks noChangeArrowheads="1"/>
          </p:cNvSpPr>
          <p:nvPr/>
        </p:nvSpPr>
        <p:spPr bwMode="auto">
          <a:xfrm>
            <a:off x="5751513" y="1236663"/>
            <a:ext cx="3465512" cy="64135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omic Sans MS" pitchFamily="66" charset="0"/>
              </a:rPr>
              <a:t>1970 Nobel Prize in Physics to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Comic Sans MS" pitchFamily="66" charset="0"/>
              </a:rPr>
              <a:t>Hannes</a:t>
            </a:r>
            <a:r>
              <a:rPr kumimoji="0" lang="en-US" sz="1800" b="0" i="0" u="none" strike="noStrike" cap="none" normalizeH="0" baseline="0" dirty="0" smtClean="0">
                <a:ln>
                  <a:noFill/>
                </a:ln>
                <a:solidFill>
                  <a:schemeClr val="tx1"/>
                </a:solidFill>
                <a:effectLst/>
                <a:latin typeface="Comic Sans MS" pitchFamily="66" charset="0"/>
              </a:rPr>
              <a:t> </a:t>
            </a:r>
            <a:r>
              <a:rPr kumimoji="0" lang="en-US" sz="1800" b="0" i="0" u="none" strike="noStrike" cap="none" normalizeH="0" baseline="0" dirty="0" err="1" smtClean="0">
                <a:ln>
                  <a:noFill/>
                </a:ln>
                <a:solidFill>
                  <a:schemeClr val="tx1"/>
                </a:solidFill>
                <a:effectLst/>
                <a:latin typeface="Comic Sans MS" pitchFamily="66" charset="0"/>
              </a:rPr>
              <a:t>Alfvén</a:t>
            </a:r>
            <a:r>
              <a:rPr kumimoji="0" lang="en-US" sz="1800" b="0" i="0" u="none" strike="noStrike" cap="none" normalizeH="0" baseline="0" dirty="0" smtClean="0">
                <a:ln>
                  <a:noFill/>
                </a:ln>
                <a:solidFill>
                  <a:schemeClr val="tx1"/>
                </a:solidFill>
                <a:effectLst/>
                <a:latin typeface="Comic Sans MS" pitchFamily="66" charset="0"/>
              </a:rPr>
              <a:t> and  Louis </a:t>
            </a:r>
            <a:r>
              <a:rPr kumimoji="0" lang="en-US" sz="1800" b="0" i="0" u="none" strike="noStrike" cap="none" normalizeH="0" baseline="0" dirty="0" err="1" smtClean="0">
                <a:ln>
                  <a:noFill/>
                </a:ln>
                <a:solidFill>
                  <a:schemeClr val="tx1"/>
                </a:solidFill>
                <a:effectLst/>
                <a:latin typeface="Comic Sans MS" pitchFamily="66" charset="0"/>
              </a:rPr>
              <a:t>Néel</a:t>
            </a:r>
            <a:endParaRPr kumimoji="0" lang="en-US" sz="1800" b="0" i="0" u="none" strike="noStrike" cap="none" normalizeH="0" baseline="0" dirty="0" smtClean="0">
              <a:ln>
                <a:noFill/>
              </a:ln>
              <a:solidFill>
                <a:schemeClr val="tx1"/>
              </a:solidFill>
              <a:effectLst/>
              <a:latin typeface="Arial" pitchFamily="34" charset="0"/>
            </a:endParaRPr>
          </a:p>
        </p:txBody>
      </p:sp>
      <p:sp>
        <p:nvSpPr>
          <p:cNvPr id="19462" name="Line 6"/>
          <p:cNvSpPr>
            <a:spLocks noChangeShapeType="1"/>
          </p:cNvSpPr>
          <p:nvPr/>
        </p:nvSpPr>
        <p:spPr bwMode="auto">
          <a:xfrm flipV="1">
            <a:off x="685800" y="1676400"/>
            <a:ext cx="0" cy="1082675"/>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19463" name="Line 7"/>
          <p:cNvSpPr>
            <a:spLocks noChangeShapeType="1"/>
          </p:cNvSpPr>
          <p:nvPr/>
        </p:nvSpPr>
        <p:spPr bwMode="auto">
          <a:xfrm>
            <a:off x="1219200" y="1752600"/>
            <a:ext cx="0" cy="1082675"/>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19464" name="Line 8"/>
          <p:cNvSpPr>
            <a:spLocks noChangeShapeType="1"/>
          </p:cNvSpPr>
          <p:nvPr/>
        </p:nvSpPr>
        <p:spPr bwMode="auto">
          <a:xfrm flipV="1">
            <a:off x="1866900" y="1695450"/>
            <a:ext cx="0" cy="1082675"/>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19465" name="Line 9"/>
          <p:cNvSpPr>
            <a:spLocks noChangeShapeType="1"/>
          </p:cNvSpPr>
          <p:nvPr/>
        </p:nvSpPr>
        <p:spPr bwMode="auto">
          <a:xfrm>
            <a:off x="2400300" y="1771650"/>
            <a:ext cx="0" cy="1082675"/>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19466" name="Text Box 10"/>
          <p:cNvSpPr txBox="1">
            <a:spLocks noChangeArrowheads="1"/>
          </p:cNvSpPr>
          <p:nvPr/>
        </p:nvSpPr>
        <p:spPr bwMode="auto">
          <a:xfrm>
            <a:off x="4327525" y="6413500"/>
            <a:ext cx="3995004" cy="36933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fontAlgn="base">
              <a:spcBef>
                <a:spcPct val="0"/>
              </a:spcBef>
              <a:spcAft>
                <a:spcPct val="0"/>
              </a:spcAft>
            </a:pPr>
            <a:r>
              <a:rPr lang="en-US" dirty="0">
                <a:latin typeface="Comic Sans MS" pitchFamily="66" charset="0"/>
              </a:rPr>
              <a:t>L. </a:t>
            </a:r>
            <a:r>
              <a:rPr lang="en-US" dirty="0" err="1">
                <a:latin typeface="Comic Sans MS" pitchFamily="66" charset="0"/>
              </a:rPr>
              <a:t>Néel</a:t>
            </a:r>
            <a:r>
              <a:rPr lang="en-US" dirty="0">
                <a:latin typeface="Comic Sans MS" pitchFamily="66" charset="0"/>
              </a:rPr>
              <a:t> From Nobel lecture (1970). </a:t>
            </a:r>
          </a:p>
        </p:txBody>
      </p:sp>
      <p:sp>
        <p:nvSpPr>
          <p:cNvPr id="19467" name="Text Box 11"/>
          <p:cNvSpPr txBox="1">
            <a:spLocks noChangeArrowheads="1"/>
          </p:cNvSpPr>
          <p:nvPr/>
        </p:nvSpPr>
        <p:spPr bwMode="auto">
          <a:xfrm>
            <a:off x="5867400" y="2895600"/>
            <a:ext cx="2194832" cy="36933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fontAlgn="base">
              <a:spcBef>
                <a:spcPct val="0"/>
              </a:spcBef>
              <a:spcAft>
                <a:spcPct val="0"/>
              </a:spcAft>
            </a:pPr>
            <a:r>
              <a:rPr lang="en-US" dirty="0">
                <a:latin typeface="Comic Sans MS" pitchFamily="66" charset="0"/>
              </a:rPr>
              <a:t>L</a:t>
            </a:r>
            <a:r>
              <a:rPr lang="en-US" dirty="0" smtClean="0">
                <a:latin typeface="Comic Sans MS" pitchFamily="66" charset="0"/>
              </a:rPr>
              <a:t>. </a:t>
            </a:r>
            <a:r>
              <a:rPr lang="en-US" dirty="0" err="1">
                <a:latin typeface="Comic Sans MS" pitchFamily="66" charset="0"/>
              </a:rPr>
              <a:t>Néel</a:t>
            </a:r>
            <a:r>
              <a:rPr lang="en-US" dirty="0">
                <a:latin typeface="Comic Sans MS" pitchFamily="66" charset="0"/>
              </a:rPr>
              <a:t> 1904-2000</a:t>
            </a:r>
          </a:p>
        </p:txBody>
      </p:sp>
      <p:sp>
        <p:nvSpPr>
          <p:cNvPr id="19468" name="Line 12"/>
          <p:cNvSpPr>
            <a:spLocks noChangeShapeType="1"/>
          </p:cNvSpPr>
          <p:nvPr/>
        </p:nvSpPr>
        <p:spPr bwMode="auto">
          <a:xfrm>
            <a:off x="1390650" y="5186362"/>
            <a:ext cx="6038850" cy="0"/>
          </a:xfrm>
          <a:prstGeom prst="line">
            <a:avLst/>
          </a:prstGeom>
          <a:noFill/>
          <a:ln w="38100">
            <a:solidFill>
              <a:srgbClr val="FF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144000" cy="685800"/>
          </a:xfrm>
        </p:spPr>
        <p:txBody>
          <a:bodyPr>
            <a:noAutofit/>
          </a:bodyPr>
          <a:lstStyle/>
          <a:p>
            <a:r>
              <a:rPr lang="en-US" sz="4000" dirty="0" smtClean="0"/>
              <a:t>Landau’s Concern: What about the singlet</a:t>
            </a:r>
            <a:endParaRPr lang="en-US" sz="4000" dirty="0"/>
          </a:p>
        </p:txBody>
      </p:sp>
      <p:pic>
        <p:nvPicPr>
          <p:cNvPr id="20483" name="Picture 3" descr="landau"/>
          <p:cNvPicPr>
            <a:picLocks noChangeAspect="1" noChangeArrowheads="1"/>
          </p:cNvPicPr>
          <p:nvPr/>
        </p:nvPicPr>
        <p:blipFill>
          <a:blip r:embed="rId4"/>
          <a:srcRect/>
          <a:stretch>
            <a:fillRect/>
          </a:stretch>
        </p:blipFill>
        <p:spPr bwMode="auto">
          <a:xfrm>
            <a:off x="3390900" y="1162050"/>
            <a:ext cx="1943100" cy="2747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84" name="Text Box 4"/>
          <p:cNvSpPr txBox="1">
            <a:spLocks noChangeArrowheads="1"/>
          </p:cNvSpPr>
          <p:nvPr/>
        </p:nvSpPr>
        <p:spPr bwMode="auto">
          <a:xfrm>
            <a:off x="5670550" y="1365250"/>
            <a:ext cx="3432175" cy="3968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omic Sans MS" pitchFamily="66" charset="0"/>
              </a:rPr>
              <a:t>1962 Nobel Prize in Physics</a:t>
            </a:r>
            <a:endParaRPr kumimoji="0" lang="en-US" sz="1800" b="0" i="0" u="none" strike="noStrike" cap="none" normalizeH="0" baseline="0" dirty="0" smtClean="0">
              <a:ln>
                <a:noFill/>
              </a:ln>
              <a:solidFill>
                <a:schemeClr val="tx1"/>
              </a:solidFill>
              <a:effectLst/>
              <a:latin typeface="Arial" pitchFamily="34" charset="0"/>
            </a:endParaRPr>
          </a:p>
        </p:txBody>
      </p:sp>
      <p:pic>
        <p:nvPicPr>
          <p:cNvPr id="20485" name="Picture 5"/>
          <p:cNvPicPr>
            <a:picLocks noChangeAspect="1" noChangeArrowheads="1"/>
          </p:cNvPicPr>
          <p:nvPr/>
        </p:nvPicPr>
        <p:blipFill>
          <a:blip r:embed="rId5"/>
          <a:srcRect/>
          <a:stretch>
            <a:fillRect/>
          </a:stretch>
        </p:blipFill>
        <p:spPr bwMode="auto">
          <a:xfrm>
            <a:off x="1295400" y="4338638"/>
            <a:ext cx="6275388" cy="20812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20486" name="Group 6"/>
          <p:cNvGrpSpPr>
            <a:grpSpLocks/>
          </p:cNvGrpSpPr>
          <p:nvPr/>
        </p:nvGrpSpPr>
        <p:grpSpPr bwMode="auto">
          <a:xfrm>
            <a:off x="685800" y="1741488"/>
            <a:ext cx="1714500" cy="1177925"/>
            <a:chOff x="432" y="1204"/>
            <a:chExt cx="1080" cy="742"/>
          </a:xfrm>
        </p:grpSpPr>
        <p:sp>
          <p:nvSpPr>
            <p:cNvPr id="20487" name="Line 7"/>
            <p:cNvSpPr>
              <a:spLocks noChangeShapeType="1"/>
            </p:cNvSpPr>
            <p:nvPr/>
          </p:nvSpPr>
          <p:spPr bwMode="auto">
            <a:xfrm flipV="1">
              <a:off x="432" y="1204"/>
              <a:ext cx="0" cy="682"/>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0488" name="Line 8"/>
            <p:cNvSpPr>
              <a:spLocks noChangeShapeType="1"/>
            </p:cNvSpPr>
            <p:nvPr/>
          </p:nvSpPr>
          <p:spPr bwMode="auto">
            <a:xfrm>
              <a:off x="768" y="1252"/>
              <a:ext cx="0" cy="682"/>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0489" name="Line 9"/>
            <p:cNvSpPr>
              <a:spLocks noChangeShapeType="1"/>
            </p:cNvSpPr>
            <p:nvPr/>
          </p:nvSpPr>
          <p:spPr bwMode="auto">
            <a:xfrm flipV="1">
              <a:off x="1193" y="1216"/>
              <a:ext cx="0" cy="682"/>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0490" name="Line 10"/>
            <p:cNvSpPr>
              <a:spLocks noChangeShapeType="1"/>
            </p:cNvSpPr>
            <p:nvPr/>
          </p:nvSpPr>
          <p:spPr bwMode="auto">
            <a:xfrm>
              <a:off x="1512" y="1264"/>
              <a:ext cx="0" cy="682"/>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20491" name="Group 11"/>
          <p:cNvGrpSpPr>
            <a:grpSpLocks/>
          </p:cNvGrpSpPr>
          <p:nvPr/>
        </p:nvGrpSpPr>
        <p:grpSpPr bwMode="auto">
          <a:xfrm>
            <a:off x="692370" y="1722935"/>
            <a:ext cx="1714500" cy="1177925"/>
            <a:chOff x="516" y="1300"/>
            <a:chExt cx="1080" cy="742"/>
          </a:xfrm>
        </p:grpSpPr>
        <p:sp>
          <p:nvSpPr>
            <p:cNvPr id="20492" name="Line 12"/>
            <p:cNvSpPr>
              <a:spLocks noChangeShapeType="1"/>
            </p:cNvSpPr>
            <p:nvPr/>
          </p:nvSpPr>
          <p:spPr bwMode="auto">
            <a:xfrm>
              <a:off x="516" y="1300"/>
              <a:ext cx="0" cy="682"/>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0493" name="Line 13"/>
            <p:cNvSpPr>
              <a:spLocks noChangeShapeType="1"/>
            </p:cNvSpPr>
            <p:nvPr/>
          </p:nvSpPr>
          <p:spPr bwMode="auto">
            <a:xfrm flipV="1">
              <a:off x="852" y="1348"/>
              <a:ext cx="0" cy="682"/>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0494" name="Line 14"/>
            <p:cNvSpPr>
              <a:spLocks noChangeShapeType="1"/>
            </p:cNvSpPr>
            <p:nvPr/>
          </p:nvSpPr>
          <p:spPr bwMode="auto">
            <a:xfrm>
              <a:off x="1260" y="1312"/>
              <a:ext cx="0" cy="682"/>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0495" name="Line 15"/>
            <p:cNvSpPr>
              <a:spLocks noChangeShapeType="1"/>
            </p:cNvSpPr>
            <p:nvPr/>
          </p:nvSpPr>
          <p:spPr bwMode="auto">
            <a:xfrm flipV="1">
              <a:off x="1596" y="1360"/>
              <a:ext cx="0" cy="682"/>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grpSp>
      <p:graphicFrame>
        <p:nvGraphicFramePr>
          <p:cNvPr id="20496" name="Object 16"/>
          <p:cNvGraphicFramePr>
            <a:graphicFrameLocks noChangeAspect="1"/>
          </p:cNvGraphicFramePr>
          <p:nvPr/>
        </p:nvGraphicFramePr>
        <p:xfrm>
          <a:off x="381000" y="3124200"/>
          <a:ext cx="2355381" cy="914400"/>
        </p:xfrm>
        <a:graphic>
          <a:graphicData uri="http://schemas.openxmlformats.org/presentationml/2006/ole">
            <p:oleObj spid="_x0000_s20496" name="Equation" r:id="rId6" imgW="1079280" imgH="419040" progId="Equation.DSMT4">
              <p:embed/>
            </p:oleObj>
          </a:graphicData>
        </a:graphic>
      </p:graphicFrame>
      <p:sp>
        <p:nvSpPr>
          <p:cNvPr id="20497" name="Line 17"/>
          <p:cNvSpPr>
            <a:spLocks noChangeShapeType="1"/>
          </p:cNvSpPr>
          <p:nvPr/>
        </p:nvSpPr>
        <p:spPr bwMode="auto">
          <a:xfrm flipV="1">
            <a:off x="1219200" y="6096000"/>
            <a:ext cx="4651375" cy="76200"/>
          </a:xfrm>
          <a:prstGeom prst="line">
            <a:avLst/>
          </a:prstGeom>
          <a:noFill/>
          <a:ln w="38100">
            <a:solidFill>
              <a:srgbClr val="FF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0498" name="Line 18"/>
          <p:cNvSpPr>
            <a:spLocks noChangeShapeType="1"/>
          </p:cNvSpPr>
          <p:nvPr/>
        </p:nvSpPr>
        <p:spPr bwMode="auto">
          <a:xfrm flipV="1">
            <a:off x="3962400" y="5314950"/>
            <a:ext cx="3608388" cy="38100"/>
          </a:xfrm>
          <a:prstGeom prst="line">
            <a:avLst/>
          </a:prstGeom>
          <a:noFill/>
          <a:ln w="38100">
            <a:solidFill>
              <a:srgbClr val="FF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0499" name="Line 19"/>
          <p:cNvSpPr>
            <a:spLocks noChangeShapeType="1"/>
          </p:cNvSpPr>
          <p:nvPr/>
        </p:nvSpPr>
        <p:spPr bwMode="auto">
          <a:xfrm flipV="1">
            <a:off x="1295400" y="5638800"/>
            <a:ext cx="571500" cy="19050"/>
          </a:xfrm>
          <a:prstGeom prst="line">
            <a:avLst/>
          </a:prstGeom>
          <a:noFill/>
          <a:ln w="38100">
            <a:solidFill>
              <a:srgbClr val="FF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0500" name="Text Box 20"/>
          <p:cNvSpPr txBox="1">
            <a:spLocks noChangeArrowheads="1"/>
          </p:cNvSpPr>
          <p:nvPr/>
        </p:nvSpPr>
        <p:spPr bwMode="auto">
          <a:xfrm>
            <a:off x="3886200" y="6492875"/>
            <a:ext cx="5253361" cy="40011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Comic Sans MS" pitchFamily="66" charset="0"/>
              </a:rPr>
              <a:t>L. D. Landau from Phys. Zs. </a:t>
            </a:r>
            <a:r>
              <a:rPr kumimoji="0" lang="en-US" sz="2000" b="0" i="1" u="none" strike="noStrike" cap="none" normalizeH="0" baseline="0" dirty="0" err="1" smtClean="0">
                <a:ln>
                  <a:noFill/>
                </a:ln>
                <a:solidFill>
                  <a:schemeClr val="tx1"/>
                </a:solidFill>
                <a:effectLst/>
                <a:latin typeface="Comic Sans MS" pitchFamily="66" charset="0"/>
              </a:rPr>
              <a:t>UdSSR</a:t>
            </a:r>
            <a:r>
              <a:rPr kumimoji="0" lang="en-US" sz="2000" b="0" i="1" u="none" strike="noStrike" cap="none" normalizeH="0" baseline="0" dirty="0" smtClean="0">
                <a:ln>
                  <a:noFill/>
                </a:ln>
                <a:solidFill>
                  <a:schemeClr val="tx1"/>
                </a:solidFill>
                <a:effectLst/>
                <a:latin typeface="Comic Sans MS" pitchFamily="66" charset="0"/>
              </a:rPr>
              <a:t> (1933).</a:t>
            </a:r>
            <a:endParaRPr kumimoji="0" lang="en-US" sz="1800" b="0" i="0" u="none" strike="noStrike" cap="none" normalizeH="0" baseline="0" dirty="0" smtClean="0">
              <a:ln>
                <a:noFill/>
              </a:ln>
              <a:solidFill>
                <a:schemeClr val="tx1"/>
              </a:solidFill>
              <a:effectLst/>
              <a:latin typeface="Comic Sans MS" pitchFamily="66" charset="0"/>
            </a:endParaRPr>
          </a:p>
        </p:txBody>
      </p:sp>
      <p:sp>
        <p:nvSpPr>
          <p:cNvPr id="20501" name="Text Box 21"/>
          <p:cNvSpPr txBox="1">
            <a:spLocks noChangeArrowheads="1"/>
          </p:cNvSpPr>
          <p:nvPr/>
        </p:nvSpPr>
        <p:spPr bwMode="auto">
          <a:xfrm>
            <a:off x="5715000" y="3429000"/>
            <a:ext cx="2944812" cy="3968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u="none" strike="noStrike" cap="none" normalizeH="0" baseline="0" dirty="0" smtClean="0">
                <a:ln>
                  <a:noFill/>
                </a:ln>
                <a:solidFill>
                  <a:schemeClr val="tx1"/>
                </a:solidFill>
                <a:effectLst/>
                <a:latin typeface="Comic Sans MS" pitchFamily="66" charset="0"/>
              </a:rPr>
              <a:t>L. D. Landau 1908-1968</a:t>
            </a:r>
            <a:endParaRPr kumimoji="0" lang="en-US" sz="1800" b="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144000" cy="685800"/>
          </a:xfrm>
        </p:spPr>
        <p:txBody>
          <a:bodyPr>
            <a:normAutofit fontScale="90000"/>
          </a:bodyPr>
          <a:lstStyle/>
          <a:p>
            <a:r>
              <a:rPr lang="en-US" dirty="0" smtClean="0"/>
              <a:t>Experimental Evidence for Neel Order</a:t>
            </a:r>
            <a:endParaRPr lang="en-US" dirty="0"/>
          </a:p>
        </p:txBody>
      </p:sp>
      <p:pic>
        <p:nvPicPr>
          <p:cNvPr id="21507" name="Picture 3"/>
          <p:cNvPicPr>
            <a:picLocks noChangeAspect="1" noChangeArrowheads="1"/>
          </p:cNvPicPr>
          <p:nvPr/>
        </p:nvPicPr>
        <p:blipFill>
          <a:blip r:embed="rId3"/>
          <a:srcRect r="12865"/>
          <a:stretch>
            <a:fillRect/>
          </a:stretch>
        </p:blipFill>
        <p:spPr bwMode="auto">
          <a:xfrm>
            <a:off x="122238" y="1600200"/>
            <a:ext cx="4948237" cy="4224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08" name="Picture 4"/>
          <p:cNvPicPr>
            <a:picLocks noChangeAspect="1" noChangeArrowheads="1"/>
          </p:cNvPicPr>
          <p:nvPr/>
        </p:nvPicPr>
        <p:blipFill>
          <a:blip r:embed="rId4"/>
          <a:srcRect/>
          <a:stretch>
            <a:fillRect/>
          </a:stretch>
        </p:blipFill>
        <p:spPr bwMode="auto">
          <a:xfrm>
            <a:off x="5395913" y="1357313"/>
            <a:ext cx="3540125" cy="1328737"/>
          </a:xfrm>
          <a:prstGeom prst="rect">
            <a:avLst/>
          </a:prstGeom>
          <a:noFill/>
          <a:ln w="9525">
            <a:noFill/>
            <a:miter lim="800000"/>
            <a:headEnd/>
            <a:tailEnd/>
          </a:ln>
          <a:effectLst/>
        </p:spPr>
      </p:pic>
      <p:pic>
        <p:nvPicPr>
          <p:cNvPr id="21509" name="Picture 5"/>
          <p:cNvPicPr>
            <a:picLocks noChangeAspect="1" noChangeArrowheads="1"/>
          </p:cNvPicPr>
          <p:nvPr/>
        </p:nvPicPr>
        <p:blipFill>
          <a:blip r:embed="rId5"/>
          <a:srcRect/>
          <a:stretch>
            <a:fillRect/>
          </a:stretch>
        </p:blipFill>
        <p:spPr bwMode="auto">
          <a:xfrm>
            <a:off x="5184775" y="2686050"/>
            <a:ext cx="3863975" cy="3614738"/>
          </a:xfrm>
          <a:prstGeom prst="rect">
            <a:avLst/>
          </a:prstGeom>
          <a:noFill/>
          <a:ln w="9525">
            <a:noFill/>
            <a:miter lim="800000"/>
            <a:headEnd/>
            <a:tailEnd/>
          </a:ln>
          <a:effectLst>
            <a:outerShdw dist="107763" dir="2700000" algn="ctr" rotWithShape="0">
              <a:schemeClr val="bg2">
                <a:alpha val="50000"/>
              </a:schemeClr>
            </a:outerShdw>
          </a:effectLst>
        </p:spPr>
      </p:pic>
      <p:sp>
        <p:nvSpPr>
          <p:cNvPr id="21510" name="Text Box 6"/>
          <p:cNvSpPr txBox="1">
            <a:spLocks noChangeArrowheads="1"/>
          </p:cNvSpPr>
          <p:nvPr/>
        </p:nvSpPr>
        <p:spPr bwMode="auto">
          <a:xfrm>
            <a:off x="160338" y="1709738"/>
            <a:ext cx="2490787" cy="3968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C. G. Shull 1915-2001</a:t>
            </a:r>
            <a:endParaRPr kumimoji="0" lang="en-US" sz="1800" b="0" i="0" u="none" strike="noStrike" cap="none" normalizeH="0" baseline="0" smtClean="0">
              <a:ln>
                <a:noFill/>
              </a:ln>
              <a:solidFill>
                <a:schemeClr val="tx1"/>
              </a:solidFill>
              <a:effectLst/>
              <a:latin typeface="Arial" pitchFamily="34" charset="0"/>
            </a:endParaRPr>
          </a:p>
        </p:txBody>
      </p:sp>
      <p:grpSp>
        <p:nvGrpSpPr>
          <p:cNvPr id="21511" name="Group 7"/>
          <p:cNvGrpSpPr>
            <a:grpSpLocks noChangeAspect="1"/>
          </p:cNvGrpSpPr>
          <p:nvPr/>
        </p:nvGrpSpPr>
        <p:grpSpPr bwMode="auto">
          <a:xfrm>
            <a:off x="5591175" y="2157413"/>
            <a:ext cx="3344863" cy="3698875"/>
            <a:chOff x="3687" y="2713"/>
            <a:chExt cx="1461" cy="1616"/>
          </a:xfrm>
        </p:grpSpPr>
        <p:pic>
          <p:nvPicPr>
            <p:cNvPr id="21512" name="Picture 8" descr="knif3"/>
            <p:cNvPicPr>
              <a:picLocks noChangeAspect="1" noChangeArrowheads="1"/>
            </p:cNvPicPr>
            <p:nvPr/>
          </p:nvPicPr>
          <p:blipFill>
            <a:blip r:embed="rId6"/>
            <a:srcRect b="3522"/>
            <a:stretch>
              <a:fillRect/>
            </a:stretch>
          </p:blipFill>
          <p:spPr bwMode="auto">
            <a:xfrm>
              <a:off x="3687" y="2713"/>
              <a:ext cx="1461" cy="1616"/>
            </a:xfrm>
            <a:prstGeom prst="rect">
              <a:avLst/>
            </a:prstGeom>
            <a:noFill/>
            <a:effectLst>
              <a:outerShdw dist="107763" dir="2700000" algn="ctr" rotWithShape="0">
                <a:srgbClr val="808080">
                  <a:alpha val="50000"/>
                </a:srgbClr>
              </a:outerShdw>
            </a:effectLst>
          </p:spPr>
        </p:pic>
        <p:sp>
          <p:nvSpPr>
            <p:cNvPr id="21513" name="Line 9"/>
            <p:cNvSpPr>
              <a:spLocks noChangeAspect="1" noChangeShapeType="1"/>
            </p:cNvSpPr>
            <p:nvPr/>
          </p:nvSpPr>
          <p:spPr bwMode="auto">
            <a:xfrm flipV="1">
              <a:off x="3822" y="2854"/>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21514" name="Line 10"/>
            <p:cNvSpPr>
              <a:spLocks noChangeAspect="1" noChangeShapeType="1"/>
            </p:cNvSpPr>
            <p:nvPr/>
          </p:nvSpPr>
          <p:spPr bwMode="auto">
            <a:xfrm>
              <a:off x="4873" y="3543"/>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21515" name="Line 11"/>
            <p:cNvSpPr>
              <a:spLocks noChangeAspect="1" noChangeShapeType="1"/>
            </p:cNvSpPr>
            <p:nvPr/>
          </p:nvSpPr>
          <p:spPr bwMode="auto">
            <a:xfrm>
              <a:off x="3852" y="3685"/>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21516" name="Line 12"/>
            <p:cNvSpPr>
              <a:spLocks noChangeAspect="1" noChangeShapeType="1"/>
            </p:cNvSpPr>
            <p:nvPr/>
          </p:nvSpPr>
          <p:spPr bwMode="auto">
            <a:xfrm>
              <a:off x="4649" y="2920"/>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21517" name="Line 13"/>
            <p:cNvSpPr>
              <a:spLocks noChangeAspect="1" noChangeShapeType="1"/>
            </p:cNvSpPr>
            <p:nvPr/>
          </p:nvSpPr>
          <p:spPr bwMode="auto">
            <a:xfrm flipV="1">
              <a:off x="4169" y="3461"/>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21518" name="Line 14"/>
            <p:cNvSpPr>
              <a:spLocks noChangeAspect="1" noChangeShapeType="1"/>
            </p:cNvSpPr>
            <p:nvPr/>
          </p:nvSpPr>
          <p:spPr bwMode="auto">
            <a:xfrm flipV="1">
              <a:off x="4650" y="3737"/>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21519" name="Line 15"/>
            <p:cNvSpPr>
              <a:spLocks noChangeAspect="1" noChangeShapeType="1"/>
            </p:cNvSpPr>
            <p:nvPr/>
          </p:nvSpPr>
          <p:spPr bwMode="auto">
            <a:xfrm flipV="1">
              <a:off x="4874" y="2783"/>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21520" name="Line 16"/>
            <p:cNvSpPr>
              <a:spLocks noChangeAspect="1" noChangeShapeType="1"/>
            </p:cNvSpPr>
            <p:nvPr/>
          </p:nvSpPr>
          <p:spPr bwMode="auto">
            <a:xfrm>
              <a:off x="4154" y="2777"/>
              <a:ext cx="0" cy="249"/>
            </a:xfrm>
            <a:prstGeom prst="line">
              <a:avLst/>
            </a:prstGeom>
            <a:noFill/>
            <a:ln w="38100">
              <a:solidFill>
                <a:srgbClr val="000099"/>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grpSp>
      <p:sp>
        <p:nvSpPr>
          <p:cNvPr id="21521" name="Text Box 17" descr="Newsprint"/>
          <p:cNvSpPr txBox="1">
            <a:spLocks noChangeArrowheads="1"/>
          </p:cNvSpPr>
          <p:nvPr/>
        </p:nvSpPr>
        <p:spPr bwMode="auto">
          <a:xfrm>
            <a:off x="541338" y="5988050"/>
            <a:ext cx="4217987" cy="701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omic Sans MS" pitchFamily="66" charset="0"/>
              </a:rPr>
              <a:t>1994 Nobel Prize in Physics to</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omic Sans MS" pitchFamily="66" charset="0"/>
              </a:rPr>
              <a:t> B. N.  </a:t>
            </a:r>
            <a:r>
              <a:rPr kumimoji="0" lang="en-US" sz="2000" b="0" i="0" u="none" strike="noStrike" cap="none" normalizeH="0" baseline="0" dirty="0" err="1" smtClean="0">
                <a:ln>
                  <a:noFill/>
                </a:ln>
                <a:solidFill>
                  <a:schemeClr val="tx1"/>
                </a:solidFill>
                <a:effectLst/>
                <a:latin typeface="Comic Sans MS" pitchFamily="66" charset="0"/>
              </a:rPr>
              <a:t>Brockhouse</a:t>
            </a:r>
            <a:r>
              <a:rPr kumimoji="0" lang="en-US" sz="2000" b="0" i="0" u="none" strike="noStrike" cap="none" normalizeH="0" baseline="0" dirty="0" smtClean="0">
                <a:ln>
                  <a:noFill/>
                </a:ln>
                <a:solidFill>
                  <a:schemeClr val="tx1"/>
                </a:solidFill>
                <a:effectLst/>
                <a:latin typeface="Comic Sans MS" pitchFamily="66" charset="0"/>
              </a:rPr>
              <a:t> and C. G. Shull </a:t>
            </a:r>
            <a:endParaRPr kumimoji="0" lang="en-US" sz="1800" b="0" i="0" u="none" strike="noStrike" cap="none" normalizeH="0" baseline="0" dirty="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dissolve">
                                      <p:cBhvr>
                                        <p:cTn id="7" dur="500"/>
                                        <p:tgtEl>
                                          <p:spTgt spid="21509"/>
                                        </p:tgtEl>
                                      </p:cBhvr>
                                    </p:animEffect>
                                  </p:childTnLst>
                                </p:cTn>
                              </p:par>
                              <p:par>
                                <p:cTn id="8" presetID="9" presetClass="entr" presetSubtype="0" fill="hold" nodeType="withEffect">
                                  <p:stCondLst>
                                    <p:cond delay="0"/>
                                  </p:stCondLst>
                                  <p:childTnLst>
                                    <p:set>
                                      <p:cBhvr>
                                        <p:cTn id="9" dur="1" fill="hold">
                                          <p:stCondLst>
                                            <p:cond delay="0"/>
                                          </p:stCondLst>
                                        </p:cTn>
                                        <p:tgtEl>
                                          <p:spTgt spid="21508"/>
                                        </p:tgtEl>
                                        <p:attrNameLst>
                                          <p:attrName>style.visibility</p:attrName>
                                        </p:attrNameLst>
                                      </p:cBhvr>
                                      <p:to>
                                        <p:strVal val="visible"/>
                                      </p:to>
                                    </p:set>
                                    <p:animEffect transition="in" filter="dissolve">
                                      <p:cBhvr>
                                        <p:cTn id="10" dur="500"/>
                                        <p:tgtEl>
                                          <p:spTgt spid="2150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1511"/>
                                        </p:tgtEl>
                                        <p:attrNameLst>
                                          <p:attrName>style.visibility</p:attrName>
                                        </p:attrNameLst>
                                      </p:cBhvr>
                                      <p:to>
                                        <p:strVal val="visible"/>
                                      </p:to>
                                    </p:set>
                                    <p:animEffect transition="in" filter="dissolve">
                                      <p:cBhvr>
                                        <p:cTn id="15" dur="500"/>
                                        <p:tgtEl>
                                          <p:spTgt spid="21511"/>
                                        </p:tgtEl>
                                      </p:cBhvr>
                                    </p:animEffect>
                                  </p:childTnLst>
                                </p:cTn>
                              </p:par>
                              <p:par>
                                <p:cTn id="16" presetID="9" presetClass="exit" presetSubtype="0" fill="hold" nodeType="withEffect">
                                  <p:stCondLst>
                                    <p:cond delay="0"/>
                                  </p:stCondLst>
                                  <p:childTnLst>
                                    <p:animEffect transition="out" filter="dissolve">
                                      <p:cBhvr>
                                        <p:cTn id="17" dur="500"/>
                                        <p:tgtEl>
                                          <p:spTgt spid="21508"/>
                                        </p:tgtEl>
                                      </p:cBhvr>
                                    </p:animEffect>
                                    <p:set>
                                      <p:cBhvr>
                                        <p:cTn id="18" dur="1" fill="hold">
                                          <p:stCondLst>
                                            <p:cond delay="499"/>
                                          </p:stCondLst>
                                        </p:cTn>
                                        <p:tgtEl>
                                          <p:spTgt spid="21508"/>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21509"/>
                                        </p:tgtEl>
                                      </p:cBhvr>
                                    </p:animEffect>
                                    <p:set>
                                      <p:cBhvr>
                                        <p:cTn id="21" dur="1" fill="hold">
                                          <p:stCondLst>
                                            <p:cond delay="499"/>
                                          </p:stCondLst>
                                        </p:cTn>
                                        <p:tgtEl>
                                          <p:spTgt spid="215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685800"/>
          </a:xfrm>
        </p:spPr>
        <p:txBody>
          <a:bodyPr>
            <a:normAutofit fontScale="90000"/>
          </a:bodyPr>
          <a:lstStyle/>
          <a:p>
            <a:r>
              <a:rPr lang="en-US" dirty="0" smtClean="0"/>
              <a:t>Is Landau’s vision of an AFM possible?</a:t>
            </a:r>
            <a:endParaRPr lang="en-US" dirty="0"/>
          </a:p>
        </p:txBody>
      </p:sp>
      <p:pic>
        <p:nvPicPr>
          <p:cNvPr id="23555" name="Picture 3" descr="Neel picture"/>
          <p:cNvPicPr>
            <a:picLocks noChangeAspect="1" noChangeArrowheads="1"/>
          </p:cNvPicPr>
          <p:nvPr/>
        </p:nvPicPr>
        <p:blipFill>
          <a:blip r:embed="rId3"/>
          <a:srcRect/>
          <a:stretch>
            <a:fillRect/>
          </a:stretch>
        </p:blipFill>
        <p:spPr bwMode="auto">
          <a:xfrm>
            <a:off x="685800" y="1143000"/>
            <a:ext cx="3706021" cy="3476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556" name="Picture 4" descr="landau"/>
          <p:cNvPicPr>
            <a:picLocks noChangeAspect="1" noChangeArrowheads="1"/>
          </p:cNvPicPr>
          <p:nvPr/>
        </p:nvPicPr>
        <p:blipFill>
          <a:blip r:embed="rId4"/>
          <a:srcRect/>
          <a:stretch>
            <a:fillRect/>
          </a:stretch>
        </p:blipFill>
        <p:spPr bwMode="auto">
          <a:xfrm>
            <a:off x="5715000" y="1066800"/>
            <a:ext cx="2512677" cy="3552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557" name="Line 5"/>
          <p:cNvSpPr>
            <a:spLocks noChangeShapeType="1"/>
          </p:cNvSpPr>
          <p:nvPr/>
        </p:nvSpPr>
        <p:spPr bwMode="auto">
          <a:xfrm flipV="1">
            <a:off x="1638300" y="5130800"/>
            <a:ext cx="0" cy="1082675"/>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3558" name="Line 6"/>
          <p:cNvSpPr>
            <a:spLocks noChangeShapeType="1"/>
          </p:cNvSpPr>
          <p:nvPr/>
        </p:nvSpPr>
        <p:spPr bwMode="auto">
          <a:xfrm>
            <a:off x="2171700" y="5207000"/>
            <a:ext cx="0" cy="1082675"/>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3559" name="Line 7"/>
          <p:cNvSpPr>
            <a:spLocks noChangeShapeType="1"/>
          </p:cNvSpPr>
          <p:nvPr/>
        </p:nvSpPr>
        <p:spPr bwMode="auto">
          <a:xfrm flipV="1">
            <a:off x="2819400" y="5149850"/>
            <a:ext cx="0" cy="1082675"/>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3560" name="Line 8"/>
          <p:cNvSpPr>
            <a:spLocks noChangeShapeType="1"/>
          </p:cNvSpPr>
          <p:nvPr/>
        </p:nvSpPr>
        <p:spPr bwMode="auto">
          <a:xfrm>
            <a:off x="3352800" y="5226050"/>
            <a:ext cx="0" cy="1082675"/>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grpSp>
        <p:nvGrpSpPr>
          <p:cNvPr id="23561" name="Group 9"/>
          <p:cNvGrpSpPr>
            <a:grpSpLocks/>
          </p:cNvGrpSpPr>
          <p:nvPr/>
        </p:nvGrpSpPr>
        <p:grpSpPr bwMode="auto">
          <a:xfrm>
            <a:off x="6096000" y="5208588"/>
            <a:ext cx="1714500" cy="1177925"/>
            <a:chOff x="432" y="1204"/>
            <a:chExt cx="1080" cy="742"/>
          </a:xfrm>
        </p:grpSpPr>
        <p:sp>
          <p:nvSpPr>
            <p:cNvPr id="23562" name="Line 10"/>
            <p:cNvSpPr>
              <a:spLocks noChangeShapeType="1"/>
            </p:cNvSpPr>
            <p:nvPr/>
          </p:nvSpPr>
          <p:spPr bwMode="auto">
            <a:xfrm flipV="1">
              <a:off x="432" y="1204"/>
              <a:ext cx="0" cy="682"/>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3563" name="Line 11"/>
            <p:cNvSpPr>
              <a:spLocks noChangeShapeType="1"/>
            </p:cNvSpPr>
            <p:nvPr/>
          </p:nvSpPr>
          <p:spPr bwMode="auto">
            <a:xfrm>
              <a:off x="768" y="1252"/>
              <a:ext cx="0" cy="682"/>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3564" name="Line 12"/>
            <p:cNvSpPr>
              <a:spLocks noChangeShapeType="1"/>
            </p:cNvSpPr>
            <p:nvPr/>
          </p:nvSpPr>
          <p:spPr bwMode="auto">
            <a:xfrm flipV="1">
              <a:off x="1176" y="1216"/>
              <a:ext cx="0" cy="682"/>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3565" name="Line 13"/>
            <p:cNvSpPr>
              <a:spLocks noChangeShapeType="1"/>
            </p:cNvSpPr>
            <p:nvPr/>
          </p:nvSpPr>
          <p:spPr bwMode="auto">
            <a:xfrm>
              <a:off x="1512" y="1264"/>
              <a:ext cx="0" cy="682"/>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23566" name="Group 14"/>
          <p:cNvGrpSpPr>
            <a:grpSpLocks/>
          </p:cNvGrpSpPr>
          <p:nvPr/>
        </p:nvGrpSpPr>
        <p:grpSpPr bwMode="auto">
          <a:xfrm>
            <a:off x="6096000" y="5257800"/>
            <a:ext cx="1714500" cy="1177925"/>
            <a:chOff x="516" y="1300"/>
            <a:chExt cx="1080" cy="742"/>
          </a:xfrm>
        </p:grpSpPr>
        <p:sp>
          <p:nvSpPr>
            <p:cNvPr id="23567" name="Line 15"/>
            <p:cNvSpPr>
              <a:spLocks noChangeShapeType="1"/>
            </p:cNvSpPr>
            <p:nvPr/>
          </p:nvSpPr>
          <p:spPr bwMode="auto">
            <a:xfrm>
              <a:off x="516" y="1300"/>
              <a:ext cx="0" cy="682"/>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3568" name="Line 16"/>
            <p:cNvSpPr>
              <a:spLocks noChangeShapeType="1"/>
            </p:cNvSpPr>
            <p:nvPr/>
          </p:nvSpPr>
          <p:spPr bwMode="auto">
            <a:xfrm flipV="1">
              <a:off x="852" y="1348"/>
              <a:ext cx="0" cy="682"/>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3569" name="Line 17"/>
            <p:cNvSpPr>
              <a:spLocks noChangeShapeType="1"/>
            </p:cNvSpPr>
            <p:nvPr/>
          </p:nvSpPr>
          <p:spPr bwMode="auto">
            <a:xfrm>
              <a:off x="1260" y="1312"/>
              <a:ext cx="0" cy="682"/>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3570" name="Line 18"/>
            <p:cNvSpPr>
              <a:spLocks noChangeShapeType="1"/>
            </p:cNvSpPr>
            <p:nvPr/>
          </p:nvSpPr>
          <p:spPr bwMode="auto">
            <a:xfrm flipV="1">
              <a:off x="1596" y="1360"/>
              <a:ext cx="0" cy="682"/>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9144000" cy="685800"/>
          </a:xfrm>
        </p:spPr>
        <p:txBody>
          <a:bodyPr>
            <a:noAutofit/>
          </a:bodyPr>
          <a:lstStyle/>
          <a:p>
            <a:r>
              <a:rPr lang="en-US" sz="3200" dirty="0" smtClean="0"/>
              <a:t>A Phase </a:t>
            </a:r>
            <a:r>
              <a:rPr lang="en-US" sz="3200" dirty="0" smtClean="0"/>
              <a:t>Diagram for Quantum </a:t>
            </a:r>
            <a:r>
              <a:rPr lang="en-US" sz="3200" dirty="0" smtClean="0"/>
              <a:t>Magnetism?</a:t>
            </a:r>
            <a:endParaRPr lang="en-US" sz="3200" dirty="0"/>
          </a:p>
        </p:txBody>
      </p:sp>
      <p:sp>
        <p:nvSpPr>
          <p:cNvPr id="22546" name="Line 18"/>
          <p:cNvSpPr>
            <a:spLocks noChangeShapeType="1"/>
          </p:cNvSpPr>
          <p:nvPr/>
        </p:nvSpPr>
        <p:spPr bwMode="auto">
          <a:xfrm flipV="1">
            <a:off x="1582738" y="2133600"/>
            <a:ext cx="0" cy="3937000"/>
          </a:xfrm>
          <a:prstGeom prst="line">
            <a:avLst/>
          </a:prstGeom>
          <a:noFill/>
          <a:ln w="28575">
            <a:solidFill>
              <a:schemeClr val="tx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22547" name="Line 19"/>
          <p:cNvSpPr>
            <a:spLocks noChangeShapeType="1"/>
          </p:cNvSpPr>
          <p:nvPr/>
        </p:nvSpPr>
        <p:spPr bwMode="auto">
          <a:xfrm>
            <a:off x="1582738" y="6070600"/>
            <a:ext cx="5959475" cy="0"/>
          </a:xfrm>
          <a:prstGeom prst="line">
            <a:avLst/>
          </a:prstGeom>
          <a:noFill/>
          <a:ln w="28575">
            <a:solidFill>
              <a:schemeClr val="tx1"/>
            </a:solidFill>
            <a:round/>
            <a:headEnd/>
            <a:tailEnd type="triangle" w="med" len="med"/>
          </a:ln>
          <a:effectLst/>
        </p:spPr>
        <p:txBody>
          <a:bodyPr vert="horz" wrap="square" lIns="91440" tIns="45720" rIns="91440" bIns="45720" numCol="1" anchor="t" anchorCtr="0" compatLnSpc="1">
            <a:prstTxWarp prst="textNoShape">
              <a:avLst/>
            </a:prstTxWarp>
          </a:bodyPr>
          <a:lstStyle/>
          <a:p>
            <a:endParaRPr lang="en-US"/>
          </a:p>
        </p:txBody>
      </p:sp>
      <p:sp>
        <p:nvSpPr>
          <p:cNvPr id="22548" name="Freeform 20"/>
          <p:cNvSpPr>
            <a:spLocks/>
          </p:cNvSpPr>
          <p:nvPr/>
        </p:nvSpPr>
        <p:spPr bwMode="auto">
          <a:xfrm>
            <a:off x="1582738" y="2747963"/>
            <a:ext cx="3514725" cy="3322637"/>
          </a:xfrm>
          <a:custGeom>
            <a:avLst/>
            <a:gdLst/>
            <a:ahLst/>
            <a:cxnLst>
              <a:cxn ang="0">
                <a:pos x="0" y="3"/>
              </a:cxn>
              <a:cxn ang="0">
                <a:pos x="451" y="32"/>
              </a:cxn>
              <a:cxn ang="0">
                <a:pos x="1017" y="195"/>
              </a:cxn>
              <a:cxn ang="0">
                <a:pos x="1469" y="473"/>
              </a:cxn>
              <a:cxn ang="0">
                <a:pos x="1872" y="829"/>
              </a:cxn>
              <a:cxn ang="0">
                <a:pos x="2198" y="1357"/>
              </a:cxn>
              <a:cxn ang="0">
                <a:pos x="2429" y="1952"/>
              </a:cxn>
              <a:cxn ang="0">
                <a:pos x="2544" y="2365"/>
              </a:cxn>
              <a:cxn ang="0">
                <a:pos x="2553" y="2480"/>
              </a:cxn>
            </a:cxnLst>
            <a:rect l="0" t="0" r="r" b="b"/>
            <a:pathLst>
              <a:path w="2565" h="2480">
                <a:moveTo>
                  <a:pt x="0" y="3"/>
                </a:moveTo>
                <a:cubicBezTo>
                  <a:pt x="141" y="1"/>
                  <a:pt x="282" y="0"/>
                  <a:pt x="451" y="32"/>
                </a:cubicBezTo>
                <a:cubicBezTo>
                  <a:pt x="620" y="64"/>
                  <a:pt x="847" y="122"/>
                  <a:pt x="1017" y="195"/>
                </a:cubicBezTo>
                <a:cubicBezTo>
                  <a:pt x="1187" y="268"/>
                  <a:pt x="1327" y="367"/>
                  <a:pt x="1469" y="473"/>
                </a:cubicBezTo>
                <a:cubicBezTo>
                  <a:pt x="1611" y="579"/>
                  <a:pt x="1750" y="682"/>
                  <a:pt x="1872" y="829"/>
                </a:cubicBezTo>
                <a:cubicBezTo>
                  <a:pt x="1994" y="976"/>
                  <a:pt x="2105" y="1170"/>
                  <a:pt x="2198" y="1357"/>
                </a:cubicBezTo>
                <a:cubicBezTo>
                  <a:pt x="2291" y="1544"/>
                  <a:pt x="2371" y="1784"/>
                  <a:pt x="2429" y="1952"/>
                </a:cubicBezTo>
                <a:cubicBezTo>
                  <a:pt x="2487" y="2120"/>
                  <a:pt x="2523" y="2277"/>
                  <a:pt x="2544" y="2365"/>
                </a:cubicBezTo>
                <a:cubicBezTo>
                  <a:pt x="2565" y="2453"/>
                  <a:pt x="2559" y="2466"/>
                  <a:pt x="2553" y="2480"/>
                </a:cubicBezTo>
              </a:path>
            </a:pathLst>
          </a:custGeom>
          <a:noFill/>
          <a:ln w="38100" cmpd="sng">
            <a:solidFill>
              <a:schemeClr val="tx1"/>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2549" name="Text Box 21"/>
          <p:cNvSpPr txBox="1">
            <a:spLocks noChangeArrowheads="1"/>
          </p:cNvSpPr>
          <p:nvPr/>
        </p:nvSpPr>
        <p:spPr bwMode="auto">
          <a:xfrm>
            <a:off x="533400" y="2214563"/>
            <a:ext cx="677863" cy="519112"/>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Arial Unicode MS" pitchFamily="34" charset="-128"/>
              </a:rPr>
              <a:t>T/J</a:t>
            </a:r>
            <a:endParaRPr kumimoji="0" lang="en-US" sz="1800" b="0" i="0" u="none" strike="noStrike" cap="none" normalizeH="0" baseline="0" smtClean="0">
              <a:ln>
                <a:noFill/>
              </a:ln>
              <a:solidFill>
                <a:schemeClr val="tx1"/>
              </a:solidFill>
              <a:effectLst/>
              <a:latin typeface="Arial" pitchFamily="34" charset="0"/>
            </a:endParaRPr>
          </a:p>
        </p:txBody>
      </p:sp>
      <p:sp>
        <p:nvSpPr>
          <p:cNvPr id="22550" name="Text Box 22"/>
          <p:cNvSpPr txBox="1">
            <a:spLocks noChangeArrowheads="1"/>
          </p:cNvSpPr>
          <p:nvPr/>
        </p:nvSpPr>
        <p:spPr bwMode="auto">
          <a:xfrm>
            <a:off x="4114800" y="6172200"/>
            <a:ext cx="4636206" cy="46166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omic Sans MS" pitchFamily="66" charset="0"/>
              </a:rPr>
              <a:t>1/S, frustration, 1/z, H, P, x, ...</a:t>
            </a:r>
            <a:endParaRPr kumimoji="0" lang="en-US" sz="1800" b="0" i="0" u="none" strike="noStrike" cap="none" normalizeH="0" baseline="0" dirty="0" smtClean="0">
              <a:ln>
                <a:noFill/>
              </a:ln>
              <a:solidFill>
                <a:schemeClr val="tx1"/>
              </a:solidFill>
              <a:effectLst/>
              <a:latin typeface="Comic Sans MS" pitchFamily="66" charset="0"/>
            </a:endParaRPr>
          </a:p>
        </p:txBody>
      </p:sp>
      <p:graphicFrame>
        <p:nvGraphicFramePr>
          <p:cNvPr id="22551" name="Object 23"/>
          <p:cNvGraphicFramePr>
            <a:graphicFrameLocks noChangeAspect="1"/>
          </p:cNvGraphicFramePr>
          <p:nvPr/>
        </p:nvGraphicFramePr>
        <p:xfrm>
          <a:off x="6172200" y="3352800"/>
          <a:ext cx="1770063" cy="866775"/>
        </p:xfrm>
        <a:graphic>
          <a:graphicData uri="http://schemas.openxmlformats.org/presentationml/2006/ole">
            <p:oleObj spid="_x0000_s22551" name="Equation" r:id="rId4" imgW="558720" imgH="279360" progId="Equation.DSMT4">
              <p:embed/>
            </p:oleObj>
          </a:graphicData>
        </a:graphic>
      </p:graphicFrame>
      <p:graphicFrame>
        <p:nvGraphicFramePr>
          <p:cNvPr id="22552" name="Object 24"/>
          <p:cNvGraphicFramePr>
            <a:graphicFrameLocks noChangeAspect="1"/>
          </p:cNvGraphicFramePr>
          <p:nvPr/>
        </p:nvGraphicFramePr>
        <p:xfrm>
          <a:off x="1752600" y="3429000"/>
          <a:ext cx="1722438" cy="842963"/>
        </p:xfrm>
        <a:graphic>
          <a:graphicData uri="http://schemas.openxmlformats.org/presentationml/2006/ole">
            <p:oleObj spid="_x0000_s22552" name="Equation" r:id="rId5" imgW="558720" imgH="279360" progId="Equation.DSMT4">
              <p:embed/>
            </p:oleObj>
          </a:graphicData>
        </a:graphic>
      </p:graphicFrame>
      <p:pic>
        <p:nvPicPr>
          <p:cNvPr id="22556" name="Picture 28" descr="Neel picture"/>
          <p:cNvPicPr>
            <a:picLocks noChangeAspect="1" noChangeArrowheads="1"/>
          </p:cNvPicPr>
          <p:nvPr/>
        </p:nvPicPr>
        <p:blipFill>
          <a:blip r:embed="rId6"/>
          <a:srcRect/>
          <a:stretch>
            <a:fillRect/>
          </a:stretch>
        </p:blipFill>
        <p:spPr bwMode="auto">
          <a:xfrm>
            <a:off x="2057400" y="4191000"/>
            <a:ext cx="1624853" cy="152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557" name="Picture 29" descr="landau"/>
          <p:cNvPicPr>
            <a:picLocks noChangeAspect="1" noChangeArrowheads="1"/>
          </p:cNvPicPr>
          <p:nvPr/>
        </p:nvPicPr>
        <p:blipFill>
          <a:blip r:embed="rId7"/>
          <a:srcRect/>
          <a:stretch>
            <a:fillRect/>
          </a:stretch>
        </p:blipFill>
        <p:spPr bwMode="auto">
          <a:xfrm>
            <a:off x="6494462" y="4114234"/>
            <a:ext cx="1201737" cy="17007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561" name="Text Box 33"/>
          <p:cNvSpPr txBox="1">
            <a:spLocks noChangeArrowheads="1"/>
          </p:cNvSpPr>
          <p:nvPr/>
        </p:nvSpPr>
        <p:spPr bwMode="auto">
          <a:xfrm>
            <a:off x="5562600" y="914400"/>
            <a:ext cx="3341688" cy="7016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smtClean="0">
                <a:ln>
                  <a:noFill/>
                </a:ln>
                <a:solidFill>
                  <a:schemeClr val="tx1"/>
                </a:solidFill>
                <a:effectLst/>
                <a:latin typeface="Times New Roman" pitchFamily="18" charset="0"/>
              </a:rPr>
              <a:t>Chakravarty, Halperin, Nelson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smtClean="0">
                <a:ln>
                  <a:noFill/>
                </a:ln>
                <a:solidFill>
                  <a:schemeClr val="tx1"/>
                </a:solidFill>
                <a:effectLst/>
                <a:latin typeface="Times New Roman" pitchFamily="18" charset="0"/>
              </a:rPr>
              <a:t>Sachdev </a:t>
            </a:r>
            <a:endParaRPr kumimoji="0" lang="en-US" sz="1800" b="0" i="0" u="none" strike="noStrike" cap="none" normalizeH="0" baseline="0" smtClean="0">
              <a:ln>
                <a:noFill/>
              </a:ln>
              <a:solidFill>
                <a:schemeClr val="tx1"/>
              </a:solidFill>
              <a:effectLst/>
              <a:latin typeface="Arial" pitchFamily="34" charset="0"/>
            </a:endParaRPr>
          </a:p>
        </p:txBody>
      </p:sp>
      <p:grpSp>
        <p:nvGrpSpPr>
          <p:cNvPr id="50" name="Group 49"/>
          <p:cNvGrpSpPr/>
          <p:nvPr/>
        </p:nvGrpSpPr>
        <p:grpSpPr>
          <a:xfrm>
            <a:off x="1943100" y="4572000"/>
            <a:ext cx="1714500" cy="1177925"/>
            <a:chOff x="1943100" y="4572000"/>
            <a:chExt cx="1714500" cy="1177925"/>
          </a:xfrm>
        </p:grpSpPr>
        <p:sp>
          <p:nvSpPr>
            <p:cNvPr id="46" name="Line 5"/>
            <p:cNvSpPr>
              <a:spLocks noChangeShapeType="1"/>
            </p:cNvSpPr>
            <p:nvPr/>
          </p:nvSpPr>
          <p:spPr bwMode="auto">
            <a:xfrm flipV="1">
              <a:off x="1943100" y="4572000"/>
              <a:ext cx="0" cy="1082675"/>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47" name="Line 6"/>
            <p:cNvSpPr>
              <a:spLocks noChangeShapeType="1"/>
            </p:cNvSpPr>
            <p:nvPr/>
          </p:nvSpPr>
          <p:spPr bwMode="auto">
            <a:xfrm>
              <a:off x="2476500" y="4648200"/>
              <a:ext cx="0" cy="1082675"/>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48" name="Line 7"/>
            <p:cNvSpPr>
              <a:spLocks noChangeShapeType="1"/>
            </p:cNvSpPr>
            <p:nvPr/>
          </p:nvSpPr>
          <p:spPr bwMode="auto">
            <a:xfrm flipV="1">
              <a:off x="3124200" y="4591050"/>
              <a:ext cx="0" cy="1082675"/>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49" name="Line 8"/>
            <p:cNvSpPr>
              <a:spLocks noChangeShapeType="1"/>
            </p:cNvSpPr>
            <p:nvPr/>
          </p:nvSpPr>
          <p:spPr bwMode="auto">
            <a:xfrm>
              <a:off x="3657600" y="4667250"/>
              <a:ext cx="0" cy="1082675"/>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51" name="Group 9"/>
          <p:cNvGrpSpPr>
            <a:grpSpLocks/>
          </p:cNvGrpSpPr>
          <p:nvPr/>
        </p:nvGrpSpPr>
        <p:grpSpPr bwMode="auto">
          <a:xfrm>
            <a:off x="6210300" y="4419600"/>
            <a:ext cx="1714500" cy="1177925"/>
            <a:chOff x="432" y="1204"/>
            <a:chExt cx="1080" cy="742"/>
          </a:xfrm>
        </p:grpSpPr>
        <p:sp>
          <p:nvSpPr>
            <p:cNvPr id="52" name="Line 10"/>
            <p:cNvSpPr>
              <a:spLocks noChangeShapeType="1"/>
            </p:cNvSpPr>
            <p:nvPr/>
          </p:nvSpPr>
          <p:spPr bwMode="auto">
            <a:xfrm flipV="1">
              <a:off x="432" y="1204"/>
              <a:ext cx="0" cy="682"/>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53" name="Line 11"/>
            <p:cNvSpPr>
              <a:spLocks noChangeShapeType="1"/>
            </p:cNvSpPr>
            <p:nvPr/>
          </p:nvSpPr>
          <p:spPr bwMode="auto">
            <a:xfrm>
              <a:off x="768" y="1252"/>
              <a:ext cx="0" cy="682"/>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54" name="Line 12"/>
            <p:cNvSpPr>
              <a:spLocks noChangeShapeType="1"/>
            </p:cNvSpPr>
            <p:nvPr/>
          </p:nvSpPr>
          <p:spPr bwMode="auto">
            <a:xfrm flipV="1">
              <a:off x="1176" y="1216"/>
              <a:ext cx="0" cy="682"/>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55" name="Line 13"/>
            <p:cNvSpPr>
              <a:spLocks noChangeShapeType="1"/>
            </p:cNvSpPr>
            <p:nvPr/>
          </p:nvSpPr>
          <p:spPr bwMode="auto">
            <a:xfrm>
              <a:off x="1512" y="1264"/>
              <a:ext cx="0" cy="682"/>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grpSp>
      <p:grpSp>
        <p:nvGrpSpPr>
          <p:cNvPr id="56" name="Group 14"/>
          <p:cNvGrpSpPr>
            <a:grpSpLocks/>
          </p:cNvGrpSpPr>
          <p:nvPr/>
        </p:nvGrpSpPr>
        <p:grpSpPr bwMode="auto">
          <a:xfrm>
            <a:off x="6210300" y="4468812"/>
            <a:ext cx="1714500" cy="1177925"/>
            <a:chOff x="516" y="1300"/>
            <a:chExt cx="1080" cy="742"/>
          </a:xfrm>
        </p:grpSpPr>
        <p:sp>
          <p:nvSpPr>
            <p:cNvPr id="57" name="Line 15"/>
            <p:cNvSpPr>
              <a:spLocks noChangeShapeType="1"/>
            </p:cNvSpPr>
            <p:nvPr/>
          </p:nvSpPr>
          <p:spPr bwMode="auto">
            <a:xfrm>
              <a:off x="516" y="1300"/>
              <a:ext cx="0" cy="682"/>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58" name="Line 16"/>
            <p:cNvSpPr>
              <a:spLocks noChangeShapeType="1"/>
            </p:cNvSpPr>
            <p:nvPr/>
          </p:nvSpPr>
          <p:spPr bwMode="auto">
            <a:xfrm flipV="1">
              <a:off x="852" y="1348"/>
              <a:ext cx="0" cy="682"/>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59" name="Line 17"/>
            <p:cNvSpPr>
              <a:spLocks noChangeShapeType="1"/>
            </p:cNvSpPr>
            <p:nvPr/>
          </p:nvSpPr>
          <p:spPr bwMode="auto">
            <a:xfrm>
              <a:off x="1260" y="1312"/>
              <a:ext cx="0" cy="682"/>
            </a:xfrm>
            <a:prstGeom prst="line">
              <a:avLst/>
            </a:prstGeom>
            <a:noFill/>
            <a:ln w="76200">
              <a:solidFill>
                <a:schemeClr val="tx1"/>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60" name="Line 18"/>
            <p:cNvSpPr>
              <a:spLocks noChangeShapeType="1"/>
            </p:cNvSpPr>
            <p:nvPr/>
          </p:nvSpPr>
          <p:spPr bwMode="auto">
            <a:xfrm flipV="1">
              <a:off x="1596" y="1360"/>
              <a:ext cx="0" cy="682"/>
            </a:xfrm>
            <a:prstGeom prst="line">
              <a:avLst/>
            </a:prstGeom>
            <a:noFill/>
            <a:ln w="76200">
              <a:solidFill>
                <a:srgbClr val="FF0000"/>
              </a:solidFill>
              <a:round/>
              <a:headEnd/>
              <a:tailEnd type="triangle" w="med" len="me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1"/>
                                        </p:tgtEl>
                                      </p:cBhvr>
                                    </p:animEffect>
                                    <p:set>
                                      <p:cBhvr>
                                        <p:cTn id="7" dur="1" fill="hold">
                                          <p:stCondLst>
                                            <p:cond delay="499"/>
                                          </p:stCondLst>
                                        </p:cTn>
                                        <p:tgtEl>
                                          <p:spTgt spid="51"/>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56"/>
                                        </p:tgtEl>
                                      </p:cBhvr>
                                    </p:animEffect>
                                    <p:set>
                                      <p:cBhvr>
                                        <p:cTn id="10" dur="1" fill="hold">
                                          <p:stCondLst>
                                            <p:cond delay="499"/>
                                          </p:stCondLst>
                                        </p:cTn>
                                        <p:tgtEl>
                                          <p:spTgt spid="56"/>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50"/>
                                        </p:tgtEl>
                                      </p:cBhvr>
                                    </p:animEffect>
                                    <p:set>
                                      <p:cBhvr>
                                        <p:cTn id="13" dur="1" fill="hold">
                                          <p:stCondLst>
                                            <p:cond delay="499"/>
                                          </p:stCondLst>
                                        </p:cTn>
                                        <p:tgtEl>
                                          <p:spTgt spid="50"/>
                                        </p:tgtEl>
                                        <p:attrNameLst>
                                          <p:attrName>style.visibility</p:attrName>
                                        </p:attrNameLst>
                                      </p:cBhvr>
                                      <p:to>
                                        <p:strVal val="hidden"/>
                                      </p:to>
                                    </p:set>
                                  </p:childTnLst>
                                </p:cTn>
                              </p:par>
                              <p:par>
                                <p:cTn id="14" presetID="2" presetClass="entr" presetSubtype="8" fill="hold" nodeType="withEffect">
                                  <p:stCondLst>
                                    <p:cond delay="0"/>
                                  </p:stCondLst>
                                  <p:childTnLst>
                                    <p:set>
                                      <p:cBhvr>
                                        <p:cTn id="15" dur="1" fill="hold">
                                          <p:stCondLst>
                                            <p:cond delay="0"/>
                                          </p:stCondLst>
                                        </p:cTn>
                                        <p:tgtEl>
                                          <p:spTgt spid="22556"/>
                                        </p:tgtEl>
                                        <p:attrNameLst>
                                          <p:attrName>style.visibility</p:attrName>
                                        </p:attrNameLst>
                                      </p:cBhvr>
                                      <p:to>
                                        <p:strVal val="visible"/>
                                      </p:to>
                                    </p:set>
                                    <p:anim calcmode="lin" valueType="num">
                                      <p:cBhvr additive="base">
                                        <p:cTn id="16" dur="500" fill="hold"/>
                                        <p:tgtEl>
                                          <p:spTgt spid="22556"/>
                                        </p:tgtEl>
                                        <p:attrNameLst>
                                          <p:attrName>ppt_x</p:attrName>
                                        </p:attrNameLst>
                                      </p:cBhvr>
                                      <p:tavLst>
                                        <p:tav tm="0">
                                          <p:val>
                                            <p:strVal val="0-#ppt_w/2"/>
                                          </p:val>
                                        </p:tav>
                                        <p:tav tm="100000">
                                          <p:val>
                                            <p:strVal val="#ppt_x"/>
                                          </p:val>
                                        </p:tav>
                                      </p:tavLst>
                                    </p:anim>
                                    <p:anim calcmode="lin" valueType="num">
                                      <p:cBhvr additive="base">
                                        <p:cTn id="17" dur="500" fill="hold"/>
                                        <p:tgtEl>
                                          <p:spTgt spid="2255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2557"/>
                                        </p:tgtEl>
                                        <p:attrNameLst>
                                          <p:attrName>style.visibility</p:attrName>
                                        </p:attrNameLst>
                                      </p:cBhvr>
                                      <p:to>
                                        <p:strVal val="visible"/>
                                      </p:to>
                                    </p:set>
                                    <p:anim calcmode="lin" valueType="num">
                                      <p:cBhvr additive="base">
                                        <p:cTn id="20" dur="500" fill="hold"/>
                                        <p:tgtEl>
                                          <p:spTgt spid="22557"/>
                                        </p:tgtEl>
                                        <p:attrNameLst>
                                          <p:attrName>ppt_x</p:attrName>
                                        </p:attrNameLst>
                                      </p:cBhvr>
                                      <p:tavLst>
                                        <p:tav tm="0">
                                          <p:val>
                                            <p:strVal val="1+#ppt_w/2"/>
                                          </p:val>
                                        </p:tav>
                                        <p:tav tm="100000">
                                          <p:val>
                                            <p:strVal val="#ppt_x"/>
                                          </p:val>
                                        </p:tav>
                                      </p:tavLst>
                                    </p:anim>
                                    <p:anim calcmode="lin" valueType="num">
                                      <p:cBhvr additive="base">
                                        <p:cTn id="21" dur="500" fill="hold"/>
                                        <p:tgtEl>
                                          <p:spTgt spid="225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2|2.4|2.1|2.2|1.9|1.5|4.1|29.3"/>
</p:tagLst>
</file>

<file path=ppt/theme/theme1.xml><?xml version="1.0" encoding="utf-8"?>
<a:theme xmlns:a="http://schemas.openxmlformats.org/drawingml/2006/main" name="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3477</TotalTime>
  <Words>1691</Words>
  <Application>Microsoft Office PowerPoint</Application>
  <PresentationFormat>On-screen Show (4:3)</PresentationFormat>
  <Paragraphs>228</Paragraphs>
  <Slides>33</Slides>
  <Notes>33</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Deluxe</vt:lpstr>
      <vt:lpstr>MathType 6.0 Equation</vt:lpstr>
      <vt:lpstr>Magnetism Exposed  - an Evolving View from Scattering </vt:lpstr>
      <vt:lpstr>Outline</vt:lpstr>
      <vt:lpstr>Slide 3</vt:lpstr>
      <vt:lpstr>Spin Order: Two of a Kind?</vt:lpstr>
      <vt:lpstr>Néel’s proposal: Antiferromagnetism</vt:lpstr>
      <vt:lpstr>Landau’s Concern: What about the singlet</vt:lpstr>
      <vt:lpstr>Experimental Evidence for Neel Order</vt:lpstr>
      <vt:lpstr>Is Landau’s vision of an AFM possible?</vt:lpstr>
      <vt:lpstr>A Phase Diagram for Quantum Magnetism?</vt:lpstr>
      <vt:lpstr>Inelastic Neutron Scattering &amp; magnons</vt:lpstr>
      <vt:lpstr>Spin-waves: a slight twist on order</vt:lpstr>
      <vt:lpstr>Solitons in CsNiF3: Twisting by 2p</vt:lpstr>
      <vt:lpstr>Intra Atomic Singlet Ground State?</vt:lpstr>
      <vt:lpstr>Scattering Exposes Sz=0 singlet</vt:lpstr>
      <vt:lpstr>Inter-atomic S=0 singlet?</vt:lpstr>
      <vt:lpstr>Scattering exposes mobile “triplon”</vt:lpstr>
      <vt:lpstr>Backscattering spallation neutrons</vt:lpstr>
      <vt:lpstr>Creating two triplets with one neutron</vt:lpstr>
      <vt:lpstr>Inter-atomic S=0 singlet w/o dimerization</vt:lpstr>
      <vt:lpstr>Haldane effect &amp; polarized neutrons</vt:lpstr>
      <vt:lpstr>Slide 21</vt:lpstr>
      <vt:lpstr>Bound State meets Continuum</vt:lpstr>
      <vt:lpstr>Gapless case: Spin-1/2 AFM chain</vt:lpstr>
      <vt:lpstr>Slide 24</vt:lpstr>
      <vt:lpstr>Multi Channel SpectrDetector</vt:lpstr>
      <vt:lpstr>Slide 26</vt:lpstr>
      <vt:lpstr>Two &amp; one-particle scattering in spin chains</vt:lpstr>
      <vt:lpstr>Why staggered field yields bound states</vt:lpstr>
      <vt:lpstr>From Frustration to Quantum Criticality?</vt:lpstr>
      <vt:lpstr>Frustrating Outcomes:</vt:lpstr>
      <vt:lpstr>Frustration + Fermions=Spin Liquid ? </vt:lpstr>
      <vt:lpstr>Why the fuss about quantum criticality? </vt:lpstr>
      <vt:lpstr>Summary</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Magnetism Exposed  - an Evolving View from Scattering </dc:title>
  <dc:creator>Collin Broholm</dc:creator>
  <cp:lastModifiedBy>Collin Broholm</cp:lastModifiedBy>
  <cp:revision>182</cp:revision>
  <dcterms:created xsi:type="dcterms:W3CDTF">2009-05-31T20:31:22Z</dcterms:created>
  <dcterms:modified xsi:type="dcterms:W3CDTF">2009-06-03T06:28:42Z</dcterms:modified>
</cp:coreProperties>
</file>