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56" r:id="rId2"/>
    <p:sldId id="269" r:id="rId3"/>
    <p:sldId id="284" r:id="rId4"/>
    <p:sldId id="272" r:id="rId5"/>
    <p:sldId id="274" r:id="rId6"/>
    <p:sldId id="273" r:id="rId7"/>
    <p:sldId id="275" r:id="rId8"/>
    <p:sldId id="276" r:id="rId9"/>
    <p:sldId id="277" r:id="rId10"/>
    <p:sldId id="279" r:id="rId11"/>
    <p:sldId id="280" r:id="rId12"/>
    <p:sldId id="281" r:id="rId13"/>
    <p:sldId id="282" r:id="rId14"/>
    <p:sldId id="283" r:id="rId15"/>
    <p:sldId id="257" r:id="rId16"/>
    <p:sldId id="258" r:id="rId17"/>
    <p:sldId id="271"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3187" autoAdjust="0"/>
  </p:normalViewPr>
  <p:slideViewPr>
    <p:cSldViewPr>
      <p:cViewPr varScale="1">
        <p:scale>
          <a:sx n="60" d="100"/>
          <a:sy n="60" d="100"/>
        </p:scale>
        <p:origin x="-1842"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A884B-0F32-4A72-9622-5D538840035B}" type="datetimeFigureOut">
              <a:rPr lang="en-US" smtClean="0"/>
              <a:pPr/>
              <a:t>9/14/2009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7DC02-743F-43AF-8092-1A2EEDDFE5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thank the organizers for the invitation</a:t>
            </a:r>
            <a:r>
              <a:rPr lang="en-US" baseline="0" dirty="0" smtClean="0"/>
              <a:t> to this exciting conference. I also thank you for coming as there are many choices!</a:t>
            </a:r>
          </a:p>
          <a:p>
            <a:endParaRPr lang="en-US" baseline="0" dirty="0" smtClean="0"/>
          </a:p>
          <a:p>
            <a:r>
              <a:rPr lang="en-US" baseline="0" dirty="0" smtClean="0"/>
              <a:t>This talk is about our recent discovery of spin resonances in two magnetic superconductors. In succession I shall discuss our findings in CeCoIn5 and </a:t>
            </a:r>
            <a:r>
              <a:rPr lang="en-US" baseline="0" dirty="0" err="1" smtClean="0"/>
              <a:t>FeSeTe</a:t>
            </a:r>
            <a:r>
              <a:rPr lang="en-US" baseline="0" dirty="0" smtClean="0"/>
              <a:t>. Despite the many chemical and physical differences between these materials, in the resonance there are striking analogies that I shall emphasize. </a:t>
            </a:r>
          </a:p>
          <a:p>
            <a:endParaRPr lang="en-US" baseline="0" dirty="0" smtClean="0"/>
          </a:p>
          <a:p>
            <a:r>
              <a:rPr lang="en-US" baseline="0" dirty="0" smtClean="0"/>
              <a:t>The different energy scales enables different details to be explored. For CeCoIn5 I shall discuss our observation of the ZEEMAN effect and use of the first moment </a:t>
            </a:r>
            <a:r>
              <a:rPr lang="en-US" baseline="0" dirty="0" err="1" smtClean="0"/>
              <a:t>sumrule</a:t>
            </a:r>
            <a:r>
              <a:rPr lang="en-US" baseline="0" dirty="0" smtClean="0"/>
              <a:t> to extract a macroscopic energy for comparison to specific heat data. </a:t>
            </a:r>
          </a:p>
          <a:p>
            <a:endParaRPr lang="en-US" baseline="0" dirty="0" smtClean="0"/>
          </a:p>
          <a:p>
            <a:r>
              <a:rPr lang="en-US" baseline="0" dirty="0" smtClean="0"/>
              <a:t>For </a:t>
            </a:r>
            <a:r>
              <a:rPr lang="en-US" baseline="0" dirty="0" err="1" smtClean="0"/>
              <a:t>FeSeTe</a:t>
            </a:r>
            <a:r>
              <a:rPr lang="en-US" baseline="0" dirty="0" smtClean="0"/>
              <a:t> I shall discuss intricate competition between magnetism and superconductivity revealed in a complex temperature dependent pattern in momentum space.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a:t>
            </a:r>
            <a:r>
              <a:rPr lang="en-US" baseline="0" dirty="0" smtClean="0"/>
              <a:t> we have an excitation that is tied to superconductivity. A natural interpretation is that of a bound state that can come out of an RPA treatment of an exchange enhanced BCS response function. </a:t>
            </a:r>
          </a:p>
          <a:p>
            <a:endParaRPr lang="en-US" baseline="0" dirty="0" smtClean="0"/>
          </a:p>
          <a:p>
            <a:r>
              <a:rPr lang="en-US" baseline="0" dirty="0" smtClean="0"/>
              <a:t>This affords a connection between the wave vector at which the resonance is observed and the symmetry of the superconducting order parameter. </a:t>
            </a:r>
            <a:r>
              <a:rPr lang="en-US" baseline="0" dirty="0" err="1" smtClean="0"/>
              <a:t>Bulut</a:t>
            </a:r>
            <a:r>
              <a:rPr lang="en-US" baseline="0" dirty="0" smtClean="0"/>
              <a:t> and </a:t>
            </a:r>
            <a:r>
              <a:rPr lang="en-US" baseline="0" dirty="0" err="1" smtClean="0"/>
              <a:t>Scalapino</a:t>
            </a:r>
            <a:r>
              <a:rPr lang="en-US" baseline="0" dirty="0" smtClean="0"/>
              <a:t> pointed out that the intensity of the resonance is enhanced due to coherence factors at wave vectors that reverse the sign of the superconducting gap function. </a:t>
            </a:r>
          </a:p>
          <a:p>
            <a:endParaRPr lang="en-US" baseline="0" dirty="0" smtClean="0"/>
          </a:p>
          <a:p>
            <a:r>
              <a:rPr lang="en-US" baseline="0" dirty="0" smtClean="0"/>
              <a:t>For CeCoIn5 the resonance indicates a sign change for a diagonal wave vector. Glossing over the out of plane component, this implies a px^2-py^2 superconducting order parameter that is consistent with tunneling data. </a:t>
            </a:r>
          </a:p>
          <a:p>
            <a:endParaRPr lang="en-US" baseline="0" dirty="0" smtClean="0"/>
          </a:p>
          <a:p>
            <a:r>
              <a:rPr lang="en-US" baseline="0" dirty="0" smtClean="0"/>
              <a:t>But there are alternative explanations and distinguishing between them invariably leads us into a discussion of the distinction between itinerant and localized electrons. More experimental results will be important to establish the correct understanding of this effect.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a:t>
            </a:r>
            <a:r>
              <a:rPr lang="en-US" baseline="0" dirty="0" smtClean="0"/>
              <a:t>g back to the zero field spin resonance it is clearly a major rearrangement of spectral weight and correspondingly must represent a significant change in thermal energy. </a:t>
            </a:r>
          </a:p>
          <a:p>
            <a:endParaRPr lang="en-US" baseline="0" dirty="0" smtClean="0"/>
          </a:p>
          <a:p>
            <a:r>
              <a:rPr lang="en-US" baseline="0" dirty="0" smtClean="0"/>
              <a:t>This can be quantified when there is a good understanding of the underlying Hamiltonian. Previous work on this in copper oxides relied on the zero moment sum-rule. Here we use the first moment sum-rule which relates an energy weighted integral of scattering to the thermal expectation value of a certain double </a:t>
            </a:r>
            <a:r>
              <a:rPr lang="en-US" baseline="0" dirty="0" err="1" smtClean="0"/>
              <a:t>commutator</a:t>
            </a:r>
            <a:r>
              <a:rPr lang="en-US" baseline="0" dirty="0" smtClean="0"/>
              <a:t>. </a:t>
            </a:r>
          </a:p>
          <a:p>
            <a:endParaRPr lang="en-US" baseline="0" dirty="0" smtClean="0"/>
          </a:p>
          <a:p>
            <a:r>
              <a:rPr lang="en-US" baseline="0" dirty="0" smtClean="0"/>
              <a:t>Since on account of the form factor we are probing 4f electrons here, we use an effective low energy </a:t>
            </a:r>
            <a:r>
              <a:rPr lang="en-US" baseline="0" dirty="0" err="1" smtClean="0"/>
              <a:t>hamiltonian</a:t>
            </a:r>
            <a:r>
              <a:rPr lang="en-US" baseline="0" dirty="0" smtClean="0"/>
              <a:t> for the 4f electron system where other degrees of freedom have been integrated out.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three terms and we shall identify which has the dominant t-dependence by comparing the corresponding Q-dependence of the double </a:t>
            </a:r>
            <a:r>
              <a:rPr lang="en-US" baseline="0" dirty="0" err="1" smtClean="0"/>
              <a:t>commutator</a:t>
            </a:r>
            <a:r>
              <a:rPr lang="en-US" baseline="0" dirty="0" smtClean="0"/>
              <a:t> to the data. </a:t>
            </a:r>
          </a:p>
          <a:p>
            <a:endParaRPr lang="en-US" baseline="0" dirty="0" smtClean="0"/>
          </a:p>
          <a:p>
            <a:r>
              <a:rPr lang="en-US" baseline="0" dirty="0" smtClean="0"/>
              <a:t>Both the Kondo and the crystal field terms are single ion in nature and produce a q-independent result. </a:t>
            </a:r>
          </a:p>
          <a:p>
            <a:endParaRPr lang="en-US" baseline="0" dirty="0" smtClean="0"/>
          </a:p>
          <a:p>
            <a:r>
              <a:rPr lang="en-US" baseline="0" dirty="0" smtClean="0"/>
              <a:t>The RKKY exchange term on the other hand yields a specific cosine q-dependence related to the spacing between spins.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find</a:t>
            </a:r>
            <a:r>
              <a:rPr lang="en-US" baseline="0" dirty="0" smtClean="0"/>
              <a:t> experimentally that </a:t>
            </a:r>
            <a:r>
              <a:rPr lang="en-US" baseline="0" dirty="0" err="1" smtClean="0"/>
              <a:t>chnages</a:t>
            </a:r>
            <a:r>
              <a:rPr lang="en-US" baseline="0" dirty="0" smtClean="0"/>
              <a:t> in S(</a:t>
            </a:r>
            <a:r>
              <a:rPr lang="en-US" baseline="0" dirty="0" err="1" smtClean="0"/>
              <a:t>qw</a:t>
            </a:r>
            <a:r>
              <a:rPr lang="en-US" baseline="0" dirty="0" smtClean="0"/>
              <a:t>) are strongly q-dependent and this allows us to identify the RKKY term as the one whose thermal expectation value is changing across </a:t>
            </a:r>
            <a:r>
              <a:rPr lang="en-US" baseline="0" dirty="0" err="1" smtClean="0"/>
              <a:t>Tc</a:t>
            </a:r>
            <a:r>
              <a:rPr lang="en-US" baseline="0" dirty="0" smtClean="0"/>
              <a:t>. Fully neglecting other terms produces this expression that can readily be evaluated from the neutron scattering data. Essentially it corresponds to treating chi” as a density of states. We shall compare that energy change to that extracted from the specific heat.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find</a:t>
            </a:r>
            <a:r>
              <a:rPr lang="en-US" baseline="0" dirty="0" smtClean="0"/>
              <a:t>s that there is a substantial lowering of the spin exchange energy to the tune of approximately one </a:t>
            </a:r>
            <a:r>
              <a:rPr lang="en-US" baseline="0" dirty="0" err="1" smtClean="0"/>
              <a:t>meV</a:t>
            </a:r>
            <a:r>
              <a:rPr lang="en-US" baseline="0" dirty="0" smtClean="0"/>
              <a:t> per 4f spin. This is substantially less than the small reduction in thermal energy across </a:t>
            </a:r>
            <a:r>
              <a:rPr lang="en-US" baseline="0" dirty="0" err="1" smtClean="0"/>
              <a:t>Tc</a:t>
            </a:r>
            <a:r>
              <a:rPr lang="en-US" baseline="0" dirty="0" smtClean="0"/>
              <a:t> and occurs without a change in the correlation length. </a:t>
            </a:r>
          </a:p>
          <a:p>
            <a:endParaRPr lang="en-US" baseline="0" dirty="0" smtClean="0"/>
          </a:p>
          <a:p>
            <a:r>
              <a:rPr lang="en-US" baseline="0" dirty="0" smtClean="0"/>
              <a:t>Simple accounting indicates that there must be a corresponding rise in the kinetic energy of the conduction electron system that can be measured through the f-sum rule in optics. Work is in progress to do this. </a:t>
            </a:r>
          </a:p>
          <a:p>
            <a:endParaRPr lang="en-US" baseline="0" dirty="0" smtClean="0"/>
          </a:p>
          <a:p>
            <a:r>
              <a:rPr lang="en-US" baseline="0" dirty="0" smtClean="0"/>
              <a:t>From a simple minded perspective it does appear however that the energetic advantage of going superconducting is associated with lowering the RKKY exchange energy and forming the spin resonance.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turn to the</a:t>
            </a:r>
            <a:r>
              <a:rPr lang="en-US" baseline="0" dirty="0" smtClean="0"/>
              <a:t> </a:t>
            </a:r>
            <a:r>
              <a:rPr lang="en-US" dirty="0" smtClean="0"/>
              <a:t>11 compound which</a:t>
            </a:r>
            <a:r>
              <a:rPr lang="en-US" baseline="0" dirty="0" smtClean="0"/>
              <a:t> is</a:t>
            </a:r>
            <a:r>
              <a:rPr lang="en-US" dirty="0" smtClean="0"/>
              <a:t> all business.</a:t>
            </a:r>
            <a:r>
              <a:rPr lang="en-US" baseline="0" dirty="0" smtClean="0"/>
              <a:t> Even pure </a:t>
            </a:r>
            <a:r>
              <a:rPr lang="en-US" baseline="0" dirty="0" err="1" smtClean="0"/>
              <a:t>FeSe</a:t>
            </a:r>
            <a:r>
              <a:rPr lang="en-US" baseline="0" dirty="0" smtClean="0"/>
              <a:t> is superconducting. With the addition of Te the transition temperature can be slightly increased and large single crystals can be grown. Te doping demonstrates proximity to a magnetic phase that has been shown to be an incommensurate spin density wave. </a:t>
            </a:r>
          </a:p>
          <a:p>
            <a:endParaRPr lang="en-US" baseline="0" dirty="0" smtClean="0"/>
          </a:p>
          <a:p>
            <a:r>
              <a:rPr lang="en-US" baseline="0" dirty="0" smtClean="0"/>
              <a:t>First I shall summarize our discovery of the spin resonance from the spring, then go to the new results on Q dependence of the magnetic fluctuations.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shows the main results. This is inelastic neutron scattering as a function of Q and E in the normal and superconducting states. The low energy ridge versus Q indicates an incipient nesting instability. In the superconducting state spectral weight moves from low energies to a resonance at 8 </a:t>
            </a:r>
            <a:r>
              <a:rPr lang="en-US" baseline="0" dirty="0" err="1" smtClean="0"/>
              <a:t>meV</a:t>
            </a:r>
            <a:r>
              <a:rPr lang="en-US" baseline="0" dirty="0" smtClean="0"/>
              <a:t>. This is about 5.1 </a:t>
            </a:r>
            <a:r>
              <a:rPr lang="en-US" baseline="0" dirty="0" err="1" smtClean="0"/>
              <a:t>Tc</a:t>
            </a:r>
            <a:r>
              <a:rPr lang="en-US" baseline="0" dirty="0" smtClean="0"/>
              <a:t> as in a wide range of anomalous </a:t>
            </a:r>
            <a:r>
              <a:rPr lang="en-US" baseline="0" dirty="0" err="1" smtClean="0"/>
              <a:t>supeerconductors</a:t>
            </a:r>
            <a:r>
              <a:rPr lang="en-US" baseline="0" dirty="0" smtClean="0"/>
              <a:t> close to AFM. </a:t>
            </a:r>
          </a:p>
          <a:p>
            <a:endParaRPr lang="en-US" baseline="0" dirty="0" smtClean="0"/>
          </a:p>
          <a:p>
            <a:r>
              <a:rPr lang="en-US" baseline="0" dirty="0" smtClean="0"/>
              <a:t>The difference data shows that the changes in the spectrum are concentrated at 8 </a:t>
            </a:r>
            <a:r>
              <a:rPr lang="en-US" baseline="0" dirty="0" err="1" smtClean="0"/>
              <a:t>meV</a:t>
            </a:r>
            <a:r>
              <a:rPr lang="en-US" baseline="0" dirty="0" smtClean="0"/>
              <a:t>. The RPA theory previously reviewed can also account for these findings and here we show a calculation that takes into account the band structure as inferred from ARPES.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 that the resonance is associated with superconductivity is apparent from the</a:t>
            </a:r>
            <a:r>
              <a:rPr lang="en-US" baseline="0" dirty="0" smtClean="0"/>
              <a:t> temperature dependence. As in CeCoIn5 there is little temperature dependence to the resonance energy on heating. It simply sits firm at 6.5 </a:t>
            </a:r>
            <a:r>
              <a:rPr lang="en-US" baseline="0" dirty="0" err="1" smtClean="0"/>
              <a:t>meV</a:t>
            </a:r>
            <a:r>
              <a:rPr lang="en-US" baseline="0" dirty="0" smtClean="0"/>
              <a:t> and looses spectral weight on heating.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plans in upcoming experiments to extend this type of mapping to higher energies and invite theoretical work to account for these effects. </a:t>
            </a:r>
          </a:p>
          <a:p>
            <a:endParaRPr lang="en-US" baseline="0" dirty="0" smtClean="0"/>
          </a:p>
          <a:p>
            <a:r>
              <a:rPr lang="en-US" baseline="0" dirty="0" smtClean="0"/>
              <a:t>In summary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work carried out over the last couple of years by the following collaboration. Funding is provided by </a:t>
            </a:r>
            <a:r>
              <a:rPr lang="en-US" baseline="0" dirty="0" err="1" smtClean="0"/>
              <a:t>DoE</a:t>
            </a:r>
            <a:r>
              <a:rPr lang="en-US" baseline="0" dirty="0" smtClean="0"/>
              <a:t> and NSF and the experiments were carried out at the ISIS and NIST neutron scattering facilities.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Tomo</a:t>
            </a:r>
            <a:r>
              <a:rPr lang="en-US" baseline="0" dirty="0" smtClean="0"/>
              <a:t> </a:t>
            </a:r>
            <a:r>
              <a:rPr lang="en-US" baseline="0" dirty="0" err="1" smtClean="0"/>
              <a:t>Uemura</a:t>
            </a:r>
            <a:r>
              <a:rPr lang="en-US" baseline="0" dirty="0" smtClean="0"/>
              <a:t> has pointed out in a recent Nature article that a wide range of materials where order parameters compete feature a resonant excitation at an energy that roughly scales with the ordering temperature. Most of the examples involve materials with competing magnetic and superconducting order parameters. However, the </a:t>
            </a:r>
            <a:r>
              <a:rPr lang="en-US" baseline="0" dirty="0" err="1" smtClean="0"/>
              <a:t>superfluid</a:t>
            </a:r>
            <a:r>
              <a:rPr lang="en-US" baseline="0" dirty="0" smtClean="0"/>
              <a:t> to solid transition in helium 4 is another example. </a:t>
            </a:r>
          </a:p>
          <a:p>
            <a:endParaRPr lang="en-US" baseline="0" dirty="0" smtClean="0"/>
          </a:p>
          <a:p>
            <a:r>
              <a:rPr lang="en-US" baseline="0" dirty="0" smtClean="0"/>
              <a:t>Focusing on superconductivity, Martin </a:t>
            </a:r>
            <a:r>
              <a:rPr lang="en-US" baseline="0" dirty="0" err="1" smtClean="0"/>
              <a:t>Greven</a:t>
            </a:r>
            <a:r>
              <a:rPr lang="en-US" baseline="0" dirty="0" smtClean="0"/>
              <a:t> finds that the scaling is best between the resonance energy and the superconducting gap amplitude. In other words these materials share a bound state that sits approximately 65% of the gap amplitude. </a:t>
            </a:r>
          </a:p>
          <a:p>
            <a:endParaRPr lang="en-US" baseline="0" dirty="0" smtClean="0"/>
          </a:p>
          <a:p>
            <a:r>
              <a:rPr lang="en-US" baseline="0" dirty="0" smtClean="0"/>
              <a:t>This extraordinary similarity in behavior across a wide range of chemical systems prompts a hypothesis that there is a common mechanism for superconductivity in these materials. It also suggests that the formation of the resonance may in some sense drive the system towards superconductivity.</a:t>
            </a:r>
          </a:p>
          <a:p>
            <a:endParaRPr lang="en-US" baseline="0" dirty="0" smtClean="0"/>
          </a:p>
          <a:p>
            <a:r>
              <a:rPr lang="en-US" baseline="0" dirty="0" smtClean="0"/>
              <a:t>These are phenomenological observations that our community is of course engaged in evaluating. In this talk I shall examine two particular examples of superconducting spin resonances in a heavy </a:t>
            </a:r>
            <a:r>
              <a:rPr lang="en-US" baseline="0" dirty="0" err="1" smtClean="0"/>
              <a:t>fermion</a:t>
            </a:r>
            <a:r>
              <a:rPr lang="en-US" baseline="0" dirty="0" smtClean="0"/>
              <a:t> system and in one of the new iron based superconductors.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CeCoIn5 is part of a family of tetragonal heavy </a:t>
            </a:r>
            <a:r>
              <a:rPr lang="en-US" dirty="0" err="1" smtClean="0"/>
              <a:t>fermion</a:t>
            </a:r>
            <a:r>
              <a:rPr lang="en-US" dirty="0" smtClean="0"/>
              <a:t> systems that was</a:t>
            </a:r>
            <a:r>
              <a:rPr lang="en-US" baseline="0" dirty="0" smtClean="0"/>
              <a:t> discovered about a decade ago at LANL. The resistivity is dominated by spin disorder scattering all the way to room temperature indicating Kondo lattice physics. </a:t>
            </a:r>
          </a:p>
          <a:p>
            <a:endParaRPr lang="en-US" baseline="0" dirty="0" smtClean="0"/>
          </a:p>
          <a:p>
            <a:r>
              <a:rPr lang="en-US" baseline="0" dirty="0" smtClean="0"/>
              <a:t>There are various low T states spin density waves and superconductivity and as we shall see this superconductivity turns out to be non-conventional d-wave superconductivity.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competing phases of CeCoIn5 are magnetism and superconductivity. while the pure sample </a:t>
            </a:r>
            <a:r>
              <a:rPr lang="en-US" baseline="0" dirty="0" err="1" smtClean="0"/>
              <a:t>superconducts</a:t>
            </a:r>
            <a:r>
              <a:rPr lang="en-US" baseline="0" dirty="0" smtClean="0"/>
              <a:t> small amounts of cadmium doping lead to a magnetic state and there are indications of homogeneous co-existence of these order parameters in some compositional range. </a:t>
            </a:r>
          </a:p>
          <a:p>
            <a:endParaRPr lang="en-US" baseline="0" dirty="0" smtClean="0"/>
          </a:p>
          <a:p>
            <a:r>
              <a:rPr lang="en-US" baseline="0" dirty="0" smtClean="0"/>
              <a:t>However, even in </a:t>
            </a:r>
            <a:r>
              <a:rPr lang="en-US" baseline="0" dirty="0" err="1" smtClean="0"/>
              <a:t>undoped</a:t>
            </a:r>
            <a:r>
              <a:rPr lang="en-US" baseline="0" dirty="0" smtClean="0"/>
              <a:t> CeCoIn5 application of a magnetic field reveals an intricate interplay between magnetism and superconductivity. A recent neutron diffraction experiment by </a:t>
            </a:r>
            <a:r>
              <a:rPr lang="en-US" baseline="0" dirty="0" err="1" smtClean="0"/>
              <a:t>Kenzelmann</a:t>
            </a:r>
            <a:r>
              <a:rPr lang="en-US" baseline="0" dirty="0" smtClean="0"/>
              <a:t> et al from PSI revealed a mixed superconducting and incommensurate magnetic state at high fields. This additional phase was previously detected by NMR and considered a possible example of an FFLO phase. </a:t>
            </a:r>
          </a:p>
          <a:p>
            <a:endParaRPr lang="en-US" baseline="0" dirty="0" smtClean="0"/>
          </a:p>
          <a:p>
            <a:r>
              <a:rPr lang="en-US" baseline="0" dirty="0" smtClean="0"/>
              <a:t>So CeCoIn5 is a good candidate for displaying a superconducting spin resonance and we set out to look for that. </a:t>
            </a:r>
          </a:p>
        </p:txBody>
      </p:sp>
      <p:sp>
        <p:nvSpPr>
          <p:cNvPr id="4" name="Slide Number Placeholder 3"/>
          <p:cNvSpPr>
            <a:spLocks noGrp="1"/>
          </p:cNvSpPr>
          <p:nvPr>
            <p:ph type="sldNum" sz="quarter" idx="10"/>
          </p:nvPr>
        </p:nvSpPr>
        <p:spPr/>
        <p:txBody>
          <a:bodyPr/>
          <a:lstStyle/>
          <a:p>
            <a:fld id="{3F37DC02-743F-43AF-8092-1A2EEDDFE57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made the experiment possible was the development of a sample co-mounting technique</a:t>
            </a:r>
            <a:r>
              <a:rPr lang="en-US" baseline="0" dirty="0" smtClean="0"/>
              <a:t> in which small crystals can be assembled in the hundreds to gain enough intensity for inelastic scattering. </a:t>
            </a:r>
          </a:p>
          <a:p>
            <a:endParaRPr lang="en-US" baseline="0" dirty="0" smtClean="0"/>
          </a:p>
          <a:p>
            <a:r>
              <a:rPr lang="en-US" baseline="0" dirty="0" smtClean="0"/>
              <a:t>The nicest picture is of a CaFe2As2 sample mount on the top. CeCoIn5 was the precursor to this. We use H-free </a:t>
            </a:r>
            <a:r>
              <a:rPr lang="en-US" baseline="0" dirty="0" err="1" smtClean="0"/>
              <a:t>fomblin</a:t>
            </a:r>
            <a:r>
              <a:rPr lang="en-US" baseline="0" dirty="0" smtClean="0"/>
              <a:t> pump oil to hold hundreds of crystals in place aligned against crystalline edges. </a:t>
            </a:r>
          </a:p>
          <a:p>
            <a:endParaRPr lang="en-US" baseline="0" dirty="0" smtClean="0"/>
          </a:p>
          <a:p>
            <a:r>
              <a:rPr lang="en-US" baseline="0" dirty="0" smtClean="0"/>
              <a:t>Remarkably the mosaic distribution of such mounts can be less than 2 degrees in some cases and we have made small diameter mounts that can go into superconducting magnets and be cooled to 50 </a:t>
            </a:r>
            <a:r>
              <a:rPr lang="en-US" baseline="0" dirty="0" err="1" smtClean="0"/>
              <a:t>mK.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inelastic scattering data versus</a:t>
            </a:r>
            <a:r>
              <a:rPr lang="en-US" baseline="0" dirty="0" smtClean="0"/>
              <a:t> wave vector transfer parallel and perpendicular to the tetragonal basal plane. There is a peak at (0.5,0.5,0.5) corresponding to the following short range order. </a:t>
            </a:r>
          </a:p>
          <a:p>
            <a:endParaRPr lang="en-US" baseline="0" dirty="0" smtClean="0"/>
          </a:p>
          <a:p>
            <a:r>
              <a:rPr lang="en-US" baseline="0" dirty="0" smtClean="0"/>
              <a:t>From the width of the peak we obtain correlation lengths of 7 and 10 AA respectively along C and in the basal plane. The correlation length anisotropy is planar but not as pronounced as other electronic properties such as the Fermi surface. </a:t>
            </a:r>
          </a:p>
          <a:p>
            <a:endParaRPr lang="en-US" baseline="0" dirty="0" smtClean="0"/>
          </a:p>
          <a:p>
            <a:r>
              <a:rPr lang="en-US" baseline="0" dirty="0" smtClean="0"/>
              <a:t>In these figures open and closed circles indicate data in the normal and superconducting states respectively. One sees a substantial enhancement in the intensity of magnetic scattering at this particular energy transfer. However, looking at lower energies the magnetic intensity is reduced at low temperatures. Evidently there are changes in the spectrum upon cooling below </a:t>
            </a:r>
            <a:r>
              <a:rPr lang="en-US" baseline="0" dirty="0" err="1" smtClean="0"/>
              <a:t>Tc</a:t>
            </a:r>
            <a:r>
              <a:rPr lang="en-US" baseline="0" dirty="0" smtClean="0"/>
              <a:t> and these are examined in the next slide.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a:t>
            </a:r>
            <a:r>
              <a:rPr lang="en-US" baseline="0" dirty="0" smtClean="0"/>
              <a:t> have fixed wave vector transfer at the critical wave vector and we have converted the raw data into normalized information regarding the imaginary part of the generalized spin susceptibility. </a:t>
            </a:r>
          </a:p>
          <a:p>
            <a:endParaRPr lang="en-US" baseline="0" dirty="0" smtClean="0"/>
          </a:p>
          <a:p>
            <a:r>
              <a:rPr lang="en-US" baseline="0" dirty="0" smtClean="0"/>
              <a:t>While in the normal state one finds an </a:t>
            </a:r>
            <a:r>
              <a:rPr lang="en-US" baseline="0" dirty="0" err="1" smtClean="0"/>
              <a:t>overdamped</a:t>
            </a:r>
            <a:r>
              <a:rPr lang="en-US" baseline="0" dirty="0" smtClean="0"/>
              <a:t> continuum with a relaxation rate of 0.3 </a:t>
            </a:r>
            <a:r>
              <a:rPr lang="en-US" baseline="0" dirty="0" err="1" smtClean="0"/>
              <a:t>meV</a:t>
            </a:r>
            <a:r>
              <a:rPr lang="en-US" baseline="0" dirty="0" smtClean="0"/>
              <a:t>, there is a sharp resonance at an energy of 0.55 </a:t>
            </a:r>
            <a:r>
              <a:rPr lang="en-US" baseline="0" dirty="0" err="1" smtClean="0"/>
              <a:t>meV</a:t>
            </a:r>
            <a:r>
              <a:rPr lang="en-US" baseline="0" dirty="0" smtClean="0"/>
              <a:t> in the superconducting state. Note though that the resonance is not quite resolution limited and we shall return to stronger evidence for this from a higher resolution instrument later in the talk.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F37DC02-743F-43AF-8092-1A2EEDDFE57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raw data showing the temperature dependence of the resonance through </a:t>
            </a:r>
            <a:r>
              <a:rPr lang="en-US" baseline="0" dirty="0" err="1" smtClean="0"/>
              <a:t>Tc</a:t>
            </a:r>
            <a:r>
              <a:rPr lang="en-US" baseline="0" dirty="0" smtClean="0"/>
              <a:t>. One sees perhaps a slight reduction in the resonance energy on heating but in fact the dominant effect is the appearance of damping so that the spectrum eventually becomes </a:t>
            </a:r>
            <a:r>
              <a:rPr lang="en-US" baseline="0" dirty="0" err="1" smtClean="0"/>
              <a:t>overdamped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F37DC02-743F-43AF-8092-1A2EEDDFE57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912E8768-6BA4-43B5-91A2-A6AEC1BB1FBD}" type="datetimeFigureOut">
              <a:rPr lang="en-US" smtClean="0"/>
              <a:pPr/>
              <a:t>9/14/2009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E8768-6BA4-43B5-91A2-A6AEC1BB1FBD}" type="datetimeFigureOut">
              <a:rPr lang="en-US" smtClean="0"/>
              <a:pPr/>
              <a:t>9/14/2009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E8768-6BA4-43B5-91A2-A6AEC1BB1FBD}" type="datetimeFigureOut">
              <a:rPr lang="en-US" smtClean="0"/>
              <a:pPr/>
              <a:t>9/14/2009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7654925"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066800"/>
            <a:ext cx="3944937"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4075" y="1066800"/>
            <a:ext cx="3946525"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24600"/>
            <a:ext cx="1981200" cy="476250"/>
          </a:xfrm>
        </p:spPr>
        <p:txBody>
          <a:bodyPr/>
          <a:lstStyle>
            <a:lvl1pPr>
              <a:defRPr/>
            </a:lvl1pPr>
          </a:lstStyle>
          <a:p>
            <a:fld id="{912E8768-6BA4-43B5-91A2-A6AEC1BB1FBD}" type="datetimeFigureOut">
              <a:rPr lang="en-US" smtClean="0"/>
              <a:pPr/>
              <a:t>9/14/2009</a:t>
            </a:fld>
            <a:endParaRPr lang="en-US"/>
          </a:p>
        </p:txBody>
      </p:sp>
      <p:sp>
        <p:nvSpPr>
          <p:cNvPr id="6" name="Footer Placeholder 5"/>
          <p:cNvSpPr>
            <a:spLocks noGrp="1"/>
          </p:cNvSpPr>
          <p:nvPr>
            <p:ph type="ftr" sz="quarter" idx="11"/>
          </p:nvPr>
        </p:nvSpPr>
        <p:spPr>
          <a:xfrm>
            <a:off x="3124200" y="6324600"/>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81200" cy="476250"/>
          </a:xfrm>
        </p:spPr>
        <p:txBody>
          <a:bodyPr/>
          <a:lstStyle>
            <a:lvl1pPr>
              <a:defRPr/>
            </a:lvl1pPr>
          </a:lstStyle>
          <a:p>
            <a:fld id="{BE2BFDC3-772F-452E-9D77-27260F597A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5227637"/>
          </a:xfrm>
          <a:ln>
            <a:solidFill>
              <a:schemeClr val="tx1"/>
            </a:solidFill>
          </a:ln>
        </p:spPr>
        <p:txBody>
          <a:bodyPr/>
          <a:lstStyle>
            <a:lvl1pPr>
              <a:buClr>
                <a:schemeClr val="tx1"/>
              </a:buClr>
              <a:buFont typeface="Wingdings" pitchFamily="2" charset="2"/>
              <a:buChar char="v"/>
              <a:defRPr/>
            </a:lvl1pPr>
            <a:lvl2pPr>
              <a:buClr>
                <a:schemeClr val="tx1"/>
              </a:buClr>
              <a:buFont typeface="Corbel" pitchFamily="34" charset="0"/>
              <a:buChar char="―"/>
              <a:defRPr/>
            </a:lvl2pPr>
            <a:lvl3pPr>
              <a:buClr>
                <a:schemeClr val="tx1"/>
              </a:buClr>
              <a:buFont typeface="Courier New"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E8768-6BA4-43B5-91A2-A6AEC1BB1FBD}" type="datetimeFigureOut">
              <a:rPr lang="en-US" smtClean="0"/>
              <a:pPr/>
              <a:t>9/14/2009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912E8768-6BA4-43B5-91A2-A6AEC1BB1FBD}" type="datetimeFigureOut">
              <a:rPr lang="en-US" smtClean="0"/>
              <a:pPr/>
              <a:t>9/14/2009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2173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2173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2E8768-6BA4-43B5-91A2-A6AEC1BB1FBD}" type="datetimeFigureOut">
              <a:rPr lang="en-US" smtClean="0"/>
              <a:pPr/>
              <a:t>9/14/2009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E8768-6BA4-43B5-91A2-A6AEC1BB1FBD}" type="datetimeFigureOut">
              <a:rPr lang="en-US" smtClean="0"/>
              <a:pPr/>
              <a:t>9/14/2009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2E8768-6BA4-43B5-91A2-A6AEC1BB1FBD}" type="datetimeFigureOut">
              <a:rPr lang="en-US" smtClean="0"/>
              <a:pPr/>
              <a:t>9/14/2009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E8768-6BA4-43B5-91A2-A6AEC1BB1FBD}" type="datetimeFigureOut">
              <a:rPr lang="en-US" smtClean="0"/>
              <a:pPr/>
              <a:t>9/14/2009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2E8768-6BA4-43B5-91A2-A6AEC1BB1FBD}" type="datetimeFigureOut">
              <a:rPr lang="en-US" smtClean="0"/>
              <a:pPr/>
              <a:t>9/14/2009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BFDC3-772F-452E-9D77-27260F597A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912E8768-6BA4-43B5-91A2-A6AEC1BB1FBD}" type="datetimeFigureOut">
              <a:rPr lang="en-US" smtClean="0"/>
              <a:pPr/>
              <a:t>9/14/2009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BE2BFDC3-772F-452E-9D77-27260F597A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228600"/>
            <a:ext cx="8229600" cy="6858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1066800"/>
            <a:ext cx="8229600" cy="5227637"/>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912E8768-6BA4-43B5-91A2-A6AEC1BB1FBD}" type="datetimeFigureOut">
              <a:rPr lang="en-US" smtClean="0"/>
              <a:pPr/>
              <a:t>9/14/2009</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BE2BFDC3-772F-452E-9D77-27260F597A4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png"/><Relationship Id="rId9"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2.xml"/><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3.xml"/><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image" Target="../media/image49.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4.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53.png"/><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w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22.wmf"/><Relationship Id="rId4" Type="http://schemas.openxmlformats.org/officeDocument/2006/relationships/image" Target="../media/image19.jpeg"/><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8229600" cy="2167128"/>
          </a:xfrm>
        </p:spPr>
        <p:txBody>
          <a:bodyPr>
            <a:normAutofit fontScale="90000"/>
          </a:bodyPr>
          <a:lstStyle/>
          <a:p>
            <a:pPr algn="ctr"/>
            <a:r>
              <a:rPr lang="en-US" dirty="0" smtClean="0"/>
              <a:t>Spin Resonance in Superconductors Near Magnetic Instabilities</a:t>
            </a:r>
            <a:endParaRPr lang="en-US" dirty="0"/>
          </a:p>
        </p:txBody>
      </p:sp>
      <p:sp>
        <p:nvSpPr>
          <p:cNvPr id="5" name="Subtitle 2"/>
          <p:cNvSpPr txBox="1">
            <a:spLocks/>
          </p:cNvSpPr>
          <p:nvPr/>
        </p:nvSpPr>
        <p:spPr>
          <a:xfrm>
            <a:off x="533400" y="1905000"/>
            <a:ext cx="8001000" cy="1219200"/>
          </a:xfrm>
          <a:prstGeom prst="rect">
            <a:avLst/>
          </a:prstGeom>
        </p:spPr>
        <p:txBody>
          <a:bodyPr vert="horz" lIns="0" tIns="0" rIns="0" bIns="0" anchor="b">
            <a:noAutofit/>
          </a:bodyPr>
          <a:lstStyle/>
          <a:p>
            <a:pPr marL="0" marR="0" lvl="0" indent="0" algn="ctr" defTabSz="914400" rtl="0" eaLnBrk="1" fontAlgn="auto" latinLnBrk="0" hangingPunct="1">
              <a:lnSpc>
                <a:spcPct val="100000"/>
              </a:lnSpc>
              <a:spcBef>
                <a:spcPts val="300"/>
              </a:spcBef>
              <a:spcAft>
                <a:spcPts val="0"/>
              </a:spcAft>
              <a:buClr>
                <a:schemeClr val="accent1"/>
              </a:buClr>
              <a:buSzPct val="70000"/>
              <a:buFont typeface="Wingdings 2"/>
              <a:buNone/>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Collin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Broholm</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300"/>
              </a:spcBef>
              <a:spcAft>
                <a:spcPts val="0"/>
              </a:spcAft>
              <a:buClr>
                <a:schemeClr val="accent1"/>
              </a:buClr>
              <a:buSzPct val="70000"/>
              <a:buFont typeface="Wingdings 2"/>
              <a:buNone/>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Johns Hopkins Institute for Quantum Matter</a:t>
            </a:r>
          </a:p>
        </p:txBody>
      </p:sp>
      <p:sp>
        <p:nvSpPr>
          <p:cNvPr id="4" name="TextBox 3"/>
          <p:cNvSpPr txBox="1"/>
          <p:nvPr/>
        </p:nvSpPr>
        <p:spPr>
          <a:xfrm>
            <a:off x="304800" y="3429000"/>
            <a:ext cx="8763000" cy="3703578"/>
          </a:xfrm>
          <a:prstGeom prst="rect">
            <a:avLst/>
          </a:prstGeom>
          <a:noFill/>
        </p:spPr>
        <p:txBody>
          <a:bodyPr wrap="square" rtlCol="0">
            <a:spAutoFit/>
          </a:bodyPr>
          <a:lstStyle/>
          <a:p>
            <a:pPr>
              <a:buFont typeface="Wingdings" pitchFamily="2" charset="2"/>
              <a:buChar char="v"/>
            </a:pPr>
            <a:r>
              <a:rPr lang="en-US" sz="2400" dirty="0" smtClean="0"/>
              <a:t>Superconductivity &amp; spin fluctuations</a:t>
            </a:r>
          </a:p>
          <a:p>
            <a:pPr>
              <a:buFont typeface="Wingdings" pitchFamily="2" charset="2"/>
              <a:buChar char="v"/>
            </a:pPr>
            <a:r>
              <a:rPr lang="en-US" sz="2400" dirty="0" smtClean="0"/>
              <a:t>CeCoIn5</a:t>
            </a:r>
          </a:p>
          <a:p>
            <a:pPr lvl="1">
              <a:buFont typeface="Corbel" pitchFamily="34" charset="0"/>
              <a:buChar char="―"/>
            </a:pPr>
            <a:r>
              <a:rPr lang="en-US" sz="2400" dirty="0" smtClean="0"/>
              <a:t> Spin resonance </a:t>
            </a:r>
          </a:p>
          <a:p>
            <a:pPr lvl="1">
              <a:buFont typeface="Corbel" pitchFamily="34" charset="0"/>
              <a:buChar char="―"/>
            </a:pPr>
            <a:r>
              <a:rPr lang="en-US" sz="2400" dirty="0" smtClean="0"/>
              <a:t>ZEEMAN effect</a:t>
            </a:r>
          </a:p>
          <a:p>
            <a:pPr lvl="1">
              <a:buFont typeface="Corbel" pitchFamily="34" charset="0"/>
              <a:buChar char="―"/>
            </a:pPr>
            <a:r>
              <a:rPr lang="en-US" sz="2400" dirty="0" smtClean="0"/>
              <a:t> Condensation energy</a:t>
            </a:r>
            <a:endParaRPr lang="en-US" sz="2400" baseline="-25000" dirty="0" smtClean="0"/>
          </a:p>
          <a:p>
            <a:pPr>
              <a:buFont typeface="Wingdings" pitchFamily="2" charset="2"/>
              <a:buChar char="v"/>
            </a:pPr>
            <a:r>
              <a:rPr lang="en-US" sz="2400" dirty="0" smtClean="0"/>
              <a:t> FeSe</a:t>
            </a:r>
            <a:r>
              <a:rPr lang="en-US" sz="2400" baseline="-25000" dirty="0" smtClean="0"/>
              <a:t>x</a:t>
            </a:r>
            <a:r>
              <a:rPr lang="en-US" sz="2400" dirty="0" smtClean="0"/>
              <a:t>Te</a:t>
            </a:r>
            <a:r>
              <a:rPr lang="en-US" sz="2400" baseline="-25000" dirty="0" smtClean="0"/>
              <a:t>1-x</a:t>
            </a:r>
          </a:p>
          <a:p>
            <a:pPr lvl="1">
              <a:buFont typeface="Corbel" pitchFamily="34" charset="0"/>
              <a:buChar char="―"/>
            </a:pPr>
            <a:r>
              <a:rPr lang="en-US" sz="2400" dirty="0" smtClean="0"/>
              <a:t>  Spin resonance</a:t>
            </a:r>
          </a:p>
          <a:p>
            <a:pPr lvl="1">
              <a:buFont typeface="Corbel" pitchFamily="34" charset="0"/>
              <a:buChar char="―"/>
            </a:pPr>
            <a:r>
              <a:rPr lang="en-US" sz="2400" dirty="0" smtClean="0"/>
              <a:t>  Competition for momentum space</a:t>
            </a:r>
          </a:p>
          <a:p>
            <a:pPr>
              <a:buFont typeface="Wingdings" pitchFamily="2" charset="2"/>
              <a:buChar char="v"/>
            </a:pPr>
            <a:r>
              <a:rPr lang="en-US" sz="2400" dirty="0" smtClean="0"/>
              <a:t>Conclusions</a:t>
            </a:r>
          </a:p>
          <a:p>
            <a:pPr>
              <a:buFont typeface="Wingdings" pitchFamily="2" charset="2"/>
              <a:buChar char="Ø"/>
            </a:pPr>
            <a:endParaRPr lang="en-US" sz="2800" baseline="30000" dirty="0" smtClean="0"/>
          </a:p>
        </p:txBody>
      </p:sp>
      <p:cxnSp>
        <p:nvCxnSpPr>
          <p:cNvPr id="7" name="Straight Connector 6"/>
          <p:cNvCxnSpPr/>
          <p:nvPr/>
        </p:nvCxnSpPr>
        <p:spPr>
          <a:xfrm>
            <a:off x="457200" y="3276600"/>
            <a:ext cx="8077200" cy="1588"/>
          </a:xfrm>
          <a:prstGeom prst="line">
            <a:avLst/>
          </a:prstGeom>
          <a:ln w="38100">
            <a:solidFill>
              <a:schemeClr val="tx2">
                <a:lumMod val="9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8" name="Picture 7" descr="sealpc"/>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8153401" y="5428851"/>
            <a:ext cx="914400" cy="12596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Spin-Resonance</a:t>
            </a:r>
            <a:endParaRPr lang="en-US" dirty="0"/>
          </a:p>
        </p:txBody>
      </p:sp>
      <p:pic>
        <p:nvPicPr>
          <p:cNvPr id="10" name="Picture 93"/>
          <p:cNvPicPr>
            <a:picLocks noChangeAspect="1" noChangeArrowheads="1"/>
          </p:cNvPicPr>
          <p:nvPr/>
        </p:nvPicPr>
        <p:blipFill>
          <a:blip r:embed="rId4"/>
          <a:srcRect b="50259"/>
          <a:stretch>
            <a:fillRect/>
          </a:stretch>
        </p:blipFill>
        <p:spPr bwMode="auto">
          <a:xfrm>
            <a:off x="197158" y="3429000"/>
            <a:ext cx="4173538" cy="3352800"/>
          </a:xfrm>
          <a:prstGeom prst="rect">
            <a:avLst/>
          </a:prstGeom>
          <a:noFill/>
          <a:ln w="9525">
            <a:noFill/>
            <a:miter lim="800000"/>
            <a:headEnd/>
            <a:tailEnd/>
          </a:ln>
        </p:spPr>
      </p:pic>
      <p:pic>
        <p:nvPicPr>
          <p:cNvPr id="11" name="Picture 94"/>
          <p:cNvPicPr>
            <a:picLocks noChangeAspect="1" noChangeArrowheads="1"/>
          </p:cNvPicPr>
          <p:nvPr/>
        </p:nvPicPr>
        <p:blipFill>
          <a:blip r:embed="rId4"/>
          <a:srcRect l="21034" t="52002" b="7301"/>
          <a:stretch>
            <a:fillRect/>
          </a:stretch>
        </p:blipFill>
        <p:spPr bwMode="auto">
          <a:xfrm>
            <a:off x="1073458" y="3533775"/>
            <a:ext cx="3295650" cy="2743200"/>
          </a:xfrm>
          <a:prstGeom prst="rect">
            <a:avLst/>
          </a:prstGeom>
          <a:noFill/>
          <a:ln w="9525">
            <a:noFill/>
            <a:miter lim="800000"/>
            <a:headEnd/>
            <a:tailEnd/>
          </a:ln>
        </p:spPr>
      </p:pic>
      <p:pic>
        <p:nvPicPr>
          <p:cNvPr id="12" name="Picture 95"/>
          <p:cNvPicPr>
            <a:picLocks noChangeAspect="1" noChangeArrowheads="1"/>
          </p:cNvPicPr>
          <p:nvPr/>
        </p:nvPicPr>
        <p:blipFill>
          <a:blip r:embed="rId5"/>
          <a:srcRect/>
          <a:stretch>
            <a:fillRect/>
          </a:stretch>
        </p:blipFill>
        <p:spPr bwMode="auto">
          <a:xfrm>
            <a:off x="201304" y="1981200"/>
            <a:ext cx="8305800" cy="1263650"/>
          </a:xfrm>
          <a:prstGeom prst="rect">
            <a:avLst/>
          </a:prstGeom>
          <a:noFill/>
          <a:ln w="9525">
            <a:noFill/>
            <a:miter lim="800000"/>
            <a:headEnd/>
            <a:tailEnd/>
          </a:ln>
        </p:spPr>
      </p:pic>
      <p:pic>
        <p:nvPicPr>
          <p:cNvPr id="13" name="Picture 96"/>
          <p:cNvPicPr>
            <a:picLocks noChangeAspect="1" noChangeArrowheads="1"/>
          </p:cNvPicPr>
          <p:nvPr/>
        </p:nvPicPr>
        <p:blipFill>
          <a:blip r:embed="rId6"/>
          <a:srcRect/>
          <a:stretch>
            <a:fillRect/>
          </a:stretch>
        </p:blipFill>
        <p:spPr bwMode="auto">
          <a:xfrm>
            <a:off x="201304" y="1143000"/>
            <a:ext cx="2517775" cy="801687"/>
          </a:xfrm>
          <a:prstGeom prst="rect">
            <a:avLst/>
          </a:prstGeom>
          <a:noFill/>
          <a:ln w="9525">
            <a:noFill/>
            <a:miter lim="800000"/>
            <a:headEnd/>
            <a:tailEnd/>
          </a:ln>
        </p:spPr>
      </p:pic>
      <p:sp>
        <p:nvSpPr>
          <p:cNvPr id="14" name="Text Box 97"/>
          <p:cNvSpPr txBox="1">
            <a:spLocks noChangeArrowheads="1"/>
          </p:cNvSpPr>
          <p:nvPr/>
        </p:nvSpPr>
        <p:spPr bwMode="auto">
          <a:xfrm>
            <a:off x="3995429" y="1327150"/>
            <a:ext cx="3084513" cy="366713"/>
          </a:xfrm>
          <a:prstGeom prst="rect">
            <a:avLst/>
          </a:prstGeom>
          <a:noFill/>
          <a:ln w="9525">
            <a:noFill/>
            <a:miter lim="800000"/>
            <a:headEnd/>
            <a:tailEnd/>
          </a:ln>
        </p:spPr>
        <p:txBody>
          <a:bodyPr wrap="none">
            <a:spAutoFit/>
          </a:bodyPr>
          <a:lstStyle/>
          <a:p>
            <a:r>
              <a:rPr lang="en-US" i="1">
                <a:latin typeface="Verdana" pitchFamily="34" charset="0"/>
              </a:rPr>
              <a:t>Bulut &amp; Scalapino (1993)</a:t>
            </a:r>
          </a:p>
        </p:txBody>
      </p:sp>
      <p:sp>
        <p:nvSpPr>
          <p:cNvPr id="15" name="Rectangle 99"/>
          <p:cNvSpPr>
            <a:spLocks noChangeArrowheads="1"/>
          </p:cNvSpPr>
          <p:nvPr/>
        </p:nvSpPr>
        <p:spPr bwMode="auto">
          <a:xfrm>
            <a:off x="1534804" y="2590800"/>
            <a:ext cx="1752600" cy="685800"/>
          </a:xfrm>
          <a:prstGeom prst="rect">
            <a:avLst/>
          </a:prstGeom>
          <a:noFill/>
          <a:ln w="9525">
            <a:solidFill>
              <a:srgbClr val="FF0000"/>
            </a:solidFill>
            <a:miter lim="800000"/>
            <a:headEnd/>
            <a:tailEnd/>
          </a:ln>
        </p:spPr>
        <p:txBody>
          <a:bodyPr wrap="none" anchor="ctr"/>
          <a:lstStyle/>
          <a:p>
            <a:endParaRPr lang="en-US"/>
          </a:p>
        </p:txBody>
      </p:sp>
      <p:sp>
        <p:nvSpPr>
          <p:cNvPr id="16" name="Rectangle 100"/>
          <p:cNvSpPr>
            <a:spLocks noChangeArrowheads="1"/>
          </p:cNvSpPr>
          <p:nvPr/>
        </p:nvSpPr>
        <p:spPr bwMode="auto">
          <a:xfrm>
            <a:off x="5097154" y="2590800"/>
            <a:ext cx="1752600" cy="685800"/>
          </a:xfrm>
          <a:prstGeom prst="rect">
            <a:avLst/>
          </a:prstGeom>
          <a:noFill/>
          <a:ln w="9525">
            <a:solidFill>
              <a:srgbClr val="FF0000"/>
            </a:solidFill>
            <a:miter lim="800000"/>
            <a:headEnd/>
            <a:tailEnd/>
          </a:ln>
        </p:spPr>
        <p:txBody>
          <a:bodyPr wrap="none" anchor="ctr"/>
          <a:lstStyle/>
          <a:p>
            <a:endParaRPr lang="en-US"/>
          </a:p>
        </p:txBody>
      </p:sp>
      <p:graphicFrame>
        <p:nvGraphicFramePr>
          <p:cNvPr id="17" name="Object 102"/>
          <p:cNvGraphicFramePr>
            <a:graphicFrameLocks noChangeAspect="1"/>
          </p:cNvGraphicFramePr>
          <p:nvPr/>
        </p:nvGraphicFramePr>
        <p:xfrm>
          <a:off x="5559425" y="4743450"/>
          <a:ext cx="2616200" cy="530225"/>
        </p:xfrm>
        <a:graphic>
          <a:graphicData uri="http://schemas.openxmlformats.org/presentationml/2006/ole">
            <p:oleObj spid="_x0000_s63490" name="Equation" r:id="rId7" imgW="1130040" imgH="228600" progId="Equation.DSMT4">
              <p:embed/>
            </p:oleObj>
          </a:graphicData>
        </a:graphic>
      </p:graphicFrame>
      <p:graphicFrame>
        <p:nvGraphicFramePr>
          <p:cNvPr id="18" name="Object 109"/>
          <p:cNvGraphicFramePr>
            <a:graphicFrameLocks noChangeAspect="1"/>
          </p:cNvGraphicFramePr>
          <p:nvPr/>
        </p:nvGraphicFramePr>
        <p:xfrm>
          <a:off x="5562600" y="5949950"/>
          <a:ext cx="2193925" cy="587375"/>
        </p:xfrm>
        <a:graphic>
          <a:graphicData uri="http://schemas.openxmlformats.org/presentationml/2006/ole">
            <p:oleObj spid="_x0000_s63491" name="Equation" r:id="rId8" imgW="901440" imgH="241200" progId="Equation.DSMT4">
              <p:embed/>
            </p:oleObj>
          </a:graphicData>
        </a:graphic>
      </p:graphicFrame>
      <p:sp>
        <p:nvSpPr>
          <p:cNvPr id="19" name="AutoShape 110"/>
          <p:cNvSpPr>
            <a:spLocks noChangeArrowheads="1"/>
          </p:cNvSpPr>
          <p:nvPr/>
        </p:nvSpPr>
        <p:spPr bwMode="auto">
          <a:xfrm>
            <a:off x="6705600" y="41910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p>
            <a:endParaRPr lang="en-US"/>
          </a:p>
        </p:txBody>
      </p:sp>
      <p:sp>
        <p:nvSpPr>
          <p:cNvPr id="20" name="AutoShape 111"/>
          <p:cNvSpPr>
            <a:spLocks noChangeArrowheads="1"/>
          </p:cNvSpPr>
          <p:nvPr/>
        </p:nvSpPr>
        <p:spPr bwMode="auto">
          <a:xfrm>
            <a:off x="6724650" y="5381625"/>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p>
            <a:endParaRPr lang="en-US"/>
          </a:p>
        </p:txBody>
      </p:sp>
      <p:grpSp>
        <p:nvGrpSpPr>
          <p:cNvPr id="21" name="Group 114"/>
          <p:cNvGrpSpPr>
            <a:grpSpLocks/>
          </p:cNvGrpSpPr>
          <p:nvPr/>
        </p:nvGrpSpPr>
        <p:grpSpPr bwMode="auto">
          <a:xfrm>
            <a:off x="4451350" y="3498850"/>
            <a:ext cx="4692650" cy="633413"/>
            <a:chOff x="2804" y="2204"/>
            <a:chExt cx="2956" cy="399"/>
          </a:xfrm>
        </p:grpSpPr>
        <p:sp>
          <p:nvSpPr>
            <p:cNvPr id="22" name="Text Box 101"/>
            <p:cNvSpPr txBox="1">
              <a:spLocks noChangeArrowheads="1"/>
            </p:cNvSpPr>
            <p:nvPr/>
          </p:nvSpPr>
          <p:spPr bwMode="auto">
            <a:xfrm>
              <a:off x="3512" y="2256"/>
              <a:ext cx="2248" cy="288"/>
            </a:xfrm>
            <a:prstGeom prst="rect">
              <a:avLst/>
            </a:prstGeom>
            <a:noFill/>
            <a:ln w="9525">
              <a:noFill/>
              <a:miter lim="800000"/>
              <a:headEnd/>
              <a:tailEnd/>
            </a:ln>
          </p:spPr>
          <p:txBody>
            <a:bodyPr wrap="none">
              <a:spAutoFit/>
            </a:bodyPr>
            <a:lstStyle/>
            <a:p>
              <a:r>
                <a:rPr lang="en-US" sz="2400">
                  <a:latin typeface="Verdana" pitchFamily="34" charset="0"/>
                </a:rPr>
                <a:t>Resonance in CeCoIn</a:t>
              </a:r>
              <a:r>
                <a:rPr lang="en-US" sz="2400" baseline="-25000">
                  <a:latin typeface="Verdana" pitchFamily="34" charset="0"/>
                </a:rPr>
                <a:t>5</a:t>
              </a:r>
              <a:endParaRPr lang="en-US" sz="2400">
                <a:latin typeface="Verdana" pitchFamily="34" charset="0"/>
              </a:endParaRPr>
            </a:p>
          </p:txBody>
        </p:sp>
        <p:graphicFrame>
          <p:nvGraphicFramePr>
            <p:cNvPr id="23" name="Object 112"/>
            <p:cNvGraphicFramePr>
              <a:graphicFrameLocks noChangeAspect="1"/>
            </p:cNvGraphicFramePr>
            <p:nvPr/>
          </p:nvGraphicFramePr>
          <p:xfrm>
            <a:off x="2804" y="2204"/>
            <a:ext cx="690" cy="399"/>
          </p:xfrm>
          <a:graphic>
            <a:graphicData uri="http://schemas.openxmlformats.org/presentationml/2006/ole">
              <p:oleObj spid="_x0000_s63492" name="Equation" r:id="rId9" imgW="393480" imgH="2286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par>
                                <p:cTn id="24" presetID="9"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par>
                                <p:cTn id="33" presetID="9"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INS to macroscopic energy</a:t>
            </a:r>
            <a:endParaRPr lang="en-US" dirty="0"/>
          </a:p>
        </p:txBody>
      </p:sp>
      <p:sp>
        <p:nvSpPr>
          <p:cNvPr id="4" name="Text Box 7"/>
          <p:cNvSpPr txBox="1">
            <a:spLocks noChangeArrowheads="1"/>
          </p:cNvSpPr>
          <p:nvPr/>
        </p:nvSpPr>
        <p:spPr bwMode="auto">
          <a:xfrm>
            <a:off x="533400" y="1322388"/>
            <a:ext cx="8366906" cy="400110"/>
          </a:xfrm>
          <a:prstGeom prst="rect">
            <a:avLst/>
          </a:prstGeom>
          <a:noFill/>
          <a:ln w="9525">
            <a:noFill/>
            <a:miter lim="800000"/>
            <a:headEnd/>
            <a:tailEnd/>
          </a:ln>
        </p:spPr>
        <p:txBody>
          <a:bodyPr wrap="none">
            <a:spAutoFit/>
          </a:bodyPr>
          <a:lstStyle/>
          <a:p>
            <a:r>
              <a:rPr lang="en-US" sz="2000" dirty="0">
                <a:latin typeface="Verdana" pitchFamily="34" charset="0"/>
              </a:rPr>
              <a:t>Zero-moment sum-rule (</a:t>
            </a:r>
            <a:r>
              <a:rPr lang="en-US" sz="2000" dirty="0" err="1">
                <a:latin typeface="Verdana" pitchFamily="34" charset="0"/>
              </a:rPr>
              <a:t>Scalapino</a:t>
            </a:r>
            <a:r>
              <a:rPr lang="en-US" sz="2000" dirty="0">
                <a:latin typeface="Verdana" pitchFamily="34" charset="0"/>
              </a:rPr>
              <a:t> &amp; White, </a:t>
            </a:r>
            <a:r>
              <a:rPr lang="en-US" sz="2000" dirty="0" err="1">
                <a:latin typeface="Verdana" pitchFamily="34" charset="0"/>
              </a:rPr>
              <a:t>Demler</a:t>
            </a:r>
            <a:r>
              <a:rPr lang="en-US" sz="2000" dirty="0">
                <a:latin typeface="Verdana" pitchFamily="34" charset="0"/>
              </a:rPr>
              <a:t> &amp; Zhang ):</a:t>
            </a:r>
          </a:p>
        </p:txBody>
      </p:sp>
      <p:sp>
        <p:nvSpPr>
          <p:cNvPr id="5" name="Text Box 8"/>
          <p:cNvSpPr txBox="1">
            <a:spLocks noChangeArrowheads="1"/>
          </p:cNvSpPr>
          <p:nvPr/>
        </p:nvSpPr>
        <p:spPr bwMode="auto">
          <a:xfrm>
            <a:off x="547688" y="3200400"/>
            <a:ext cx="6622134" cy="400110"/>
          </a:xfrm>
          <a:prstGeom prst="rect">
            <a:avLst/>
          </a:prstGeom>
          <a:noFill/>
          <a:ln w="9525">
            <a:noFill/>
            <a:miter lim="800000"/>
            <a:headEnd/>
            <a:tailEnd/>
          </a:ln>
        </p:spPr>
        <p:txBody>
          <a:bodyPr wrap="none">
            <a:spAutoFit/>
          </a:bodyPr>
          <a:lstStyle/>
          <a:p>
            <a:r>
              <a:rPr lang="en-US" sz="2000" dirty="0">
                <a:latin typeface="Verdana" pitchFamily="34" charset="0"/>
              </a:rPr>
              <a:t>First-moment sum-rule (</a:t>
            </a:r>
            <a:r>
              <a:rPr lang="en-US" sz="2000" dirty="0" err="1">
                <a:latin typeface="Verdana" pitchFamily="34" charset="0"/>
              </a:rPr>
              <a:t>Hohenberg</a:t>
            </a:r>
            <a:r>
              <a:rPr lang="en-US" sz="2000" dirty="0">
                <a:latin typeface="Verdana" pitchFamily="34" charset="0"/>
              </a:rPr>
              <a:t> &amp; Brinkman):</a:t>
            </a:r>
          </a:p>
        </p:txBody>
      </p:sp>
      <p:graphicFrame>
        <p:nvGraphicFramePr>
          <p:cNvPr id="6" name="Object 9"/>
          <p:cNvGraphicFramePr>
            <a:graphicFrameLocks noChangeAspect="1"/>
          </p:cNvGraphicFramePr>
          <p:nvPr/>
        </p:nvGraphicFramePr>
        <p:xfrm>
          <a:off x="1095375" y="1820863"/>
          <a:ext cx="6940550" cy="973137"/>
        </p:xfrm>
        <a:graphic>
          <a:graphicData uri="http://schemas.openxmlformats.org/presentationml/2006/ole">
            <p:oleObj spid="_x0000_s64514" name="Equation" r:id="rId4" imgW="3174840" imgH="444240" progId="Equation.DSMT4">
              <p:embed/>
            </p:oleObj>
          </a:graphicData>
        </a:graphic>
      </p:graphicFrame>
      <p:graphicFrame>
        <p:nvGraphicFramePr>
          <p:cNvPr id="7" name="Object 10"/>
          <p:cNvGraphicFramePr>
            <a:graphicFrameLocks noChangeAspect="1"/>
          </p:cNvGraphicFramePr>
          <p:nvPr/>
        </p:nvGraphicFramePr>
        <p:xfrm>
          <a:off x="1158874" y="3657601"/>
          <a:ext cx="6234801" cy="1106488"/>
        </p:xfrm>
        <a:graphic>
          <a:graphicData uri="http://schemas.openxmlformats.org/presentationml/2006/ole">
            <p:oleObj spid="_x0000_s64515" name="Equation" r:id="rId5" imgW="2361960" imgH="419040" progId="Equation.DSMT4">
              <p:embed/>
            </p:oleObj>
          </a:graphicData>
        </a:graphic>
      </p:graphicFrame>
      <p:sp>
        <p:nvSpPr>
          <p:cNvPr id="8" name="Text Box 11"/>
          <p:cNvSpPr txBox="1">
            <a:spLocks noChangeArrowheads="1"/>
          </p:cNvSpPr>
          <p:nvPr/>
        </p:nvSpPr>
        <p:spPr bwMode="auto">
          <a:xfrm>
            <a:off x="533400" y="4967288"/>
            <a:ext cx="7482818" cy="400110"/>
          </a:xfrm>
          <a:prstGeom prst="rect">
            <a:avLst/>
          </a:prstGeom>
          <a:noFill/>
          <a:ln w="9525">
            <a:noFill/>
            <a:miter lim="800000"/>
            <a:headEnd/>
            <a:tailEnd/>
          </a:ln>
        </p:spPr>
        <p:txBody>
          <a:bodyPr wrap="none">
            <a:spAutoFit/>
          </a:bodyPr>
          <a:lstStyle/>
          <a:p>
            <a:r>
              <a:rPr lang="en-US" sz="2000" dirty="0">
                <a:latin typeface="Verdana" pitchFamily="34" charset="0"/>
              </a:rPr>
              <a:t>To use it we must know the form of the spin </a:t>
            </a:r>
            <a:r>
              <a:rPr lang="en-US" sz="2000" dirty="0" smtClean="0">
                <a:latin typeface="Verdana" pitchFamily="34" charset="0"/>
              </a:rPr>
              <a:t>Hamiltonian</a:t>
            </a:r>
            <a:endParaRPr lang="en-US" sz="2000" dirty="0">
              <a:latin typeface="Verdana" pitchFamily="34" charset="0"/>
            </a:endParaRPr>
          </a:p>
        </p:txBody>
      </p:sp>
      <p:graphicFrame>
        <p:nvGraphicFramePr>
          <p:cNvPr id="9" name="Object 19"/>
          <p:cNvGraphicFramePr>
            <a:graphicFrameLocks noChangeAspect="1"/>
          </p:cNvGraphicFramePr>
          <p:nvPr/>
        </p:nvGraphicFramePr>
        <p:xfrm>
          <a:off x="10093325" y="2462213"/>
          <a:ext cx="227013" cy="430212"/>
        </p:xfrm>
        <a:graphic>
          <a:graphicData uri="http://schemas.openxmlformats.org/presentationml/2006/ole">
            <p:oleObj spid="_x0000_s64516" name="Equation" r:id="rId6" imgW="114120" imgH="215640" progId="Equation.3">
              <p:embed/>
            </p:oleObj>
          </a:graphicData>
        </a:graphic>
      </p:graphicFrame>
      <p:graphicFrame>
        <p:nvGraphicFramePr>
          <p:cNvPr id="10" name="Object 23"/>
          <p:cNvGraphicFramePr>
            <a:graphicFrameLocks noChangeAspect="1"/>
          </p:cNvGraphicFramePr>
          <p:nvPr/>
        </p:nvGraphicFramePr>
        <p:xfrm>
          <a:off x="2286000" y="5562600"/>
          <a:ext cx="4554537" cy="669925"/>
        </p:xfrm>
        <a:graphic>
          <a:graphicData uri="http://schemas.openxmlformats.org/presentationml/2006/ole">
            <p:oleObj spid="_x0000_s64517" name="Equation" r:id="rId7" imgW="1384200" imgH="20304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term has T-dependence?</a:t>
            </a:r>
            <a:endParaRPr lang="en-US" dirty="0"/>
          </a:p>
        </p:txBody>
      </p:sp>
      <p:grpSp>
        <p:nvGrpSpPr>
          <p:cNvPr id="7" name="Group 22"/>
          <p:cNvGrpSpPr>
            <a:grpSpLocks/>
          </p:cNvGrpSpPr>
          <p:nvPr/>
        </p:nvGrpSpPr>
        <p:grpSpPr bwMode="auto">
          <a:xfrm>
            <a:off x="457200" y="1141413"/>
            <a:ext cx="8001000" cy="1500187"/>
            <a:chOff x="288" y="719"/>
            <a:chExt cx="5040" cy="945"/>
          </a:xfrm>
        </p:grpSpPr>
        <p:graphicFrame>
          <p:nvGraphicFramePr>
            <p:cNvPr id="8" name="Object 5"/>
            <p:cNvGraphicFramePr>
              <a:graphicFrameLocks noChangeAspect="1"/>
            </p:cNvGraphicFramePr>
            <p:nvPr/>
          </p:nvGraphicFramePr>
          <p:xfrm>
            <a:off x="3703" y="735"/>
            <a:ext cx="1521" cy="302"/>
          </p:xfrm>
          <a:graphic>
            <a:graphicData uri="http://schemas.openxmlformats.org/presentationml/2006/ole">
              <p:oleObj spid="_x0000_s65538" name="Equation" r:id="rId4" imgW="1218960" imgH="241200" progId="Equation.DSMT4">
                <p:embed/>
              </p:oleObj>
            </a:graphicData>
          </a:graphic>
        </p:graphicFrame>
        <p:sp>
          <p:nvSpPr>
            <p:cNvPr id="9" name="Text Box 6"/>
            <p:cNvSpPr txBox="1">
              <a:spLocks noChangeArrowheads="1"/>
            </p:cNvSpPr>
            <p:nvPr/>
          </p:nvSpPr>
          <p:spPr bwMode="auto">
            <a:xfrm>
              <a:off x="288" y="719"/>
              <a:ext cx="827" cy="327"/>
            </a:xfrm>
            <a:prstGeom prst="rect">
              <a:avLst/>
            </a:prstGeom>
            <a:noFill/>
            <a:ln w="9525">
              <a:noFill/>
              <a:miter lim="800000"/>
              <a:headEnd/>
              <a:tailEnd/>
            </a:ln>
          </p:spPr>
          <p:txBody>
            <a:bodyPr wrap="none">
              <a:spAutoFit/>
            </a:bodyPr>
            <a:lstStyle/>
            <a:p>
              <a:r>
                <a:rPr lang="en-US" sz="2800">
                  <a:latin typeface="Arial" charset="0"/>
                </a:rPr>
                <a:t>Kondo:</a:t>
              </a:r>
            </a:p>
          </p:txBody>
        </p:sp>
        <p:graphicFrame>
          <p:nvGraphicFramePr>
            <p:cNvPr id="10" name="Object 9"/>
            <p:cNvGraphicFramePr>
              <a:graphicFrameLocks noChangeAspect="1"/>
            </p:cNvGraphicFramePr>
            <p:nvPr/>
          </p:nvGraphicFramePr>
          <p:xfrm>
            <a:off x="350" y="1197"/>
            <a:ext cx="2592" cy="467"/>
          </p:xfrm>
          <a:graphic>
            <a:graphicData uri="http://schemas.openxmlformats.org/presentationml/2006/ole">
              <p:oleObj spid="_x0000_s65539" name="Equation" r:id="rId5" imgW="1765080" imgH="317160" progId="Equation.DSMT4">
                <p:embed/>
              </p:oleObj>
            </a:graphicData>
          </a:graphic>
        </p:graphicFrame>
        <p:sp>
          <p:nvSpPr>
            <p:cNvPr id="11" name="Line 17"/>
            <p:cNvSpPr>
              <a:spLocks noChangeShapeType="1"/>
            </p:cNvSpPr>
            <p:nvPr/>
          </p:nvSpPr>
          <p:spPr bwMode="auto">
            <a:xfrm>
              <a:off x="288" y="1030"/>
              <a:ext cx="5040" cy="0"/>
            </a:xfrm>
            <a:prstGeom prst="line">
              <a:avLst/>
            </a:prstGeom>
            <a:noFill/>
            <a:ln w="9525">
              <a:solidFill>
                <a:srgbClr val="FF0000"/>
              </a:solidFill>
              <a:round/>
              <a:headEnd/>
              <a:tailEnd/>
            </a:ln>
          </p:spPr>
          <p:txBody>
            <a:bodyPr/>
            <a:lstStyle/>
            <a:p>
              <a:endParaRPr lang="en-US"/>
            </a:p>
          </p:txBody>
        </p:sp>
      </p:grpSp>
      <p:grpSp>
        <p:nvGrpSpPr>
          <p:cNvPr id="12" name="Group 20"/>
          <p:cNvGrpSpPr>
            <a:grpSpLocks/>
          </p:cNvGrpSpPr>
          <p:nvPr/>
        </p:nvGrpSpPr>
        <p:grpSpPr bwMode="auto">
          <a:xfrm>
            <a:off x="508000" y="3033712"/>
            <a:ext cx="8001000" cy="1352549"/>
            <a:chOff x="288" y="1776"/>
            <a:chExt cx="5040" cy="852"/>
          </a:xfrm>
        </p:grpSpPr>
        <p:sp>
          <p:nvSpPr>
            <p:cNvPr id="13" name="Text Box 7"/>
            <p:cNvSpPr txBox="1">
              <a:spLocks noChangeArrowheads="1"/>
            </p:cNvSpPr>
            <p:nvPr/>
          </p:nvSpPr>
          <p:spPr bwMode="auto">
            <a:xfrm>
              <a:off x="288" y="1776"/>
              <a:ext cx="1288" cy="327"/>
            </a:xfrm>
            <a:prstGeom prst="rect">
              <a:avLst/>
            </a:prstGeom>
            <a:noFill/>
            <a:ln w="9525">
              <a:noFill/>
              <a:miter lim="800000"/>
              <a:headEnd/>
              <a:tailEnd/>
            </a:ln>
          </p:spPr>
          <p:txBody>
            <a:bodyPr wrap="none">
              <a:spAutoFit/>
            </a:bodyPr>
            <a:lstStyle/>
            <a:p>
              <a:r>
                <a:rPr lang="en-US" sz="2800">
                  <a:latin typeface="Arial" charset="0"/>
                </a:rPr>
                <a:t>Crystal field</a:t>
              </a:r>
            </a:p>
          </p:txBody>
        </p:sp>
        <p:graphicFrame>
          <p:nvGraphicFramePr>
            <p:cNvPr id="14" name="Object 10"/>
            <p:cNvGraphicFramePr>
              <a:graphicFrameLocks noChangeAspect="1"/>
            </p:cNvGraphicFramePr>
            <p:nvPr/>
          </p:nvGraphicFramePr>
          <p:xfrm>
            <a:off x="483" y="2175"/>
            <a:ext cx="2720" cy="453"/>
          </p:xfrm>
          <a:graphic>
            <a:graphicData uri="http://schemas.openxmlformats.org/presentationml/2006/ole">
              <p:oleObj spid="_x0000_s65540" name="Equation" r:id="rId6" imgW="1904760" imgH="317160" progId="Equation.DSMT4">
                <p:embed/>
              </p:oleObj>
            </a:graphicData>
          </a:graphic>
        </p:graphicFrame>
        <p:graphicFrame>
          <p:nvGraphicFramePr>
            <p:cNvPr id="15" name="Object 11"/>
            <p:cNvGraphicFramePr>
              <a:graphicFrameLocks noChangeAspect="1"/>
            </p:cNvGraphicFramePr>
            <p:nvPr/>
          </p:nvGraphicFramePr>
          <p:xfrm>
            <a:off x="3864" y="1792"/>
            <a:ext cx="1298" cy="301"/>
          </p:xfrm>
          <a:graphic>
            <a:graphicData uri="http://schemas.openxmlformats.org/presentationml/2006/ole">
              <p:oleObj spid="_x0000_s65541" name="Equation" r:id="rId7" imgW="1041120" imgH="241200" progId="Equation.DSMT4">
                <p:embed/>
              </p:oleObj>
            </a:graphicData>
          </a:graphic>
        </p:graphicFrame>
        <p:sp>
          <p:nvSpPr>
            <p:cNvPr id="16" name="Line 18"/>
            <p:cNvSpPr>
              <a:spLocks noChangeShapeType="1"/>
            </p:cNvSpPr>
            <p:nvPr/>
          </p:nvSpPr>
          <p:spPr bwMode="auto">
            <a:xfrm>
              <a:off x="288" y="2112"/>
              <a:ext cx="5040" cy="0"/>
            </a:xfrm>
            <a:prstGeom prst="line">
              <a:avLst/>
            </a:prstGeom>
            <a:noFill/>
            <a:ln w="9525">
              <a:solidFill>
                <a:srgbClr val="FF0000"/>
              </a:solidFill>
              <a:round/>
              <a:headEnd/>
              <a:tailEnd/>
            </a:ln>
          </p:spPr>
          <p:txBody>
            <a:bodyPr/>
            <a:lstStyle/>
            <a:p>
              <a:endParaRPr lang="en-US"/>
            </a:p>
          </p:txBody>
        </p:sp>
      </p:grpSp>
      <p:grpSp>
        <p:nvGrpSpPr>
          <p:cNvPr id="17" name="Group 21"/>
          <p:cNvGrpSpPr>
            <a:grpSpLocks/>
          </p:cNvGrpSpPr>
          <p:nvPr/>
        </p:nvGrpSpPr>
        <p:grpSpPr bwMode="auto">
          <a:xfrm>
            <a:off x="0" y="5029200"/>
            <a:ext cx="9144000" cy="1677988"/>
            <a:chOff x="0" y="3359"/>
            <a:chExt cx="5760" cy="1057"/>
          </a:xfrm>
          <a:noFill/>
        </p:grpSpPr>
        <p:sp>
          <p:nvSpPr>
            <p:cNvPr id="18" name="Rectangle 15"/>
            <p:cNvSpPr>
              <a:spLocks noChangeArrowheads="1"/>
            </p:cNvSpPr>
            <p:nvPr/>
          </p:nvSpPr>
          <p:spPr bwMode="auto">
            <a:xfrm>
              <a:off x="0" y="3840"/>
              <a:ext cx="5760" cy="576"/>
            </a:xfrm>
            <a:prstGeom prst="rect">
              <a:avLst/>
            </a:prstGeom>
            <a:grpFill/>
            <a:ln w="9525">
              <a:noFill/>
              <a:miter lim="800000"/>
              <a:headEnd/>
              <a:tailEnd/>
            </a:ln>
          </p:spPr>
          <p:txBody>
            <a:bodyPr wrap="none" anchor="ctr"/>
            <a:lstStyle/>
            <a:p>
              <a:endParaRPr lang="en-US"/>
            </a:p>
          </p:txBody>
        </p:sp>
        <p:sp>
          <p:nvSpPr>
            <p:cNvPr id="19" name="Text Box 8"/>
            <p:cNvSpPr txBox="1">
              <a:spLocks noChangeArrowheads="1"/>
            </p:cNvSpPr>
            <p:nvPr/>
          </p:nvSpPr>
          <p:spPr bwMode="auto">
            <a:xfrm>
              <a:off x="288" y="3359"/>
              <a:ext cx="1847" cy="327"/>
            </a:xfrm>
            <a:prstGeom prst="rect">
              <a:avLst/>
            </a:prstGeom>
            <a:grpFill/>
            <a:ln w="9525">
              <a:noFill/>
              <a:miter lim="800000"/>
              <a:headEnd/>
              <a:tailEnd/>
            </a:ln>
          </p:spPr>
          <p:txBody>
            <a:bodyPr wrap="none">
              <a:spAutoFit/>
            </a:bodyPr>
            <a:lstStyle/>
            <a:p>
              <a:r>
                <a:rPr lang="en-US" sz="2800">
                  <a:latin typeface="Arial" charset="0"/>
                </a:rPr>
                <a:t>RKKY Exchange </a:t>
              </a:r>
            </a:p>
          </p:txBody>
        </p:sp>
        <p:graphicFrame>
          <p:nvGraphicFramePr>
            <p:cNvPr id="20" name="Object 12"/>
            <p:cNvGraphicFramePr>
              <a:graphicFrameLocks noChangeAspect="1"/>
            </p:cNvGraphicFramePr>
            <p:nvPr/>
          </p:nvGraphicFramePr>
          <p:xfrm>
            <a:off x="3375" y="3376"/>
            <a:ext cx="1790" cy="301"/>
          </p:xfrm>
          <a:graphic>
            <a:graphicData uri="http://schemas.openxmlformats.org/presentationml/2006/ole">
              <p:oleObj spid="_x0000_s65542" name="Equation" r:id="rId8" imgW="1434960" imgH="241200" progId="Equation.DSMT4">
                <p:embed/>
              </p:oleObj>
            </a:graphicData>
          </a:graphic>
        </p:graphicFrame>
        <p:graphicFrame>
          <p:nvGraphicFramePr>
            <p:cNvPr id="21" name="Object 13"/>
            <p:cNvGraphicFramePr>
              <a:graphicFrameLocks noChangeAspect="1"/>
            </p:cNvGraphicFramePr>
            <p:nvPr/>
          </p:nvGraphicFramePr>
          <p:xfrm>
            <a:off x="309" y="3798"/>
            <a:ext cx="4960" cy="423"/>
          </p:xfrm>
          <a:graphic>
            <a:graphicData uri="http://schemas.openxmlformats.org/presentationml/2006/ole">
              <p:oleObj spid="_x0000_s65543" name="Equation" r:id="rId9" imgW="3720960" imgH="317160" progId="Equation.DSMT4">
                <p:embed/>
              </p:oleObj>
            </a:graphicData>
          </a:graphic>
        </p:graphicFrame>
        <p:sp>
          <p:nvSpPr>
            <p:cNvPr id="22" name="Line 19"/>
            <p:cNvSpPr>
              <a:spLocks noChangeShapeType="1"/>
            </p:cNvSpPr>
            <p:nvPr/>
          </p:nvSpPr>
          <p:spPr bwMode="auto">
            <a:xfrm>
              <a:off x="288" y="3696"/>
              <a:ext cx="5040" cy="0"/>
            </a:xfrm>
            <a:prstGeom prst="line">
              <a:avLst/>
            </a:prstGeom>
            <a:grpFill/>
            <a:ln w="9525">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9184" y="1160060"/>
            <a:ext cx="685800" cy="32185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458200" cy="762000"/>
          </a:xfrm>
        </p:spPr>
        <p:txBody>
          <a:bodyPr>
            <a:normAutofit fontScale="90000"/>
          </a:bodyPr>
          <a:lstStyle/>
          <a:p>
            <a:r>
              <a:rPr lang="en-US" dirty="0" smtClean="0"/>
              <a:t>Changes in               </a:t>
            </a:r>
            <a:r>
              <a:rPr lang="en-US" i="1" dirty="0" smtClean="0"/>
              <a:t>are</a:t>
            </a:r>
            <a:r>
              <a:rPr lang="en-US" dirty="0" smtClean="0"/>
              <a:t> Q-dependent</a:t>
            </a:r>
            <a:endParaRPr lang="en-US" dirty="0"/>
          </a:p>
        </p:txBody>
      </p:sp>
      <p:pic>
        <p:nvPicPr>
          <p:cNvPr id="3" name="Picture 44"/>
          <p:cNvPicPr>
            <a:picLocks noChangeAspect="1" noChangeArrowheads="1"/>
          </p:cNvPicPr>
          <p:nvPr/>
        </p:nvPicPr>
        <p:blipFill>
          <a:blip r:embed="rId4"/>
          <a:srcRect/>
          <a:stretch>
            <a:fillRect/>
          </a:stretch>
        </p:blipFill>
        <p:spPr bwMode="auto">
          <a:xfrm>
            <a:off x="600075" y="1143000"/>
            <a:ext cx="4343400" cy="3251200"/>
          </a:xfrm>
          <a:prstGeom prst="rect">
            <a:avLst/>
          </a:prstGeom>
          <a:ln>
            <a:noFill/>
          </a:ln>
          <a:effectLst>
            <a:outerShdw blurRad="292100" dist="139700" dir="2700000" algn="tl" rotWithShape="0">
              <a:srgbClr val="333333">
                <a:alpha val="65000"/>
              </a:srgbClr>
            </a:outerShdw>
          </a:effectLst>
        </p:spPr>
      </p:pic>
      <p:graphicFrame>
        <p:nvGraphicFramePr>
          <p:cNvPr id="4" name="Object 31"/>
          <p:cNvGraphicFramePr>
            <a:graphicFrameLocks noChangeAspect="1"/>
          </p:cNvGraphicFramePr>
          <p:nvPr/>
        </p:nvGraphicFramePr>
        <p:xfrm>
          <a:off x="2617402" y="4550392"/>
          <a:ext cx="6040824" cy="1041400"/>
        </p:xfrm>
        <a:graphic>
          <a:graphicData uri="http://schemas.openxmlformats.org/presentationml/2006/ole">
            <p:oleObj spid="_x0000_s66562" name="Equation" r:id="rId5" imgW="2654280" imgH="457200" progId="Equation.DSMT4">
              <p:embed/>
            </p:oleObj>
          </a:graphicData>
        </a:graphic>
      </p:graphicFrame>
      <p:graphicFrame>
        <p:nvGraphicFramePr>
          <p:cNvPr id="5" name="Object 35"/>
          <p:cNvGraphicFramePr>
            <a:graphicFrameLocks noChangeAspect="1"/>
          </p:cNvGraphicFramePr>
          <p:nvPr/>
        </p:nvGraphicFramePr>
        <p:xfrm>
          <a:off x="5005388" y="5638800"/>
          <a:ext cx="4000802" cy="912813"/>
        </p:xfrm>
        <a:graphic>
          <a:graphicData uri="http://schemas.openxmlformats.org/presentationml/2006/ole">
            <p:oleObj spid="_x0000_s66563" name="Equation" r:id="rId6" imgW="1955520" imgH="444240" progId="Equation.DSMT4">
              <p:embed/>
            </p:oleObj>
          </a:graphicData>
        </a:graphic>
      </p:graphicFrame>
      <p:pic>
        <p:nvPicPr>
          <p:cNvPr id="6" name="Picture 37"/>
          <p:cNvPicPr>
            <a:picLocks noChangeAspect="1" noChangeArrowheads="1"/>
          </p:cNvPicPr>
          <p:nvPr/>
        </p:nvPicPr>
        <p:blipFill>
          <a:blip r:embed="rId7"/>
          <a:srcRect l="41667" t="45313" r="38541" b="4353"/>
          <a:stretch>
            <a:fillRect/>
          </a:stretch>
        </p:blipFill>
        <p:spPr bwMode="auto">
          <a:xfrm>
            <a:off x="195262" y="1447800"/>
            <a:ext cx="719138" cy="2438400"/>
          </a:xfrm>
          <a:prstGeom prst="rect">
            <a:avLst/>
          </a:prstGeom>
          <a:noFill/>
          <a:ln w="9525">
            <a:noFill/>
            <a:miter lim="800000"/>
            <a:headEnd/>
            <a:tailEnd/>
          </a:ln>
        </p:spPr>
      </p:pic>
      <p:sp>
        <p:nvSpPr>
          <p:cNvPr id="7" name="Text Box 38"/>
          <p:cNvSpPr txBox="1">
            <a:spLocks noChangeArrowheads="1"/>
          </p:cNvSpPr>
          <p:nvPr/>
        </p:nvSpPr>
        <p:spPr bwMode="auto">
          <a:xfrm>
            <a:off x="5795963" y="1905000"/>
            <a:ext cx="3195637" cy="1025525"/>
          </a:xfrm>
          <a:prstGeom prst="rect">
            <a:avLst/>
          </a:prstGeom>
          <a:solidFill>
            <a:schemeClr val="tx1"/>
          </a:solidFill>
          <a:ln w="19050">
            <a:solidFill>
              <a:srgbClr val="FF0000"/>
            </a:solidFill>
            <a:miter lim="800000"/>
            <a:headEnd/>
            <a:tailEnd/>
          </a:ln>
          <a:effectLst>
            <a:outerShdw dist="107763" dir="2700000" algn="ctr" rotWithShape="0">
              <a:schemeClr val="bg2">
                <a:alpha val="50000"/>
              </a:schemeClr>
            </a:outerShdw>
          </a:effectLst>
        </p:spPr>
        <p:txBody>
          <a:bodyPr wrap="none">
            <a:spAutoFit/>
          </a:bodyPr>
          <a:lstStyle/>
          <a:p>
            <a:pPr>
              <a:defRPr/>
            </a:pPr>
            <a:r>
              <a:rPr lang="en-US" sz="2000" dirty="0">
                <a:solidFill>
                  <a:schemeClr val="bg1"/>
                </a:solidFill>
                <a:latin typeface="Arial" charset="0"/>
              </a:rPr>
              <a:t>Changes in near neighbor </a:t>
            </a:r>
          </a:p>
          <a:p>
            <a:pPr>
              <a:defRPr/>
            </a:pPr>
            <a:r>
              <a:rPr lang="en-US" sz="2000" dirty="0">
                <a:solidFill>
                  <a:schemeClr val="bg1"/>
                </a:solidFill>
                <a:latin typeface="Arial" charset="0"/>
              </a:rPr>
              <a:t>RKKY exchange dominate</a:t>
            </a:r>
          </a:p>
          <a:p>
            <a:pPr>
              <a:defRPr/>
            </a:pPr>
            <a:r>
              <a:rPr lang="en-US" sz="2000" dirty="0">
                <a:solidFill>
                  <a:schemeClr val="bg1"/>
                </a:solidFill>
                <a:latin typeface="Arial" charset="0"/>
              </a:rPr>
              <a:t> through T</a:t>
            </a:r>
            <a:r>
              <a:rPr lang="en-US" sz="2000" baseline="-25000" dirty="0">
                <a:solidFill>
                  <a:schemeClr val="bg1"/>
                </a:solidFill>
                <a:latin typeface="Arial" charset="0"/>
              </a:rPr>
              <a:t>C</a:t>
            </a:r>
            <a:r>
              <a:rPr lang="en-US" sz="2000" dirty="0">
                <a:solidFill>
                  <a:schemeClr val="bg1"/>
                </a:solidFill>
                <a:latin typeface="Arial" charset="0"/>
              </a:rPr>
              <a:t> </a:t>
            </a:r>
          </a:p>
        </p:txBody>
      </p:sp>
      <p:sp>
        <p:nvSpPr>
          <p:cNvPr id="8" name="AutoShape 39"/>
          <p:cNvSpPr>
            <a:spLocks noChangeArrowheads="1"/>
          </p:cNvSpPr>
          <p:nvPr/>
        </p:nvSpPr>
        <p:spPr bwMode="auto">
          <a:xfrm>
            <a:off x="5087915" y="2311400"/>
            <a:ext cx="533400" cy="304800"/>
          </a:xfrm>
          <a:prstGeom prst="rightArrow">
            <a:avLst>
              <a:gd name="adj1" fmla="val 50000"/>
              <a:gd name="adj2" fmla="val 43750"/>
            </a:avLst>
          </a:prstGeom>
          <a:solidFill>
            <a:schemeClr val="tx1"/>
          </a:solidFill>
          <a:ln w="9525">
            <a:solidFill>
              <a:srgbClr val="FF0000"/>
            </a:solidFill>
            <a:miter lim="800000"/>
            <a:headEnd/>
            <a:tailEnd/>
          </a:ln>
        </p:spPr>
        <p:txBody>
          <a:bodyPr wrap="none" anchor="ctr"/>
          <a:lstStyle/>
          <a:p>
            <a:endParaRPr lang="en-US"/>
          </a:p>
        </p:txBody>
      </p:sp>
      <p:sp>
        <p:nvSpPr>
          <p:cNvPr id="9" name="Text Box 40"/>
          <p:cNvSpPr txBox="1">
            <a:spLocks noChangeArrowheads="1"/>
          </p:cNvSpPr>
          <p:nvPr/>
        </p:nvSpPr>
        <p:spPr bwMode="auto">
          <a:xfrm>
            <a:off x="730250" y="4876800"/>
            <a:ext cx="1524000" cy="457200"/>
          </a:xfrm>
          <a:prstGeom prst="rect">
            <a:avLst/>
          </a:prstGeom>
          <a:noFill/>
          <a:ln w="9525">
            <a:noFill/>
            <a:miter lim="800000"/>
            <a:headEnd/>
            <a:tailEnd/>
          </a:ln>
        </p:spPr>
        <p:txBody>
          <a:bodyPr wrap="none">
            <a:spAutoFit/>
          </a:bodyPr>
          <a:lstStyle/>
          <a:p>
            <a:r>
              <a:rPr lang="en-US" sz="2400">
                <a:latin typeface="Arial" charset="0"/>
              </a:rPr>
              <a:t>Compare:</a:t>
            </a:r>
          </a:p>
        </p:txBody>
      </p:sp>
      <p:sp>
        <p:nvSpPr>
          <p:cNvPr id="10" name="Text Box 41"/>
          <p:cNvSpPr txBox="1">
            <a:spLocks noChangeArrowheads="1"/>
          </p:cNvSpPr>
          <p:nvPr/>
        </p:nvSpPr>
        <p:spPr bwMode="auto">
          <a:xfrm>
            <a:off x="669925" y="5848350"/>
            <a:ext cx="3965575" cy="457200"/>
          </a:xfrm>
          <a:prstGeom prst="rect">
            <a:avLst/>
          </a:prstGeom>
          <a:noFill/>
          <a:ln w="9525">
            <a:noFill/>
            <a:miter lim="800000"/>
            <a:headEnd/>
            <a:tailEnd/>
          </a:ln>
        </p:spPr>
        <p:txBody>
          <a:bodyPr wrap="none">
            <a:spAutoFit/>
          </a:bodyPr>
          <a:lstStyle/>
          <a:p>
            <a:r>
              <a:rPr lang="en-US" sz="2400">
                <a:latin typeface="Arial" charset="0"/>
              </a:rPr>
              <a:t>To net condensation energy</a:t>
            </a:r>
          </a:p>
        </p:txBody>
      </p:sp>
      <p:graphicFrame>
        <p:nvGraphicFramePr>
          <p:cNvPr id="66564" name="Object 28"/>
          <p:cNvGraphicFramePr>
            <a:graphicFrameLocks noChangeAspect="1"/>
          </p:cNvGraphicFramePr>
          <p:nvPr/>
        </p:nvGraphicFramePr>
        <p:xfrm>
          <a:off x="3165475" y="76200"/>
          <a:ext cx="1524000" cy="741363"/>
        </p:xfrm>
        <a:graphic>
          <a:graphicData uri="http://schemas.openxmlformats.org/presentationml/2006/ole">
            <p:oleObj spid="_x0000_s66564" name="Equation" r:id="rId8" imgW="469800" imgH="2286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Exchange energy versus T</a:t>
            </a:r>
            <a:endParaRPr lang="en-US" dirty="0"/>
          </a:p>
        </p:txBody>
      </p:sp>
      <p:graphicFrame>
        <p:nvGraphicFramePr>
          <p:cNvPr id="5" name="Object 8"/>
          <p:cNvGraphicFramePr>
            <a:graphicFrameLocks noChangeAspect="1"/>
          </p:cNvGraphicFramePr>
          <p:nvPr/>
        </p:nvGraphicFramePr>
        <p:xfrm>
          <a:off x="4864100" y="1346200"/>
          <a:ext cx="4140200" cy="873125"/>
        </p:xfrm>
        <a:graphic>
          <a:graphicData uri="http://schemas.openxmlformats.org/presentationml/2006/ole">
            <p:oleObj spid="_x0000_s67586" name="Equation" r:id="rId4" imgW="2044440" imgH="431640" progId="Equation.DSMT4">
              <p:embed/>
            </p:oleObj>
          </a:graphicData>
        </a:graphic>
      </p:graphicFrame>
      <p:graphicFrame>
        <p:nvGraphicFramePr>
          <p:cNvPr id="6" name="Object 9"/>
          <p:cNvGraphicFramePr>
            <a:graphicFrameLocks noChangeAspect="1"/>
          </p:cNvGraphicFramePr>
          <p:nvPr/>
        </p:nvGraphicFramePr>
        <p:xfrm>
          <a:off x="4803775" y="2308225"/>
          <a:ext cx="4154488" cy="808038"/>
        </p:xfrm>
        <a:graphic>
          <a:graphicData uri="http://schemas.openxmlformats.org/presentationml/2006/ole">
            <p:oleObj spid="_x0000_s67587" name="Equation" r:id="rId5" imgW="2349360" imgH="457200" progId="Equation.DSMT4">
              <p:embed/>
            </p:oleObj>
          </a:graphicData>
        </a:graphic>
      </p:graphicFrame>
      <p:sp>
        <p:nvSpPr>
          <p:cNvPr id="8" name="Oval 24"/>
          <p:cNvSpPr>
            <a:spLocks noChangeAspect="1" noChangeArrowheads="1"/>
          </p:cNvSpPr>
          <p:nvPr/>
        </p:nvSpPr>
        <p:spPr bwMode="auto">
          <a:xfrm>
            <a:off x="1195388" y="3203575"/>
            <a:ext cx="173037" cy="173037"/>
          </a:xfrm>
          <a:prstGeom prst="ellipse">
            <a:avLst/>
          </a:prstGeom>
          <a:solidFill>
            <a:schemeClr val="bg1"/>
          </a:solidFill>
          <a:ln w="9525">
            <a:solidFill>
              <a:schemeClr val="tx1"/>
            </a:solidFill>
            <a:round/>
            <a:headEnd/>
            <a:tailEnd/>
          </a:ln>
        </p:spPr>
        <p:txBody>
          <a:bodyPr wrap="none" anchor="ctr"/>
          <a:lstStyle/>
          <a:p>
            <a:endParaRPr lang="en-US"/>
          </a:p>
        </p:txBody>
      </p:sp>
      <p:sp>
        <p:nvSpPr>
          <p:cNvPr id="9" name="Oval 25"/>
          <p:cNvSpPr>
            <a:spLocks noChangeAspect="1" noChangeArrowheads="1"/>
          </p:cNvSpPr>
          <p:nvPr/>
        </p:nvSpPr>
        <p:spPr bwMode="auto">
          <a:xfrm>
            <a:off x="1555750" y="3270250"/>
            <a:ext cx="173038" cy="173037"/>
          </a:xfrm>
          <a:prstGeom prst="ellipse">
            <a:avLst/>
          </a:prstGeom>
          <a:solidFill>
            <a:schemeClr val="bg1"/>
          </a:solidFill>
          <a:ln w="9525">
            <a:solidFill>
              <a:schemeClr val="tx1"/>
            </a:solidFill>
            <a:round/>
            <a:headEnd/>
            <a:tailEnd/>
          </a:ln>
        </p:spPr>
        <p:txBody>
          <a:bodyPr wrap="none" anchor="ctr"/>
          <a:lstStyle/>
          <a:p>
            <a:endParaRPr lang="en-US"/>
          </a:p>
        </p:txBody>
      </p:sp>
      <p:sp>
        <p:nvSpPr>
          <p:cNvPr id="10" name="Oval 26"/>
          <p:cNvSpPr>
            <a:spLocks noChangeAspect="1" noChangeArrowheads="1"/>
          </p:cNvSpPr>
          <p:nvPr/>
        </p:nvSpPr>
        <p:spPr bwMode="auto">
          <a:xfrm>
            <a:off x="1936750" y="3155950"/>
            <a:ext cx="173038" cy="173037"/>
          </a:xfrm>
          <a:prstGeom prst="ellipse">
            <a:avLst/>
          </a:prstGeom>
          <a:solidFill>
            <a:schemeClr val="bg1"/>
          </a:solidFill>
          <a:ln w="9525">
            <a:solidFill>
              <a:schemeClr val="tx1"/>
            </a:solidFill>
            <a:round/>
            <a:headEnd/>
            <a:tailEnd/>
          </a:ln>
        </p:spPr>
        <p:txBody>
          <a:bodyPr wrap="none" anchor="ctr"/>
          <a:lstStyle/>
          <a:p>
            <a:endParaRPr lang="en-US"/>
          </a:p>
        </p:txBody>
      </p:sp>
      <p:sp>
        <p:nvSpPr>
          <p:cNvPr id="11" name="Oval 27"/>
          <p:cNvSpPr>
            <a:spLocks noChangeAspect="1" noChangeArrowheads="1"/>
          </p:cNvSpPr>
          <p:nvPr/>
        </p:nvSpPr>
        <p:spPr bwMode="auto">
          <a:xfrm>
            <a:off x="2232025" y="2351087"/>
            <a:ext cx="173038" cy="173038"/>
          </a:xfrm>
          <a:prstGeom prst="ellipse">
            <a:avLst/>
          </a:prstGeom>
          <a:solidFill>
            <a:schemeClr val="bg1"/>
          </a:solidFill>
          <a:ln w="9525">
            <a:solidFill>
              <a:schemeClr val="tx1"/>
            </a:solidFill>
            <a:round/>
            <a:headEnd/>
            <a:tailEnd/>
          </a:ln>
        </p:spPr>
        <p:txBody>
          <a:bodyPr wrap="none" anchor="ctr"/>
          <a:lstStyle/>
          <a:p>
            <a:endParaRPr lang="en-US"/>
          </a:p>
        </p:txBody>
      </p:sp>
      <p:sp>
        <p:nvSpPr>
          <p:cNvPr id="12" name="Oval 28"/>
          <p:cNvSpPr>
            <a:spLocks noChangeAspect="1" noChangeArrowheads="1"/>
          </p:cNvSpPr>
          <p:nvPr/>
        </p:nvSpPr>
        <p:spPr bwMode="auto">
          <a:xfrm>
            <a:off x="2441575" y="1822450"/>
            <a:ext cx="173038" cy="173037"/>
          </a:xfrm>
          <a:prstGeom prst="ellipse">
            <a:avLst/>
          </a:prstGeom>
          <a:solidFill>
            <a:schemeClr val="bg1"/>
          </a:solidFill>
          <a:ln w="9525">
            <a:solidFill>
              <a:schemeClr val="tx1"/>
            </a:solidFill>
            <a:round/>
            <a:headEnd/>
            <a:tailEnd/>
          </a:ln>
        </p:spPr>
        <p:txBody>
          <a:bodyPr wrap="none" anchor="ctr"/>
          <a:lstStyle/>
          <a:p>
            <a:endParaRPr lang="en-US"/>
          </a:p>
        </p:txBody>
      </p:sp>
      <p:sp>
        <p:nvSpPr>
          <p:cNvPr id="13" name="Oval 29"/>
          <p:cNvSpPr>
            <a:spLocks noChangeAspect="1" noChangeArrowheads="1"/>
          </p:cNvSpPr>
          <p:nvPr/>
        </p:nvSpPr>
        <p:spPr bwMode="auto">
          <a:xfrm>
            <a:off x="3328988" y="1555750"/>
            <a:ext cx="173037" cy="173037"/>
          </a:xfrm>
          <a:prstGeom prst="ellipse">
            <a:avLst/>
          </a:prstGeom>
          <a:solidFill>
            <a:schemeClr val="bg1"/>
          </a:solidFill>
          <a:ln w="9525">
            <a:solidFill>
              <a:schemeClr val="tx1"/>
            </a:solidFill>
            <a:round/>
            <a:headEnd/>
            <a:tailEnd/>
          </a:ln>
        </p:spPr>
        <p:txBody>
          <a:bodyPr wrap="none" anchor="ctr"/>
          <a:lstStyle/>
          <a:p>
            <a:endParaRPr lang="en-US"/>
          </a:p>
        </p:txBody>
      </p:sp>
      <p:sp>
        <p:nvSpPr>
          <p:cNvPr id="14" name="Rectangle 33"/>
          <p:cNvSpPr>
            <a:spLocks noChangeArrowheads="1"/>
          </p:cNvSpPr>
          <p:nvPr/>
        </p:nvSpPr>
        <p:spPr bwMode="auto">
          <a:xfrm>
            <a:off x="4419600" y="3429000"/>
            <a:ext cx="4495800" cy="31242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1"/>
              </a:buClr>
              <a:buSzPct val="75000"/>
              <a:buFont typeface="Wingdings" pitchFamily="2" charset="2"/>
              <a:buChar char="ü"/>
            </a:pPr>
            <a:r>
              <a:rPr lang="en-US" sz="2800" dirty="0">
                <a:latin typeface="Arial" charset="0"/>
              </a:rPr>
              <a:t>Appearance of </a:t>
            </a:r>
            <a:r>
              <a:rPr lang="en-US" sz="2800" b="1" dirty="0">
                <a:latin typeface="Arial" charset="0"/>
              </a:rPr>
              <a:t>q</a:t>
            </a:r>
            <a:r>
              <a:rPr lang="en-US" sz="2800" dirty="0">
                <a:latin typeface="Arial" charset="0"/>
              </a:rPr>
              <a:t>-dependent resonance indicates energy reduction through RKKY</a:t>
            </a:r>
          </a:p>
          <a:p>
            <a:pPr marL="342900" indent="-342900" eaLnBrk="1" hangingPunct="1">
              <a:lnSpc>
                <a:spcPct val="80000"/>
              </a:lnSpc>
              <a:spcBef>
                <a:spcPct val="20000"/>
              </a:spcBef>
              <a:buClr>
                <a:schemeClr val="tx1"/>
              </a:buClr>
              <a:buSzPct val="75000"/>
              <a:buFont typeface="Wingdings" pitchFamily="2" charset="2"/>
              <a:buChar char="ü"/>
            </a:pPr>
            <a:endParaRPr lang="en-US" sz="2800" dirty="0">
              <a:latin typeface="Arial" charset="0"/>
            </a:endParaRPr>
          </a:p>
          <a:p>
            <a:pPr marL="342900" indent="-342900" eaLnBrk="1" hangingPunct="1">
              <a:lnSpc>
                <a:spcPct val="80000"/>
              </a:lnSpc>
              <a:spcBef>
                <a:spcPct val="20000"/>
              </a:spcBef>
              <a:buClr>
                <a:schemeClr val="tx1"/>
              </a:buClr>
              <a:buSzPct val="75000"/>
              <a:buFont typeface="Wingdings" pitchFamily="2" charset="2"/>
              <a:buChar char="ü"/>
            </a:pPr>
            <a:r>
              <a:rPr lang="en-US" sz="2800" dirty="0">
                <a:latin typeface="Arial" charset="0"/>
              </a:rPr>
              <a:t>The correlation length however does not change substantially</a:t>
            </a:r>
          </a:p>
        </p:txBody>
      </p:sp>
      <p:pic>
        <p:nvPicPr>
          <p:cNvPr id="15" name="Picture 4"/>
          <p:cNvPicPr>
            <a:picLocks noChangeAspect="1" noChangeArrowheads="1"/>
          </p:cNvPicPr>
          <p:nvPr/>
        </p:nvPicPr>
        <p:blipFill>
          <a:blip r:embed="rId6"/>
          <a:srcRect/>
          <a:stretch>
            <a:fillRect/>
          </a:stretch>
        </p:blipFill>
        <p:spPr bwMode="auto">
          <a:xfrm>
            <a:off x="76200" y="4114800"/>
            <a:ext cx="4191000" cy="2667000"/>
          </a:xfrm>
          <a:prstGeom prst="rect">
            <a:avLst/>
          </a:prstGeom>
          <a:noFill/>
          <a:ln w="9525">
            <a:noFill/>
            <a:miter lim="800000"/>
            <a:headEnd/>
            <a:tailEnd/>
          </a:ln>
          <a:effectLst/>
        </p:spPr>
      </p:pic>
      <p:pic>
        <p:nvPicPr>
          <p:cNvPr id="16" name="Picture 16"/>
          <p:cNvPicPr>
            <a:picLocks noChangeAspect="1" noChangeArrowheads="1"/>
          </p:cNvPicPr>
          <p:nvPr/>
        </p:nvPicPr>
        <p:blipFill>
          <a:blip r:embed="rId7"/>
          <a:srcRect t="45850"/>
          <a:stretch>
            <a:fillRect/>
          </a:stretch>
        </p:blipFill>
        <p:spPr bwMode="auto">
          <a:xfrm>
            <a:off x="77787" y="914400"/>
            <a:ext cx="4189413" cy="3135313"/>
          </a:xfrm>
          <a:prstGeom prst="rect">
            <a:avLst/>
          </a:prstGeom>
          <a:noFill/>
          <a:ln w="9525">
            <a:noFill/>
            <a:miter lim="800000"/>
            <a:headEnd/>
            <a:tailEnd/>
          </a:ln>
        </p:spPr>
      </p:pic>
      <p:cxnSp>
        <p:nvCxnSpPr>
          <p:cNvPr id="18" name="Straight Arrow Connector 17"/>
          <p:cNvCxnSpPr/>
          <p:nvPr/>
        </p:nvCxnSpPr>
        <p:spPr>
          <a:xfrm rot="10800000" flipV="1">
            <a:off x="2286000" y="2743200"/>
            <a:ext cx="2438400" cy="76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rot="10800000">
            <a:off x="1828800" y="1295400"/>
            <a:ext cx="2895600"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eTeSe in_plane resistivity_high Se contents.tif"/>
          <p:cNvPicPr>
            <a:picLocks noChangeAspect="1"/>
          </p:cNvPicPr>
          <p:nvPr/>
        </p:nvPicPr>
        <p:blipFill>
          <a:blip r:embed="rId3" cstate="print"/>
          <a:srcRect/>
          <a:stretch>
            <a:fillRect/>
          </a:stretch>
        </p:blipFill>
        <p:spPr bwMode="auto">
          <a:xfrm>
            <a:off x="3810000" y="1295400"/>
            <a:ext cx="5068925" cy="441960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381000" y="152400"/>
            <a:ext cx="8229600" cy="685800"/>
          </a:xfrm>
        </p:spPr>
        <p:txBody>
          <a:bodyPr>
            <a:normAutofit fontScale="90000"/>
          </a:bodyPr>
          <a:lstStyle/>
          <a:p>
            <a:r>
              <a:rPr lang="en-US" dirty="0" smtClean="0"/>
              <a:t>Superconductivity in FeSe</a:t>
            </a:r>
            <a:r>
              <a:rPr lang="en-US" baseline="-25000" dirty="0" smtClean="0"/>
              <a:t>0.4</a:t>
            </a:r>
            <a:r>
              <a:rPr lang="en-US" dirty="0" smtClean="0"/>
              <a:t> Te</a:t>
            </a:r>
            <a:r>
              <a:rPr lang="en-US" baseline="-25000" dirty="0" smtClean="0"/>
              <a:t>0.6</a:t>
            </a:r>
            <a:endParaRPr lang="en-US" baseline="-25000" dirty="0"/>
          </a:p>
        </p:txBody>
      </p:sp>
      <p:pic>
        <p:nvPicPr>
          <p:cNvPr id="5" name="Picture 3"/>
          <p:cNvPicPr>
            <a:picLocks noChangeAspect="1" noChangeArrowheads="1"/>
          </p:cNvPicPr>
          <p:nvPr/>
        </p:nvPicPr>
        <p:blipFill>
          <a:blip r:embed="rId4"/>
          <a:srcRect/>
          <a:stretch>
            <a:fillRect/>
          </a:stretch>
        </p:blipFill>
        <p:spPr bwMode="auto">
          <a:xfrm>
            <a:off x="304800" y="1295400"/>
            <a:ext cx="3183451" cy="4800600"/>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auto">
          <a:xfrm>
            <a:off x="457200" y="6374048"/>
            <a:ext cx="4319588" cy="179152"/>
          </a:xfrm>
          <a:prstGeom prst="rect">
            <a:avLst/>
          </a:prstGeom>
          <a:noFill/>
          <a:ln w="9525">
            <a:noFill/>
            <a:miter lim="800000"/>
            <a:headEnd/>
            <a:tailEnd/>
          </a:ln>
        </p:spPr>
        <p:txBody>
          <a:bodyPr lIns="0" tIns="0" rIns="0" bIns="0">
            <a:spAutoFit/>
          </a:bodyPr>
          <a:lstStyle/>
          <a:p>
            <a:pPr eaLnBrk="1">
              <a:lnSpc>
                <a:spcPct val="97000"/>
              </a:lnSpc>
              <a:buClr>
                <a:srgbClr val="000000"/>
              </a:buClr>
              <a:buSzPct val="45000"/>
              <a:buFont typeface="StarSymbol" charset="0"/>
              <a:buNone/>
              <a:tabLst>
                <a:tab pos="723900" algn="l"/>
                <a:tab pos="1447800" algn="l"/>
                <a:tab pos="2171700" algn="l"/>
                <a:tab pos="2895600" algn="l"/>
                <a:tab pos="3619500" algn="l"/>
              </a:tabLst>
            </a:pPr>
            <a:r>
              <a:rPr lang="en-GB" sz="1200" dirty="0">
                <a:latin typeface="Arial" charset="0"/>
              </a:rPr>
              <a:t>Hsu F et al. PNAS 2008;105:14262-14264</a:t>
            </a:r>
          </a:p>
        </p:txBody>
      </p:sp>
      <p:pic>
        <p:nvPicPr>
          <p:cNvPr id="7" name="Picture 3" descr="FeTeSe Phase Diagram.tif"/>
          <p:cNvPicPr>
            <a:picLocks noChangeAspect="1"/>
          </p:cNvPicPr>
          <p:nvPr/>
        </p:nvPicPr>
        <p:blipFill>
          <a:blip r:embed="rId5" cstate="print"/>
          <a:srcRect/>
          <a:stretch>
            <a:fillRect/>
          </a:stretch>
        </p:blipFill>
        <p:spPr bwMode="auto">
          <a:xfrm>
            <a:off x="3809999" y="1295399"/>
            <a:ext cx="5111153" cy="457200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257800" y="6324600"/>
            <a:ext cx="1744388" cy="307777"/>
          </a:xfrm>
          <a:prstGeom prst="rect">
            <a:avLst/>
          </a:prstGeom>
          <a:noFill/>
        </p:spPr>
        <p:txBody>
          <a:bodyPr wrap="none" rtlCol="0">
            <a:spAutoFit/>
          </a:bodyPr>
          <a:lstStyle/>
          <a:p>
            <a:r>
              <a:rPr lang="en-US" sz="1400" dirty="0" smtClean="0">
                <a:latin typeface="Arial" pitchFamily="34" charset="0"/>
                <a:cs typeface="Arial" pitchFamily="34" charset="0"/>
              </a:rPr>
              <a:t>Z. Mao et al. (2009)</a:t>
            </a:r>
            <a:endParaRPr lang="en-US" sz="1400" dirty="0">
              <a:latin typeface="Arial" pitchFamily="34" charset="0"/>
              <a:cs typeface="Arial" pitchFamily="34" charset="0"/>
            </a:endParaRPr>
          </a:p>
        </p:txBody>
      </p:sp>
      <p:pic>
        <p:nvPicPr>
          <p:cNvPr id="11265" name="Picture 1"/>
          <p:cNvPicPr>
            <a:picLocks noChangeAspect="1" noChangeArrowheads="1"/>
          </p:cNvPicPr>
          <p:nvPr/>
        </p:nvPicPr>
        <p:blipFill>
          <a:blip r:embed="rId6"/>
          <a:srcRect/>
          <a:stretch>
            <a:fillRect/>
          </a:stretch>
        </p:blipFill>
        <p:spPr bwMode="auto">
          <a:xfrm>
            <a:off x="-27296" y="955344"/>
            <a:ext cx="9145954" cy="5868537"/>
          </a:xfrm>
          <a:prstGeom prst="rect">
            <a:avLst/>
          </a:prstGeom>
          <a:noFill/>
          <a:ln w="9525">
            <a:noFill/>
            <a:miter lim="800000"/>
            <a:headEnd/>
            <a:tailEnd/>
          </a:ln>
        </p:spPr>
      </p:pic>
      <p:cxnSp>
        <p:nvCxnSpPr>
          <p:cNvPr id="11" name="Straight Arrow Connector 10"/>
          <p:cNvCxnSpPr/>
          <p:nvPr/>
        </p:nvCxnSpPr>
        <p:spPr>
          <a:xfrm>
            <a:off x="533400" y="5637023"/>
            <a:ext cx="3581400" cy="1777"/>
          </a:xfrm>
          <a:prstGeom prst="straightConnector1">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76400" y="5715000"/>
            <a:ext cx="1744965" cy="646331"/>
          </a:xfrm>
          <a:prstGeom prst="rect">
            <a:avLst/>
          </a:prstGeom>
          <a:noFill/>
        </p:spPr>
        <p:txBody>
          <a:bodyPr wrap="none" rtlCol="0">
            <a:spAutoFit/>
          </a:bodyPr>
          <a:lstStyle/>
          <a:p>
            <a:r>
              <a:rPr lang="en-US" sz="3600" dirty="0" smtClean="0"/>
              <a:t>~20 mm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5"/>
                                        </p:tgtEl>
                                        <p:attrNameLst>
                                          <p:attrName>style.visibility</p:attrName>
                                        </p:attrNameLst>
                                      </p:cBhvr>
                                      <p:to>
                                        <p:strVal val="visible"/>
                                      </p:to>
                                    </p:set>
                                    <p:animEffect transition="in" filter="dissolve">
                                      <p:cBhvr>
                                        <p:cTn id="12" dur="500"/>
                                        <p:tgtEl>
                                          <p:spTgt spid="11265"/>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Spin Resonance in FeSe</a:t>
            </a:r>
            <a:r>
              <a:rPr lang="en-US" baseline="-25000" dirty="0" smtClean="0"/>
              <a:t>0.4</a:t>
            </a:r>
            <a:r>
              <a:rPr lang="en-US" dirty="0" smtClean="0"/>
              <a:t>Te</a:t>
            </a:r>
            <a:r>
              <a:rPr lang="en-US" baseline="-25000" dirty="0" smtClean="0"/>
              <a:t>0.6</a:t>
            </a:r>
            <a:endParaRPr lang="en-US" baseline="-25000" dirty="0"/>
          </a:p>
        </p:txBody>
      </p:sp>
      <p:sp>
        <p:nvSpPr>
          <p:cNvPr id="5" name="TextBox 4"/>
          <p:cNvSpPr txBox="1"/>
          <p:nvPr/>
        </p:nvSpPr>
        <p:spPr>
          <a:xfrm>
            <a:off x="3886200" y="6488668"/>
            <a:ext cx="2135841" cy="369332"/>
          </a:xfrm>
          <a:prstGeom prst="rect">
            <a:avLst/>
          </a:prstGeom>
          <a:noFill/>
        </p:spPr>
        <p:txBody>
          <a:bodyPr wrap="none" rtlCol="0">
            <a:spAutoFit/>
          </a:bodyPr>
          <a:lstStyle/>
          <a:p>
            <a:r>
              <a:rPr lang="en-US" dirty="0" err="1" smtClean="0"/>
              <a:t>Qiu</a:t>
            </a:r>
            <a:r>
              <a:rPr lang="en-US" dirty="0" smtClean="0"/>
              <a:t> et al. PRL (2009)</a:t>
            </a:r>
            <a:endParaRPr lang="en-US" dirty="0"/>
          </a:p>
        </p:txBody>
      </p:sp>
      <p:pic>
        <p:nvPicPr>
          <p:cNvPr id="9217" name="Picture 1"/>
          <p:cNvPicPr>
            <a:picLocks noChangeAspect="1" noChangeArrowheads="1"/>
          </p:cNvPicPr>
          <p:nvPr/>
        </p:nvPicPr>
        <p:blipFill>
          <a:blip r:embed="rId3"/>
          <a:srcRect/>
          <a:stretch>
            <a:fillRect/>
          </a:stretch>
        </p:blipFill>
        <p:spPr bwMode="auto">
          <a:xfrm>
            <a:off x="704850" y="838201"/>
            <a:ext cx="7600950" cy="4352925"/>
          </a:xfrm>
          <a:prstGeom prst="rect">
            <a:avLst/>
          </a:prstGeom>
          <a:noFill/>
          <a:ln w="9525">
            <a:noFill/>
            <a:miter lim="800000"/>
            <a:headEnd/>
            <a:tailEnd/>
          </a:ln>
        </p:spPr>
      </p:pic>
      <p:pic>
        <p:nvPicPr>
          <p:cNvPr id="9218" name="Picture 2"/>
          <p:cNvPicPr>
            <a:picLocks noChangeAspect="1" noChangeArrowheads="1"/>
          </p:cNvPicPr>
          <p:nvPr/>
        </p:nvPicPr>
        <p:blipFill>
          <a:blip r:embed="rId4"/>
          <a:srcRect/>
          <a:stretch>
            <a:fillRect/>
          </a:stretch>
        </p:blipFill>
        <p:spPr bwMode="auto">
          <a:xfrm>
            <a:off x="2305050" y="907433"/>
            <a:ext cx="5991225" cy="4295775"/>
          </a:xfrm>
          <a:prstGeom prst="rect">
            <a:avLst/>
          </a:prstGeom>
          <a:noFill/>
          <a:ln w="9525">
            <a:noFill/>
            <a:miter lim="800000"/>
            <a:headEnd/>
            <a:tailEnd/>
          </a:ln>
        </p:spPr>
      </p:pic>
      <p:pic>
        <p:nvPicPr>
          <p:cNvPr id="9220" name="Picture 4"/>
          <p:cNvPicPr>
            <a:picLocks noChangeAspect="1" noChangeArrowheads="1"/>
          </p:cNvPicPr>
          <p:nvPr/>
        </p:nvPicPr>
        <p:blipFill>
          <a:blip r:embed="rId5"/>
          <a:srcRect l="2534"/>
          <a:stretch>
            <a:fillRect/>
          </a:stretch>
        </p:blipFill>
        <p:spPr bwMode="auto">
          <a:xfrm>
            <a:off x="709684" y="5107958"/>
            <a:ext cx="7621847" cy="1314450"/>
          </a:xfrm>
          <a:prstGeom prst="rect">
            <a:avLst/>
          </a:prstGeom>
          <a:noFill/>
          <a:ln w="9525">
            <a:noFill/>
            <a:miter lim="800000"/>
            <a:headEnd/>
            <a:tailEnd/>
          </a:ln>
        </p:spPr>
      </p:pic>
      <p:pic>
        <p:nvPicPr>
          <p:cNvPr id="9221" name="Picture 5"/>
          <p:cNvPicPr>
            <a:picLocks noChangeAspect="1" noChangeArrowheads="1"/>
          </p:cNvPicPr>
          <p:nvPr/>
        </p:nvPicPr>
        <p:blipFill>
          <a:blip r:embed="rId6"/>
          <a:srcRect/>
          <a:stretch>
            <a:fillRect/>
          </a:stretch>
        </p:blipFill>
        <p:spPr bwMode="auto">
          <a:xfrm>
            <a:off x="885825" y="847725"/>
            <a:ext cx="7419975" cy="5553075"/>
          </a:xfrm>
          <a:prstGeom prst="rect">
            <a:avLst/>
          </a:prstGeom>
          <a:noFill/>
          <a:ln w="9525">
            <a:noFill/>
            <a:miter lim="800000"/>
            <a:headEnd/>
            <a:tailEnd/>
          </a:ln>
        </p:spPr>
      </p:pic>
      <p:pic>
        <p:nvPicPr>
          <p:cNvPr id="9222" name="Picture 6"/>
          <p:cNvPicPr>
            <a:picLocks noChangeAspect="1" noChangeArrowheads="1"/>
          </p:cNvPicPr>
          <p:nvPr/>
        </p:nvPicPr>
        <p:blipFill>
          <a:blip r:embed="rId7"/>
          <a:srcRect/>
          <a:stretch>
            <a:fillRect/>
          </a:stretch>
        </p:blipFill>
        <p:spPr bwMode="auto">
          <a:xfrm>
            <a:off x="2411104" y="851848"/>
            <a:ext cx="5876925"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dissolve">
                                      <p:cBhvr>
                                        <p:cTn id="1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Onset of resonance at </a:t>
            </a:r>
            <a:r>
              <a:rPr lang="en-US" dirty="0" err="1" smtClean="0"/>
              <a:t>T</a:t>
            </a:r>
            <a:r>
              <a:rPr lang="en-US" baseline="-25000" dirty="0" err="1" smtClean="0"/>
              <a:t>c</a:t>
            </a:r>
            <a:endParaRPr lang="en-US" baseline="-25000" dirty="0"/>
          </a:p>
        </p:txBody>
      </p:sp>
      <p:pic>
        <p:nvPicPr>
          <p:cNvPr id="58370" name="Picture 2"/>
          <p:cNvPicPr>
            <a:picLocks noChangeAspect="1" noChangeArrowheads="1"/>
          </p:cNvPicPr>
          <p:nvPr/>
        </p:nvPicPr>
        <p:blipFill>
          <a:blip r:embed="rId3"/>
          <a:srcRect/>
          <a:stretch>
            <a:fillRect/>
          </a:stretch>
        </p:blipFill>
        <p:spPr bwMode="auto">
          <a:xfrm>
            <a:off x="609600" y="1066800"/>
            <a:ext cx="7848600" cy="537343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648200" y="4343400"/>
            <a:ext cx="2141548" cy="584775"/>
          </a:xfrm>
          <a:prstGeom prst="rect">
            <a:avLst/>
          </a:prstGeom>
        </p:spPr>
        <p:txBody>
          <a:bodyPr wrap="none">
            <a:spAutoFit/>
          </a:bodyPr>
          <a:lstStyle/>
          <a:p>
            <a:r>
              <a:rPr lang="en-US" sz="3200" dirty="0" smtClean="0"/>
              <a:t>FeSe</a:t>
            </a:r>
            <a:r>
              <a:rPr lang="en-US" sz="3200" baseline="-25000" dirty="0" smtClean="0"/>
              <a:t>0.4</a:t>
            </a:r>
            <a:r>
              <a:rPr lang="en-US" sz="3200" dirty="0" smtClean="0"/>
              <a:t>Te</a:t>
            </a:r>
            <a:r>
              <a:rPr lang="en-US" sz="3200" baseline="-25000" dirty="0" smtClean="0"/>
              <a:t>0.6</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381000" y="1066800"/>
            <a:ext cx="8229600" cy="5638800"/>
          </a:xfrm>
          <a:ln>
            <a:noFill/>
          </a:ln>
        </p:spPr>
        <p:txBody>
          <a:bodyPr>
            <a:normAutofit fontScale="77500" lnSpcReduction="20000"/>
          </a:bodyPr>
          <a:lstStyle/>
          <a:p>
            <a:pPr>
              <a:spcAft>
                <a:spcPts val="1200"/>
              </a:spcAft>
            </a:pPr>
            <a:r>
              <a:rPr lang="en-US" dirty="0" smtClean="0"/>
              <a:t>Superconducting CeCoIn5 and </a:t>
            </a:r>
            <a:r>
              <a:rPr lang="en-US" dirty="0" err="1" smtClean="0"/>
              <a:t>FeSeTe</a:t>
            </a:r>
            <a:r>
              <a:rPr lang="en-US" dirty="0" smtClean="0"/>
              <a:t> both have spin resonance excitations at similar reduced energies</a:t>
            </a:r>
          </a:p>
          <a:p>
            <a:pPr>
              <a:spcAft>
                <a:spcPts val="1200"/>
              </a:spcAft>
            </a:pPr>
            <a:r>
              <a:rPr lang="en-US" dirty="0" smtClean="0"/>
              <a:t>Heavy </a:t>
            </a:r>
            <a:r>
              <a:rPr lang="en-US" dirty="0" err="1" smtClean="0"/>
              <a:t>Fermion</a:t>
            </a:r>
            <a:r>
              <a:rPr lang="en-US" dirty="0" smtClean="0"/>
              <a:t> CeCoIn5:</a:t>
            </a:r>
          </a:p>
          <a:p>
            <a:pPr lvl="1">
              <a:spcAft>
                <a:spcPts val="1200"/>
              </a:spcAft>
            </a:pPr>
            <a:r>
              <a:rPr lang="en-US" dirty="0" smtClean="0"/>
              <a:t>First moment sum-rule indicates d-wave superconductivity is stabilized by a reduction of RKKY exchange energy</a:t>
            </a:r>
          </a:p>
          <a:p>
            <a:pPr lvl="1">
              <a:spcAft>
                <a:spcPts val="1200"/>
              </a:spcAft>
            </a:pPr>
            <a:r>
              <a:rPr lang="en-US" dirty="0" smtClean="0"/>
              <a:t>ZEEMAN splitting indicates a spin-doublet resonance</a:t>
            </a:r>
          </a:p>
          <a:p>
            <a:pPr>
              <a:spcAft>
                <a:spcPts val="1200"/>
              </a:spcAft>
            </a:pPr>
            <a:r>
              <a:rPr lang="en-US" dirty="0" smtClean="0"/>
              <a:t>Iron superconductor FeSe</a:t>
            </a:r>
            <a:r>
              <a:rPr lang="en-US" baseline="-25000" dirty="0" smtClean="0"/>
              <a:t>0.4</a:t>
            </a:r>
            <a:r>
              <a:rPr lang="en-US" dirty="0" smtClean="0"/>
              <a:t>Te</a:t>
            </a:r>
            <a:r>
              <a:rPr lang="en-US" baseline="-25000" dirty="0" smtClean="0"/>
              <a:t>0.6</a:t>
            </a:r>
            <a:r>
              <a:rPr lang="en-US" dirty="0" smtClean="0"/>
              <a:t>:</a:t>
            </a:r>
          </a:p>
          <a:p>
            <a:pPr lvl="1">
              <a:spcAft>
                <a:spcPts val="1200"/>
              </a:spcAft>
            </a:pPr>
            <a:r>
              <a:rPr lang="en-US" dirty="0" smtClean="0"/>
              <a:t>Complex Wave vector dependence in indicates competing nesting instabilities</a:t>
            </a:r>
          </a:p>
          <a:p>
            <a:pPr lvl="1">
              <a:spcAft>
                <a:spcPts val="1200"/>
              </a:spcAft>
            </a:pPr>
            <a:r>
              <a:rPr lang="en-US" dirty="0" smtClean="0"/>
              <a:t>Frozen short range spin correlations coexist in the optimally doped sample but are unaffected by superconductivity. </a:t>
            </a:r>
          </a:p>
          <a:p>
            <a:pPr>
              <a:spcAft>
                <a:spcPts val="1200"/>
              </a:spcAft>
            </a:pPr>
            <a:r>
              <a:rPr lang="en-US" dirty="0" smtClean="0"/>
              <a:t>Detailed characterization of the field and wave vector dependence of the spin resonance in a range of magnetic superconductors is needed to elucidate its significance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Collaborators</a:t>
            </a:r>
            <a:endParaRPr lang="en-US" dirty="0"/>
          </a:p>
        </p:txBody>
      </p:sp>
      <p:sp>
        <p:nvSpPr>
          <p:cNvPr id="3" name="Content Placeholder 2"/>
          <p:cNvSpPr>
            <a:spLocks noGrp="1"/>
          </p:cNvSpPr>
          <p:nvPr>
            <p:ph idx="1"/>
          </p:nvPr>
        </p:nvSpPr>
        <p:spPr>
          <a:xfrm>
            <a:off x="304800" y="838200"/>
            <a:ext cx="8229600" cy="6019800"/>
          </a:xfrm>
          <a:ln>
            <a:noFill/>
          </a:ln>
        </p:spPr>
        <p:txBody>
          <a:bodyPr>
            <a:normAutofit fontScale="62500" lnSpcReduction="20000"/>
          </a:bodyPr>
          <a:lstStyle/>
          <a:p>
            <a:r>
              <a:rPr lang="en-US" sz="3200" dirty="0" smtClean="0"/>
              <a:t>CeCoIn5 (PRL </a:t>
            </a:r>
            <a:r>
              <a:rPr lang="en-US" sz="3200" b="1" dirty="0" smtClean="0"/>
              <a:t>100</a:t>
            </a:r>
            <a:r>
              <a:rPr lang="en-US" sz="3200" dirty="0" smtClean="0"/>
              <a:t>,</a:t>
            </a:r>
            <a:r>
              <a:rPr lang="en-US" sz="3200" b="1" dirty="0" smtClean="0"/>
              <a:t> </a:t>
            </a:r>
            <a:r>
              <a:rPr lang="en-US" sz="3200" dirty="0" smtClean="0"/>
              <a:t>087001</a:t>
            </a:r>
            <a:r>
              <a:rPr lang="en-US" sz="3200" b="1" dirty="0" smtClean="0"/>
              <a:t> (</a:t>
            </a:r>
            <a:r>
              <a:rPr lang="en-US" sz="3200" dirty="0" smtClean="0"/>
              <a:t>2008</a:t>
            </a:r>
            <a:r>
              <a:rPr lang="en-US" sz="3200" b="1" dirty="0" smtClean="0"/>
              <a:t>)</a:t>
            </a:r>
            <a:r>
              <a:rPr lang="en-US" sz="3200" dirty="0" smtClean="0"/>
              <a:t>)</a:t>
            </a:r>
          </a:p>
          <a:p>
            <a:pPr lvl="1"/>
            <a:r>
              <a:rPr lang="en-US" sz="2900" dirty="0" smtClean="0"/>
              <a:t>C. Stock, 		ISIS</a:t>
            </a:r>
          </a:p>
          <a:p>
            <a:pPr lvl="1"/>
            <a:r>
              <a:rPr lang="en-US" sz="2900" dirty="0" smtClean="0"/>
              <a:t>Y. Zhao, 		IQM-JHU</a:t>
            </a:r>
          </a:p>
          <a:p>
            <a:pPr lvl="1"/>
            <a:r>
              <a:rPr lang="en-US" sz="2900" dirty="0" smtClean="0"/>
              <a:t>H. J. </a:t>
            </a:r>
            <a:r>
              <a:rPr lang="en-US" sz="2900" dirty="0" err="1" smtClean="0"/>
              <a:t>Khang</a:t>
            </a:r>
            <a:r>
              <a:rPr lang="en-US" sz="2900" dirty="0" smtClean="0"/>
              <a:t>, 		NIST</a:t>
            </a:r>
          </a:p>
          <a:p>
            <a:pPr lvl="1"/>
            <a:r>
              <a:rPr lang="en-US" sz="2900" dirty="0" smtClean="0"/>
              <a:t>C. </a:t>
            </a:r>
            <a:r>
              <a:rPr lang="en-US" sz="2900" dirty="0" err="1" smtClean="0"/>
              <a:t>Petrovic</a:t>
            </a:r>
            <a:r>
              <a:rPr lang="en-US" sz="2900" dirty="0" smtClean="0"/>
              <a:t>, 		BNL</a:t>
            </a:r>
          </a:p>
          <a:p>
            <a:pPr>
              <a:spcBef>
                <a:spcPts val="800"/>
              </a:spcBef>
            </a:pPr>
            <a:r>
              <a:rPr lang="en-US" sz="3200" dirty="0" smtClean="0"/>
              <a:t>FeSe</a:t>
            </a:r>
            <a:r>
              <a:rPr lang="en-US" sz="3200" baseline="-25000" dirty="0" smtClean="0"/>
              <a:t>0.4</a:t>
            </a:r>
            <a:r>
              <a:rPr lang="en-US" sz="3200" dirty="0" smtClean="0"/>
              <a:t>Te</a:t>
            </a:r>
            <a:r>
              <a:rPr lang="en-US" sz="3200" baseline="-25000" dirty="0" smtClean="0"/>
              <a:t>0.6</a:t>
            </a:r>
            <a:r>
              <a:rPr lang="en-US" sz="3200" dirty="0" smtClean="0"/>
              <a:t> (PRL </a:t>
            </a:r>
            <a:r>
              <a:rPr lang="en-US" sz="3200" b="1" dirty="0" smtClean="0"/>
              <a:t>103</a:t>
            </a:r>
            <a:r>
              <a:rPr lang="en-US" sz="3200" dirty="0" smtClean="0"/>
              <a:t>, 067008 (2009))</a:t>
            </a:r>
          </a:p>
          <a:p>
            <a:pPr lvl="1"/>
            <a:r>
              <a:rPr lang="en-US" sz="2900" dirty="0" smtClean="0"/>
              <a:t>Y. </a:t>
            </a:r>
            <a:r>
              <a:rPr lang="en-US" sz="2900" dirty="0" err="1" smtClean="0"/>
              <a:t>Qiu</a:t>
            </a:r>
            <a:r>
              <a:rPr lang="en-US" sz="2900" dirty="0" smtClean="0"/>
              <a:t>, 		NIST</a:t>
            </a:r>
          </a:p>
          <a:p>
            <a:pPr lvl="1"/>
            <a:r>
              <a:rPr lang="en-US" sz="2900" dirty="0" smtClean="0"/>
              <a:t>W. </a:t>
            </a:r>
            <a:r>
              <a:rPr lang="en-US" sz="2900" dirty="0" err="1" smtClean="0"/>
              <a:t>Bao</a:t>
            </a:r>
            <a:r>
              <a:rPr lang="en-US" sz="2900" dirty="0" smtClean="0"/>
              <a:t>, 		</a:t>
            </a:r>
            <a:r>
              <a:rPr lang="en-US" sz="2900" dirty="0" err="1" smtClean="0"/>
              <a:t>Remnin</a:t>
            </a:r>
            <a:r>
              <a:rPr lang="en-US" sz="2900" dirty="0" smtClean="0"/>
              <a:t> Univ.</a:t>
            </a:r>
          </a:p>
          <a:p>
            <a:pPr lvl="1"/>
            <a:r>
              <a:rPr lang="en-US" sz="2900" dirty="0" smtClean="0"/>
              <a:t>Y. Zhao, 		IQM-JHU</a:t>
            </a:r>
          </a:p>
          <a:p>
            <a:pPr lvl="1"/>
            <a:r>
              <a:rPr lang="en-US" sz="2900" dirty="0" smtClean="0"/>
              <a:t>V. </a:t>
            </a:r>
            <a:r>
              <a:rPr lang="en-US" sz="2900" dirty="0" err="1" smtClean="0"/>
              <a:t>Stanev</a:t>
            </a:r>
            <a:r>
              <a:rPr lang="en-US" sz="2900" dirty="0" smtClean="0"/>
              <a:t>, 		IQM-JHU</a:t>
            </a:r>
          </a:p>
          <a:p>
            <a:pPr lvl="1"/>
            <a:r>
              <a:rPr lang="en-US" sz="2900" dirty="0" smtClean="0"/>
              <a:t>Y. C. </a:t>
            </a:r>
            <a:r>
              <a:rPr lang="en-US" sz="2900" dirty="0" err="1" smtClean="0"/>
              <a:t>Gasparovic</a:t>
            </a:r>
            <a:r>
              <a:rPr lang="en-US" sz="2900" dirty="0" smtClean="0"/>
              <a:t>, 	NIST</a:t>
            </a:r>
          </a:p>
          <a:p>
            <a:pPr lvl="1"/>
            <a:r>
              <a:rPr lang="en-US" sz="2900" dirty="0" smtClean="0"/>
              <a:t>S. Chang, 		NIST</a:t>
            </a:r>
          </a:p>
          <a:p>
            <a:pPr lvl="1"/>
            <a:r>
              <a:rPr lang="en-US" sz="2900" dirty="0" smtClean="0"/>
              <a:t>J. </a:t>
            </a:r>
            <a:r>
              <a:rPr lang="en-US" sz="2900" dirty="0" err="1" smtClean="0"/>
              <a:t>Hu</a:t>
            </a:r>
            <a:r>
              <a:rPr lang="en-US" sz="2900" dirty="0" smtClean="0"/>
              <a:t>, 		Tulane U. </a:t>
            </a:r>
          </a:p>
          <a:p>
            <a:pPr lvl="1"/>
            <a:r>
              <a:rPr lang="en-US" sz="2900" dirty="0" smtClean="0"/>
              <a:t>B. </a:t>
            </a:r>
            <a:r>
              <a:rPr lang="en-US" sz="2900" dirty="0" err="1" smtClean="0"/>
              <a:t>Qian</a:t>
            </a:r>
            <a:r>
              <a:rPr lang="en-US" sz="2900" dirty="0" smtClean="0"/>
              <a:t>, 		Tulane U. </a:t>
            </a:r>
          </a:p>
          <a:p>
            <a:pPr lvl="1"/>
            <a:r>
              <a:rPr lang="en-US" sz="2900" dirty="0" smtClean="0"/>
              <a:t>M. Fang, 		Tulane U. </a:t>
            </a:r>
          </a:p>
          <a:p>
            <a:pPr lvl="1"/>
            <a:r>
              <a:rPr lang="en-US" sz="2900" dirty="0" smtClean="0"/>
              <a:t>Z. Mao, 		Tulane U.  </a:t>
            </a:r>
          </a:p>
          <a:p>
            <a:pPr>
              <a:spcBef>
                <a:spcPts val="800"/>
              </a:spcBef>
            </a:pPr>
            <a:r>
              <a:rPr lang="en-US" sz="3200" dirty="0" smtClean="0"/>
              <a:t>FeSe</a:t>
            </a:r>
            <a:r>
              <a:rPr lang="en-US" sz="3200" baseline="-25000" dirty="0" smtClean="0"/>
              <a:t>0.4</a:t>
            </a:r>
            <a:r>
              <a:rPr lang="en-US" sz="3200" dirty="0" smtClean="0"/>
              <a:t>Te</a:t>
            </a:r>
            <a:r>
              <a:rPr lang="en-US" sz="3200" baseline="-25000" dirty="0" smtClean="0"/>
              <a:t>0.6</a:t>
            </a:r>
            <a:r>
              <a:rPr lang="en-US" sz="3200" dirty="0" smtClean="0"/>
              <a:t> (Unpublished)</a:t>
            </a:r>
          </a:p>
          <a:p>
            <a:pPr lvl="1"/>
            <a:r>
              <a:rPr lang="en-US" sz="2900" dirty="0" smtClean="0"/>
              <a:t>W. </a:t>
            </a:r>
            <a:r>
              <a:rPr lang="en-US" sz="2900" dirty="0" err="1" smtClean="0"/>
              <a:t>Bao</a:t>
            </a:r>
            <a:r>
              <a:rPr lang="en-US" sz="2900" dirty="0" smtClean="0"/>
              <a:t>, 		</a:t>
            </a:r>
            <a:r>
              <a:rPr lang="en-US" sz="2900" dirty="0" err="1" smtClean="0"/>
              <a:t>Remnin</a:t>
            </a:r>
            <a:r>
              <a:rPr lang="en-US" sz="2900" dirty="0" smtClean="0"/>
              <a:t> U. </a:t>
            </a:r>
          </a:p>
          <a:p>
            <a:pPr lvl="1"/>
            <a:r>
              <a:rPr lang="en-US" sz="2900" dirty="0" smtClean="0"/>
              <a:t>V. </a:t>
            </a:r>
            <a:r>
              <a:rPr lang="en-US" sz="2900" dirty="0" err="1" smtClean="0"/>
              <a:t>Thampy</a:t>
            </a:r>
            <a:r>
              <a:rPr lang="en-US" sz="2900" dirty="0" smtClean="0"/>
              <a:t>		IQM-JHU</a:t>
            </a:r>
          </a:p>
          <a:p>
            <a:pPr lvl="1"/>
            <a:r>
              <a:rPr lang="en-US" sz="2900" dirty="0" smtClean="0"/>
              <a:t>J. </a:t>
            </a:r>
            <a:r>
              <a:rPr lang="en-US" sz="2900" dirty="0" err="1" smtClean="0"/>
              <a:t>Wen</a:t>
            </a:r>
            <a:r>
              <a:rPr lang="en-US" sz="2900" dirty="0" smtClean="0"/>
              <a:t>		IQM-JHU</a:t>
            </a:r>
          </a:p>
          <a:p>
            <a:pPr lvl="1"/>
            <a:r>
              <a:rPr lang="en-US" sz="2900" dirty="0" smtClean="0"/>
              <a:t>J. Rodriguez		NIST</a:t>
            </a:r>
          </a:p>
          <a:p>
            <a:pPr lvl="1"/>
            <a:endParaRPr lang="en-US" dirty="0" smtClean="0"/>
          </a:p>
          <a:p>
            <a:pPr lvl="1"/>
            <a:endParaRPr lang="en-US" dirty="0"/>
          </a:p>
        </p:txBody>
      </p:sp>
      <p:pic>
        <p:nvPicPr>
          <p:cNvPr id="7" name="Picture 6" descr="http://www.management.energy.gov/images/New_DOE_Logo_Color_Hi-Res_042808.jpg"/>
          <p:cNvPicPr>
            <a:picLocks noChangeAspect="1" noChangeArrowheads="1"/>
          </p:cNvPicPr>
          <p:nvPr/>
        </p:nvPicPr>
        <p:blipFill>
          <a:blip r:embed="rId3" cstate="print">
            <a:clrChange>
              <a:clrFrom>
                <a:srgbClr val="FFFFFF"/>
              </a:clrFrom>
              <a:clrTo>
                <a:srgbClr val="FFFFFF">
                  <a:alpha val="0"/>
                </a:srgbClr>
              </a:clrTo>
            </a:clrChange>
          </a:blip>
          <a:srcRect r="73603"/>
          <a:stretch>
            <a:fillRect/>
          </a:stretch>
        </p:blipFill>
        <p:spPr bwMode="auto">
          <a:xfrm>
            <a:off x="5181600" y="1357588"/>
            <a:ext cx="1295400" cy="123321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noChangeArrowheads="1"/>
          </p:cNvPicPr>
          <p:nvPr/>
        </p:nvPicPr>
        <p:blipFill>
          <a:blip r:embed="rId4"/>
          <a:srcRect/>
          <a:stretch>
            <a:fillRect/>
          </a:stretch>
        </p:blipFill>
        <p:spPr bwMode="auto">
          <a:xfrm>
            <a:off x="6781800" y="3810000"/>
            <a:ext cx="2235046" cy="1061291"/>
          </a:xfrm>
          <a:prstGeom prst="rect">
            <a:avLst/>
          </a:prstGeom>
          <a:ln>
            <a:noFill/>
          </a:ln>
          <a:effectLst>
            <a:outerShdw blurRad="292100" dist="139700" dir="2700000" algn="tl" rotWithShape="0">
              <a:srgbClr val="333333">
                <a:alpha val="65000"/>
              </a:srgbClr>
            </a:outerShdw>
          </a:effectLst>
        </p:spPr>
      </p:pic>
      <p:pic>
        <p:nvPicPr>
          <p:cNvPr id="44036" name="Picture 4" descr="http://www.evl.uic.edu/cavern/tactile/img/nsf_logo.gif"/>
          <p:cNvPicPr>
            <a:picLocks noChangeAspect="1" noChangeArrowheads="1"/>
          </p:cNvPicPr>
          <p:nvPr/>
        </p:nvPicPr>
        <p:blipFill>
          <a:blip r:embed="rId5"/>
          <a:srcRect/>
          <a:stretch>
            <a:fillRect/>
          </a:stretch>
        </p:blipFill>
        <p:spPr bwMode="auto">
          <a:xfrm>
            <a:off x="7315200" y="1371600"/>
            <a:ext cx="1219200" cy="1219200"/>
          </a:xfrm>
          <a:prstGeom prst="rect">
            <a:avLst/>
          </a:prstGeom>
          <a:noFill/>
        </p:spPr>
      </p:pic>
      <p:pic>
        <p:nvPicPr>
          <p:cNvPr id="13" name="Picture 9" descr="isis_logo_home"/>
          <p:cNvPicPr>
            <a:picLocks noChangeAspect="1" noChangeArrowheads="1"/>
          </p:cNvPicPr>
          <p:nvPr/>
        </p:nvPicPr>
        <p:blipFill>
          <a:blip r:embed="rId6"/>
          <a:srcRect/>
          <a:stretch>
            <a:fillRect/>
          </a:stretch>
        </p:blipFill>
        <p:spPr bwMode="auto">
          <a:xfrm>
            <a:off x="4648200" y="3810000"/>
            <a:ext cx="1981200" cy="1057275"/>
          </a:xfrm>
          <a:prstGeom prst="rect">
            <a:avLst/>
          </a:prstGeom>
          <a:noFill/>
          <a:effectLst/>
        </p:spPr>
      </p:pic>
      <p:sp>
        <p:nvSpPr>
          <p:cNvPr id="14" name="TextBox 13"/>
          <p:cNvSpPr txBox="1"/>
          <p:nvPr/>
        </p:nvSpPr>
        <p:spPr>
          <a:xfrm>
            <a:off x="6248400" y="833735"/>
            <a:ext cx="1305165" cy="461665"/>
          </a:xfrm>
          <a:prstGeom prst="rect">
            <a:avLst/>
          </a:prstGeom>
          <a:noFill/>
        </p:spPr>
        <p:txBody>
          <a:bodyPr wrap="none" rtlCol="0">
            <a:spAutoFit/>
          </a:bodyPr>
          <a:lstStyle/>
          <a:p>
            <a:r>
              <a:rPr lang="en-US" sz="2400" u="sng" dirty="0" smtClean="0"/>
              <a:t>Funding:</a:t>
            </a:r>
            <a:endParaRPr lang="en-US" sz="2400" u="sng" dirty="0"/>
          </a:p>
        </p:txBody>
      </p:sp>
      <p:sp>
        <p:nvSpPr>
          <p:cNvPr id="15" name="TextBox 14"/>
          <p:cNvSpPr txBox="1"/>
          <p:nvPr/>
        </p:nvSpPr>
        <p:spPr>
          <a:xfrm>
            <a:off x="6172200" y="3272135"/>
            <a:ext cx="1454244" cy="461665"/>
          </a:xfrm>
          <a:prstGeom prst="rect">
            <a:avLst/>
          </a:prstGeom>
          <a:noFill/>
        </p:spPr>
        <p:txBody>
          <a:bodyPr wrap="none" rtlCol="0">
            <a:spAutoFit/>
          </a:bodyPr>
          <a:lstStyle/>
          <a:p>
            <a:r>
              <a:rPr lang="en-US" sz="2400" u="sng" dirty="0" smtClean="0"/>
              <a:t>Neutrons:</a:t>
            </a:r>
            <a:endParaRPr lang="en-US" sz="2400"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6104"/>
            <a:ext cx="8229600" cy="762000"/>
          </a:xfrm>
        </p:spPr>
        <p:txBody>
          <a:bodyPr>
            <a:normAutofit fontScale="90000"/>
          </a:bodyPr>
          <a:lstStyle/>
          <a:p>
            <a:r>
              <a:rPr lang="en-US" dirty="0" smtClean="0"/>
              <a:t>Ubiquitous Resonances when Order Parameters Compete</a:t>
            </a:r>
            <a:endParaRPr lang="en-US" dirty="0"/>
          </a:p>
        </p:txBody>
      </p:sp>
      <p:pic>
        <p:nvPicPr>
          <p:cNvPr id="68610" name="Picture 2"/>
          <p:cNvPicPr>
            <a:picLocks noChangeAspect="1" noChangeArrowheads="1"/>
          </p:cNvPicPr>
          <p:nvPr/>
        </p:nvPicPr>
        <p:blipFill>
          <a:blip r:embed="rId3"/>
          <a:srcRect/>
          <a:stretch>
            <a:fillRect/>
          </a:stretch>
        </p:blipFill>
        <p:spPr bwMode="auto">
          <a:xfrm>
            <a:off x="228600" y="1447800"/>
            <a:ext cx="4343400" cy="3940872"/>
          </a:xfrm>
          <a:prstGeom prst="rect">
            <a:avLst/>
          </a:prstGeom>
          <a:ln>
            <a:noFill/>
          </a:ln>
          <a:effectLst>
            <a:outerShdw blurRad="292100" dist="139700" dir="2700000" algn="tl" rotWithShape="0">
              <a:srgbClr val="333333">
                <a:alpha val="65000"/>
              </a:srgbClr>
            </a:outerShdw>
          </a:effectLst>
        </p:spPr>
      </p:pic>
      <p:pic>
        <p:nvPicPr>
          <p:cNvPr id="68611" name="Picture 3"/>
          <p:cNvPicPr>
            <a:picLocks noChangeAspect="1" noChangeArrowheads="1"/>
          </p:cNvPicPr>
          <p:nvPr/>
        </p:nvPicPr>
        <p:blipFill>
          <a:blip r:embed="rId4"/>
          <a:srcRect/>
          <a:stretch>
            <a:fillRect/>
          </a:stretch>
        </p:blipFill>
        <p:spPr bwMode="auto">
          <a:xfrm>
            <a:off x="4800600" y="1419820"/>
            <a:ext cx="4145933" cy="52095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686800" cy="762000"/>
          </a:xfrm>
        </p:spPr>
        <p:txBody>
          <a:bodyPr>
            <a:noAutofit/>
          </a:bodyPr>
          <a:lstStyle/>
          <a:p>
            <a:r>
              <a:rPr lang="en-US" sz="4000" dirty="0" smtClean="0"/>
              <a:t>A family of strongly correlated metals</a:t>
            </a:r>
            <a:endParaRPr lang="en-US" sz="4000" dirty="0"/>
          </a:p>
        </p:txBody>
      </p:sp>
      <p:pic>
        <p:nvPicPr>
          <p:cNvPr id="5" name="Picture 3"/>
          <p:cNvPicPr>
            <a:picLocks noChangeAspect="1" noChangeArrowheads="1"/>
          </p:cNvPicPr>
          <p:nvPr/>
        </p:nvPicPr>
        <p:blipFill>
          <a:blip r:embed="rId3"/>
          <a:srcRect/>
          <a:stretch>
            <a:fillRect/>
          </a:stretch>
        </p:blipFill>
        <p:spPr bwMode="auto">
          <a:xfrm>
            <a:off x="152400" y="914400"/>
            <a:ext cx="4316443" cy="3124200"/>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auto">
          <a:xfrm>
            <a:off x="381000" y="4724400"/>
            <a:ext cx="8610600" cy="1552575"/>
          </a:xfrm>
          <a:prstGeom prst="rect">
            <a:avLst/>
          </a:prstGeom>
          <a:noFill/>
          <a:ln w="9525">
            <a:noFill/>
            <a:miter lim="800000"/>
            <a:headEnd/>
            <a:tailEnd/>
          </a:ln>
        </p:spPr>
        <p:txBody>
          <a:bodyPr>
            <a:spAutoFit/>
          </a:bodyPr>
          <a:lstStyle/>
          <a:p>
            <a:pPr>
              <a:spcBef>
                <a:spcPct val="50000"/>
              </a:spcBef>
            </a:pPr>
            <a:r>
              <a:rPr lang="en-US" sz="2400" b="1" dirty="0">
                <a:solidFill>
                  <a:srgbClr val="CC0000"/>
                </a:solidFill>
                <a:latin typeface="Arial" charset="0"/>
              </a:rPr>
              <a:t>Ce</a:t>
            </a:r>
            <a:r>
              <a:rPr lang="en-US" sz="2400" b="1" dirty="0">
                <a:solidFill>
                  <a:srgbClr val="9900FF"/>
                </a:solidFill>
                <a:latin typeface="Arial" charset="0"/>
              </a:rPr>
              <a:t>Co</a:t>
            </a:r>
            <a:r>
              <a:rPr lang="en-US" sz="2400" b="1" dirty="0">
                <a:solidFill>
                  <a:srgbClr val="FFCC00"/>
                </a:solidFill>
                <a:latin typeface="Arial" charset="0"/>
              </a:rPr>
              <a:t>In</a:t>
            </a:r>
            <a:r>
              <a:rPr lang="en-US" sz="2400" b="1" baseline="-25000" dirty="0">
                <a:solidFill>
                  <a:srgbClr val="FFCC00"/>
                </a:solidFill>
                <a:latin typeface="Arial" charset="0"/>
              </a:rPr>
              <a:t>5</a:t>
            </a:r>
            <a:r>
              <a:rPr lang="en-US" sz="2400" b="1" dirty="0">
                <a:latin typeface="Arial" charset="0"/>
              </a:rPr>
              <a:t> :</a:t>
            </a:r>
            <a:r>
              <a:rPr lang="en-US" sz="2400" dirty="0">
                <a:latin typeface="Arial" charset="0"/>
              </a:rPr>
              <a:t> HF superconductor </a:t>
            </a:r>
            <a:r>
              <a:rPr lang="en-US" sz="2400" dirty="0" err="1">
                <a:latin typeface="Arial" charset="0"/>
              </a:rPr>
              <a:t>T</a:t>
            </a:r>
            <a:r>
              <a:rPr lang="en-US" sz="2400" baseline="-25000" dirty="0" err="1">
                <a:latin typeface="Arial" charset="0"/>
              </a:rPr>
              <a:t>c</a:t>
            </a:r>
            <a:r>
              <a:rPr lang="en-US" sz="2400" dirty="0">
                <a:latin typeface="Arial" charset="0"/>
              </a:rPr>
              <a:t>=2.3 K</a:t>
            </a:r>
          </a:p>
          <a:p>
            <a:pPr>
              <a:spcBef>
                <a:spcPct val="50000"/>
              </a:spcBef>
            </a:pPr>
            <a:r>
              <a:rPr lang="en-US" sz="2400" b="1" dirty="0">
                <a:solidFill>
                  <a:srgbClr val="CC0000"/>
                </a:solidFill>
                <a:latin typeface="Arial" charset="0"/>
              </a:rPr>
              <a:t>Ce</a:t>
            </a:r>
            <a:r>
              <a:rPr lang="en-US" sz="2400" b="1" dirty="0">
                <a:solidFill>
                  <a:srgbClr val="9900FF"/>
                </a:solidFill>
                <a:latin typeface="Arial" charset="0"/>
              </a:rPr>
              <a:t>Ir</a:t>
            </a:r>
            <a:r>
              <a:rPr lang="en-US" sz="2400" b="1" dirty="0">
                <a:solidFill>
                  <a:srgbClr val="FFCC00"/>
                </a:solidFill>
                <a:latin typeface="Arial" charset="0"/>
              </a:rPr>
              <a:t>In</a:t>
            </a:r>
            <a:r>
              <a:rPr lang="en-US" sz="2400" b="1" baseline="-25000" dirty="0">
                <a:solidFill>
                  <a:srgbClr val="FFCC00"/>
                </a:solidFill>
                <a:latin typeface="Arial" charset="0"/>
              </a:rPr>
              <a:t>5</a:t>
            </a:r>
            <a:r>
              <a:rPr lang="en-US" sz="2400" b="1" dirty="0">
                <a:latin typeface="Arial" charset="0"/>
              </a:rPr>
              <a:t>   :</a:t>
            </a:r>
            <a:r>
              <a:rPr lang="en-US" sz="2400" dirty="0">
                <a:latin typeface="Arial" charset="0"/>
              </a:rPr>
              <a:t> HF superconductor </a:t>
            </a:r>
            <a:r>
              <a:rPr lang="en-US" sz="2400" dirty="0" err="1">
                <a:latin typeface="Arial" charset="0"/>
              </a:rPr>
              <a:t>T</a:t>
            </a:r>
            <a:r>
              <a:rPr lang="en-US" sz="2400" baseline="-25000" dirty="0" err="1">
                <a:latin typeface="Arial" charset="0"/>
              </a:rPr>
              <a:t>c</a:t>
            </a:r>
            <a:r>
              <a:rPr lang="en-US" sz="2400" dirty="0">
                <a:latin typeface="Arial" charset="0"/>
              </a:rPr>
              <a:t>=0.38 K</a:t>
            </a:r>
          </a:p>
          <a:p>
            <a:pPr>
              <a:spcBef>
                <a:spcPct val="50000"/>
              </a:spcBef>
            </a:pPr>
            <a:r>
              <a:rPr lang="en-US" sz="2400" b="1" dirty="0">
                <a:solidFill>
                  <a:srgbClr val="CC0000"/>
                </a:solidFill>
                <a:latin typeface="Arial" charset="0"/>
              </a:rPr>
              <a:t>Ce</a:t>
            </a:r>
            <a:r>
              <a:rPr lang="en-US" sz="2400" b="1" dirty="0">
                <a:solidFill>
                  <a:srgbClr val="9900FF"/>
                </a:solidFill>
                <a:latin typeface="Arial" charset="0"/>
              </a:rPr>
              <a:t>Rh</a:t>
            </a:r>
            <a:r>
              <a:rPr lang="en-US" sz="2400" b="1" dirty="0">
                <a:solidFill>
                  <a:srgbClr val="FFCC00"/>
                </a:solidFill>
                <a:latin typeface="Arial" charset="0"/>
              </a:rPr>
              <a:t>In</a:t>
            </a:r>
            <a:r>
              <a:rPr lang="en-US" sz="2400" b="1" baseline="-25000" dirty="0">
                <a:solidFill>
                  <a:srgbClr val="FFCC00"/>
                </a:solidFill>
                <a:latin typeface="Arial" charset="0"/>
              </a:rPr>
              <a:t>5</a:t>
            </a:r>
            <a:r>
              <a:rPr lang="en-US" sz="2400" b="1" dirty="0">
                <a:latin typeface="Arial" charset="0"/>
              </a:rPr>
              <a:t> :</a:t>
            </a:r>
            <a:r>
              <a:rPr lang="en-US" sz="2400" dirty="0">
                <a:latin typeface="Arial" charset="0"/>
              </a:rPr>
              <a:t> HF </a:t>
            </a:r>
            <a:r>
              <a:rPr lang="en-US" sz="2400" dirty="0" err="1">
                <a:latin typeface="Arial" charset="0"/>
              </a:rPr>
              <a:t>Antiferromagnet</a:t>
            </a:r>
            <a:r>
              <a:rPr lang="en-US" sz="2400" dirty="0">
                <a:latin typeface="Arial" charset="0"/>
              </a:rPr>
              <a:t> T</a:t>
            </a:r>
            <a:r>
              <a:rPr lang="en-US" sz="2400" baseline="-25000" dirty="0">
                <a:latin typeface="Arial" charset="0"/>
              </a:rPr>
              <a:t>N</a:t>
            </a:r>
            <a:r>
              <a:rPr lang="en-US" sz="2400" dirty="0">
                <a:latin typeface="Arial" charset="0"/>
              </a:rPr>
              <a:t>=3.8 K</a:t>
            </a:r>
          </a:p>
        </p:txBody>
      </p:sp>
      <p:pic>
        <p:nvPicPr>
          <p:cNvPr id="7" name="Picture 5" descr="structure cecoin5"/>
          <p:cNvPicPr>
            <a:picLocks noChangeAspect="1" noChangeArrowheads="1"/>
          </p:cNvPicPr>
          <p:nvPr/>
        </p:nvPicPr>
        <p:blipFill>
          <a:blip r:embed="rId4">
            <a:clrChange>
              <a:clrFrom>
                <a:srgbClr val="FFFFFF"/>
              </a:clrFrom>
              <a:clrTo>
                <a:srgbClr val="FFFFFF">
                  <a:alpha val="0"/>
                </a:srgbClr>
              </a:clrTo>
            </a:clrChange>
          </a:blip>
          <a:srcRect l="25455" r="21324" b="1250"/>
          <a:stretch>
            <a:fillRect/>
          </a:stretch>
        </p:blipFill>
        <p:spPr bwMode="auto">
          <a:xfrm>
            <a:off x="6745288" y="4253552"/>
            <a:ext cx="2011362" cy="2590800"/>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5"/>
          <a:srcRect/>
          <a:stretch>
            <a:fillRect/>
          </a:stretch>
        </p:blipFill>
        <p:spPr bwMode="auto">
          <a:xfrm>
            <a:off x="4724401" y="914401"/>
            <a:ext cx="4191000" cy="3143250"/>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381000" y="4343400"/>
            <a:ext cx="3054350" cy="366713"/>
          </a:xfrm>
          <a:prstGeom prst="rect">
            <a:avLst/>
          </a:prstGeom>
          <a:noFill/>
          <a:ln w="9525">
            <a:noFill/>
            <a:miter lim="800000"/>
            <a:headEnd/>
            <a:tailEnd/>
          </a:ln>
        </p:spPr>
        <p:txBody>
          <a:bodyPr wrap="none">
            <a:spAutoFit/>
          </a:bodyPr>
          <a:lstStyle/>
          <a:p>
            <a:r>
              <a:rPr lang="en-US" i="1" dirty="0">
                <a:latin typeface="Arial" charset="0"/>
              </a:rPr>
              <a:t>Fisk, Thompson, </a:t>
            </a:r>
            <a:r>
              <a:rPr lang="en-US" i="1" dirty="0" err="1">
                <a:latin typeface="Arial" charset="0"/>
              </a:rPr>
              <a:t>Petrovic</a:t>
            </a:r>
            <a:r>
              <a:rPr lang="en-US" i="1" dirty="0">
                <a:latin typeface="Arial"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Proximity to magnetism in CeCoIn</a:t>
            </a:r>
            <a:r>
              <a:rPr lang="en-US" baseline="-25000" dirty="0" smtClean="0"/>
              <a:t>5</a:t>
            </a:r>
            <a:endParaRPr lang="en-US" baseline="-25000" dirty="0"/>
          </a:p>
        </p:txBody>
      </p:sp>
      <p:grpSp>
        <p:nvGrpSpPr>
          <p:cNvPr id="15" name="Group 14"/>
          <p:cNvGrpSpPr/>
          <p:nvPr/>
        </p:nvGrpSpPr>
        <p:grpSpPr>
          <a:xfrm>
            <a:off x="1066800" y="837030"/>
            <a:ext cx="6858000" cy="5776331"/>
            <a:chOff x="1143000" y="837030"/>
            <a:chExt cx="6858000" cy="5776331"/>
          </a:xfrm>
        </p:grpSpPr>
        <p:pic>
          <p:nvPicPr>
            <p:cNvPr id="59394" name="Picture 2"/>
            <p:cNvPicPr>
              <a:picLocks noChangeAspect="1" noChangeArrowheads="1"/>
            </p:cNvPicPr>
            <p:nvPr/>
          </p:nvPicPr>
          <p:blipFill>
            <a:blip r:embed="rId3"/>
            <a:srcRect/>
            <a:stretch>
              <a:fillRect/>
            </a:stretch>
          </p:blipFill>
          <p:spPr bwMode="auto">
            <a:xfrm>
              <a:off x="1143000" y="837030"/>
              <a:ext cx="6858000" cy="57763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19200" y="6172200"/>
              <a:ext cx="2022028" cy="369332"/>
            </a:xfrm>
            <a:prstGeom prst="rect">
              <a:avLst/>
            </a:prstGeom>
            <a:noFill/>
          </p:spPr>
          <p:txBody>
            <a:bodyPr wrap="none" rtlCol="0">
              <a:spAutoFit/>
            </a:bodyPr>
            <a:lstStyle/>
            <a:p>
              <a:r>
                <a:rPr lang="en-US" dirty="0" err="1" smtClean="0">
                  <a:solidFill>
                    <a:schemeClr val="bg1"/>
                  </a:solidFill>
                </a:rPr>
                <a:t>Nicklas</a:t>
              </a:r>
              <a:r>
                <a:rPr lang="en-US" dirty="0" smtClean="0">
                  <a:solidFill>
                    <a:schemeClr val="bg1"/>
                  </a:solidFill>
                </a:rPr>
                <a:t> et al. (2007)</a:t>
              </a:r>
              <a:endParaRPr lang="en-US" dirty="0">
                <a:solidFill>
                  <a:schemeClr val="bg1"/>
                </a:solidFill>
              </a:endParaRPr>
            </a:p>
          </p:txBody>
        </p:sp>
      </p:grpSp>
      <p:grpSp>
        <p:nvGrpSpPr>
          <p:cNvPr id="16" name="Group 15"/>
          <p:cNvGrpSpPr/>
          <p:nvPr/>
        </p:nvGrpSpPr>
        <p:grpSpPr>
          <a:xfrm>
            <a:off x="685800" y="838200"/>
            <a:ext cx="7924800" cy="5799274"/>
            <a:chOff x="2895600" y="1058726"/>
            <a:chExt cx="7924800" cy="5799274"/>
          </a:xfrm>
        </p:grpSpPr>
        <p:pic>
          <p:nvPicPr>
            <p:cNvPr id="59395" name="Picture 3"/>
            <p:cNvPicPr>
              <a:picLocks noChangeAspect="1" noChangeArrowheads="1"/>
            </p:cNvPicPr>
            <p:nvPr/>
          </p:nvPicPr>
          <p:blipFill>
            <a:blip r:embed="rId4"/>
            <a:srcRect/>
            <a:stretch>
              <a:fillRect/>
            </a:stretch>
          </p:blipFill>
          <p:spPr bwMode="auto">
            <a:xfrm>
              <a:off x="2895600" y="1058726"/>
              <a:ext cx="7924800" cy="5799274"/>
            </a:xfrm>
            <a:prstGeom prst="rect">
              <a:avLst/>
            </a:prstGeom>
            <a:noFill/>
            <a:ln w="9525">
              <a:noFill/>
              <a:miter lim="800000"/>
              <a:headEnd/>
              <a:tailEnd/>
            </a:ln>
          </p:spPr>
        </p:pic>
        <p:sp>
          <p:nvSpPr>
            <p:cNvPr id="14" name="TextBox 13"/>
            <p:cNvSpPr txBox="1"/>
            <p:nvPr/>
          </p:nvSpPr>
          <p:spPr>
            <a:xfrm>
              <a:off x="2971800" y="6488668"/>
              <a:ext cx="2488823" cy="369332"/>
            </a:xfrm>
            <a:prstGeom prst="rect">
              <a:avLst/>
            </a:prstGeom>
            <a:noFill/>
          </p:spPr>
          <p:txBody>
            <a:bodyPr wrap="none" rtlCol="0">
              <a:spAutoFit/>
            </a:bodyPr>
            <a:lstStyle/>
            <a:p>
              <a:r>
                <a:rPr lang="en-US" dirty="0" err="1" smtClean="0">
                  <a:solidFill>
                    <a:schemeClr val="bg1"/>
                  </a:solidFill>
                </a:rPr>
                <a:t>Kenzelmann</a:t>
              </a:r>
              <a:r>
                <a:rPr lang="en-US" dirty="0" smtClean="0">
                  <a:solidFill>
                    <a:schemeClr val="bg1"/>
                  </a:solidFill>
                </a:rPr>
                <a:t> et al (2008)</a:t>
              </a:r>
              <a:endParaRPr lang="en-US"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762000"/>
          </a:xfrm>
        </p:spPr>
        <p:txBody>
          <a:bodyPr>
            <a:normAutofit/>
          </a:bodyPr>
          <a:lstStyle/>
          <a:p>
            <a:r>
              <a:rPr lang="en-US" sz="4000" dirty="0" smtClean="0"/>
              <a:t>Aligning platelets for inelastic scattering</a:t>
            </a:r>
            <a:endParaRPr lang="en-US" sz="4000" dirty="0"/>
          </a:p>
        </p:txBody>
      </p:sp>
      <p:pic>
        <p:nvPicPr>
          <p:cNvPr id="3" name="Picture 5" descr="IMG_0069"/>
          <p:cNvPicPr>
            <a:picLocks noChangeAspect="1" noChangeArrowheads="1"/>
          </p:cNvPicPr>
          <p:nvPr/>
        </p:nvPicPr>
        <p:blipFill>
          <a:blip r:embed="rId3" cstate="print"/>
          <a:srcRect l="25842" t="7491" r="25842" b="17603"/>
          <a:stretch>
            <a:fillRect/>
          </a:stretch>
        </p:blipFill>
        <p:spPr bwMode="auto">
          <a:xfrm>
            <a:off x="381000" y="4127206"/>
            <a:ext cx="2057400" cy="2392360"/>
          </a:xfrm>
          <a:prstGeom prst="rect">
            <a:avLst/>
          </a:prstGeom>
          <a:ln>
            <a:noFill/>
          </a:ln>
          <a:effectLst>
            <a:outerShdw blurRad="292100" dist="139700" dir="2700000" algn="tl" rotWithShape="0">
              <a:srgbClr val="333333">
                <a:alpha val="65000"/>
              </a:srgbClr>
            </a:outerShdw>
          </a:effectLst>
        </p:spPr>
      </p:pic>
      <p:pic>
        <p:nvPicPr>
          <p:cNvPr id="4" name="Picture 6" descr="IMG_0071"/>
          <p:cNvPicPr>
            <a:picLocks noChangeAspect="1" noChangeArrowheads="1"/>
          </p:cNvPicPr>
          <p:nvPr/>
        </p:nvPicPr>
        <p:blipFill>
          <a:blip r:embed="rId4" cstate="print"/>
          <a:srcRect l="30487" t="34146" r="30489" b="15446"/>
          <a:stretch>
            <a:fillRect/>
          </a:stretch>
        </p:blipFill>
        <p:spPr bwMode="auto">
          <a:xfrm>
            <a:off x="2567158" y="4110038"/>
            <a:ext cx="2521974" cy="2443162"/>
          </a:xfrm>
          <a:prstGeom prst="rect">
            <a:avLst/>
          </a:prstGeom>
          <a:ln>
            <a:noFill/>
          </a:ln>
          <a:effectLst>
            <a:outerShdw blurRad="292100" dist="139700" dir="2700000" algn="tl" rotWithShape="0">
              <a:srgbClr val="333333">
                <a:alpha val="65000"/>
              </a:srgbClr>
            </a:outerShdw>
          </a:effectLst>
        </p:spPr>
      </p:pic>
      <p:sp>
        <p:nvSpPr>
          <p:cNvPr id="5" name="Rectangle 11"/>
          <p:cNvSpPr txBox="1">
            <a:spLocks noChangeArrowheads="1"/>
          </p:cNvSpPr>
          <p:nvPr/>
        </p:nvSpPr>
        <p:spPr>
          <a:xfrm>
            <a:off x="5181600" y="4114800"/>
            <a:ext cx="4038600" cy="1981200"/>
          </a:xfrm>
          <a:prstGeom prst="rect">
            <a:avLst/>
          </a:prstGeom>
        </p:spPr>
        <p:txBody>
          <a:bodyPr/>
          <a:lstStyle/>
          <a:p>
            <a:pPr marL="320040" marR="0" lvl="0" indent="-32004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~300×10 mm</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x-</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tals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Fixed by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Fomblin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H-free pump oil</a:t>
            </a:r>
          </a:p>
          <a:p>
            <a:pPr marL="320040" marR="0" lvl="0" indent="-32004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Edge aligned</a:t>
            </a:r>
          </a:p>
          <a:p>
            <a:pPr marL="320040" marR="0" lvl="0" indent="-32004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o</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FWHM mosaic</a:t>
            </a:r>
          </a:p>
          <a:p>
            <a:pPr marL="320040" marR="0" lvl="0" indent="-32004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P7300007.JPG"/>
          <p:cNvPicPr>
            <a:picLocks noChangeAspect="1"/>
          </p:cNvPicPr>
          <p:nvPr/>
        </p:nvPicPr>
        <p:blipFill>
          <a:blip r:embed="rId5" cstate="print"/>
          <a:srcRect t="4754" b="21344"/>
          <a:stretch>
            <a:fillRect/>
          </a:stretch>
        </p:blipFill>
        <p:spPr>
          <a:xfrm>
            <a:off x="381000" y="762000"/>
            <a:ext cx="7772400" cy="3173730"/>
          </a:xfrm>
          <a:prstGeom prst="rect">
            <a:avLst/>
          </a:prstGeom>
        </p:spPr>
      </p:pic>
      <p:sp>
        <p:nvSpPr>
          <p:cNvPr id="7" name="TextBox 6"/>
          <p:cNvSpPr txBox="1"/>
          <p:nvPr/>
        </p:nvSpPr>
        <p:spPr>
          <a:xfrm>
            <a:off x="6358762" y="3429000"/>
            <a:ext cx="1670650" cy="523220"/>
          </a:xfrm>
          <a:prstGeom prst="rect">
            <a:avLst/>
          </a:prstGeom>
          <a:noFill/>
        </p:spPr>
        <p:txBody>
          <a:bodyPr wrap="none" rtlCol="0">
            <a:spAutoFit/>
          </a:bodyPr>
          <a:lstStyle/>
          <a:p>
            <a:r>
              <a:rPr lang="en-US" sz="2800" dirty="0" smtClean="0">
                <a:solidFill>
                  <a:schemeClr val="bg1"/>
                </a:solidFill>
              </a:rPr>
              <a:t>CaFe2As2</a:t>
            </a:r>
            <a:endParaRPr lang="en-US" sz="2800" dirty="0">
              <a:solidFill>
                <a:schemeClr val="bg1"/>
              </a:solidFill>
            </a:endParaRPr>
          </a:p>
        </p:txBody>
      </p:sp>
      <p:sp>
        <p:nvSpPr>
          <p:cNvPr id="8" name="TextBox 7"/>
          <p:cNvSpPr txBox="1"/>
          <p:nvPr/>
        </p:nvSpPr>
        <p:spPr>
          <a:xfrm>
            <a:off x="762000" y="6019800"/>
            <a:ext cx="1369286" cy="523220"/>
          </a:xfrm>
          <a:prstGeom prst="rect">
            <a:avLst/>
          </a:prstGeom>
          <a:noFill/>
        </p:spPr>
        <p:txBody>
          <a:bodyPr wrap="none" rtlCol="0">
            <a:spAutoFit/>
          </a:bodyPr>
          <a:lstStyle/>
          <a:p>
            <a:r>
              <a:rPr lang="en-US" sz="2800" dirty="0" smtClean="0"/>
              <a:t>CeCoIn</a:t>
            </a:r>
            <a:r>
              <a:rPr lang="en-US" sz="2800" baseline="-25000" dirty="0" smtClean="0"/>
              <a:t>5</a:t>
            </a:r>
            <a:endParaRPr lang="en-US" sz="2800" baseline="-25000" dirty="0"/>
          </a:p>
        </p:txBody>
      </p:sp>
      <p:sp>
        <p:nvSpPr>
          <p:cNvPr id="9" name="TextBox 8"/>
          <p:cNvSpPr txBox="1"/>
          <p:nvPr/>
        </p:nvSpPr>
        <p:spPr>
          <a:xfrm>
            <a:off x="3126514" y="6019800"/>
            <a:ext cx="1369286" cy="523220"/>
          </a:xfrm>
          <a:prstGeom prst="rect">
            <a:avLst/>
          </a:prstGeom>
          <a:noFill/>
        </p:spPr>
        <p:txBody>
          <a:bodyPr wrap="none" rtlCol="0">
            <a:spAutoFit/>
          </a:bodyPr>
          <a:lstStyle/>
          <a:p>
            <a:r>
              <a:rPr lang="en-US" sz="2800" dirty="0" smtClean="0"/>
              <a:t>CeCoIn</a:t>
            </a:r>
            <a:r>
              <a:rPr lang="en-US" sz="2800" baseline="-25000" dirty="0" smtClean="0"/>
              <a:t>5</a:t>
            </a:r>
            <a:endParaRPr lang="en-US" sz="2800" baseline="-2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AFM Short Range Order</a:t>
            </a:r>
            <a:endParaRPr lang="en-US" dirty="0"/>
          </a:p>
        </p:txBody>
      </p:sp>
      <p:pic>
        <p:nvPicPr>
          <p:cNvPr id="4" name="Picture 42" descr="structure cecoin5"/>
          <p:cNvPicPr>
            <a:picLocks noChangeAspect="1" noChangeArrowheads="1"/>
          </p:cNvPicPr>
          <p:nvPr/>
        </p:nvPicPr>
        <p:blipFill>
          <a:blip r:embed="rId4">
            <a:clrChange>
              <a:clrFrom>
                <a:srgbClr val="FFFFFF"/>
              </a:clrFrom>
              <a:clrTo>
                <a:srgbClr val="FFFFFF">
                  <a:alpha val="0"/>
                </a:srgbClr>
              </a:clrTo>
            </a:clrChange>
          </a:blip>
          <a:srcRect l="25455" r="21324" b="1250"/>
          <a:stretch>
            <a:fillRect/>
          </a:stretch>
        </p:blipFill>
        <p:spPr bwMode="auto">
          <a:xfrm>
            <a:off x="6524625" y="1042587"/>
            <a:ext cx="2543175" cy="3276600"/>
          </a:xfrm>
          <a:prstGeom prst="rect">
            <a:avLst/>
          </a:prstGeom>
          <a:noFill/>
          <a:ln w="9525">
            <a:noFill/>
            <a:miter lim="800000"/>
            <a:headEnd/>
            <a:tailEnd/>
          </a:ln>
        </p:spPr>
      </p:pic>
      <p:sp>
        <p:nvSpPr>
          <p:cNvPr id="5" name="Line 14"/>
          <p:cNvSpPr>
            <a:spLocks noChangeShapeType="1"/>
          </p:cNvSpPr>
          <p:nvPr/>
        </p:nvSpPr>
        <p:spPr bwMode="auto">
          <a:xfrm flipV="1">
            <a:off x="7391400" y="3658787"/>
            <a:ext cx="76200" cy="914400"/>
          </a:xfrm>
          <a:prstGeom prst="line">
            <a:avLst/>
          </a:prstGeom>
          <a:noFill/>
          <a:ln w="76200">
            <a:solidFill>
              <a:schemeClr val="bg1"/>
            </a:solidFill>
            <a:round/>
            <a:headEnd/>
            <a:tailEnd type="triangle" w="med" len="med"/>
          </a:ln>
        </p:spPr>
        <p:txBody>
          <a:bodyPr/>
          <a:lstStyle/>
          <a:p>
            <a:endParaRPr lang="en-US"/>
          </a:p>
        </p:txBody>
      </p:sp>
      <p:sp>
        <p:nvSpPr>
          <p:cNvPr id="6" name="Line 15"/>
          <p:cNvSpPr>
            <a:spLocks noChangeShapeType="1"/>
          </p:cNvSpPr>
          <p:nvPr/>
        </p:nvSpPr>
        <p:spPr bwMode="auto">
          <a:xfrm rot="429153">
            <a:off x="8572500" y="3417487"/>
            <a:ext cx="76200" cy="914400"/>
          </a:xfrm>
          <a:prstGeom prst="line">
            <a:avLst/>
          </a:prstGeom>
          <a:noFill/>
          <a:ln w="76200">
            <a:solidFill>
              <a:schemeClr val="bg1"/>
            </a:solidFill>
            <a:round/>
            <a:headEnd/>
            <a:tailEnd type="triangle" w="med" len="med"/>
          </a:ln>
        </p:spPr>
        <p:txBody>
          <a:bodyPr/>
          <a:lstStyle/>
          <a:p>
            <a:endParaRPr lang="en-US"/>
          </a:p>
        </p:txBody>
      </p:sp>
      <p:sp>
        <p:nvSpPr>
          <p:cNvPr id="7" name="Line 16"/>
          <p:cNvSpPr>
            <a:spLocks noChangeShapeType="1"/>
          </p:cNvSpPr>
          <p:nvPr/>
        </p:nvSpPr>
        <p:spPr bwMode="auto">
          <a:xfrm rot="381532">
            <a:off x="6721475" y="3200000"/>
            <a:ext cx="76200" cy="914400"/>
          </a:xfrm>
          <a:prstGeom prst="line">
            <a:avLst/>
          </a:prstGeom>
          <a:noFill/>
          <a:ln w="76200">
            <a:solidFill>
              <a:schemeClr val="bg1"/>
            </a:solidFill>
            <a:round/>
            <a:headEnd/>
            <a:tailEnd type="triangle" w="med" len="med"/>
          </a:ln>
        </p:spPr>
        <p:txBody>
          <a:bodyPr/>
          <a:lstStyle/>
          <a:p>
            <a:endParaRPr lang="en-US"/>
          </a:p>
        </p:txBody>
      </p:sp>
      <p:sp>
        <p:nvSpPr>
          <p:cNvPr id="8" name="Line 17"/>
          <p:cNvSpPr>
            <a:spLocks noChangeShapeType="1"/>
          </p:cNvSpPr>
          <p:nvPr/>
        </p:nvSpPr>
        <p:spPr bwMode="auto">
          <a:xfrm flipV="1">
            <a:off x="6781800" y="991787"/>
            <a:ext cx="76200" cy="914400"/>
          </a:xfrm>
          <a:prstGeom prst="line">
            <a:avLst/>
          </a:prstGeom>
          <a:noFill/>
          <a:ln w="76200">
            <a:solidFill>
              <a:schemeClr val="bg1"/>
            </a:solidFill>
            <a:round/>
            <a:headEnd/>
            <a:tailEnd type="triangle" w="med" len="med"/>
          </a:ln>
        </p:spPr>
        <p:txBody>
          <a:bodyPr/>
          <a:lstStyle/>
          <a:p>
            <a:endParaRPr lang="en-US"/>
          </a:p>
        </p:txBody>
      </p:sp>
      <p:sp>
        <p:nvSpPr>
          <p:cNvPr id="9" name="Line 18"/>
          <p:cNvSpPr>
            <a:spLocks noChangeShapeType="1"/>
          </p:cNvSpPr>
          <p:nvPr/>
        </p:nvSpPr>
        <p:spPr bwMode="auto">
          <a:xfrm rot="429153">
            <a:off x="7923213" y="991787"/>
            <a:ext cx="76200" cy="914400"/>
          </a:xfrm>
          <a:prstGeom prst="line">
            <a:avLst/>
          </a:prstGeom>
          <a:noFill/>
          <a:ln w="76200">
            <a:solidFill>
              <a:schemeClr val="bg1"/>
            </a:solidFill>
            <a:round/>
            <a:headEnd/>
            <a:tailEnd type="triangle" w="med" len="med"/>
          </a:ln>
        </p:spPr>
        <p:txBody>
          <a:bodyPr/>
          <a:lstStyle/>
          <a:p>
            <a:endParaRPr lang="en-US"/>
          </a:p>
        </p:txBody>
      </p:sp>
      <p:sp>
        <p:nvSpPr>
          <p:cNvPr id="10" name="Line 19"/>
          <p:cNvSpPr>
            <a:spLocks noChangeShapeType="1"/>
          </p:cNvSpPr>
          <p:nvPr/>
        </p:nvSpPr>
        <p:spPr bwMode="auto">
          <a:xfrm rot="429153">
            <a:off x="7467600" y="1575987"/>
            <a:ext cx="76200" cy="914400"/>
          </a:xfrm>
          <a:prstGeom prst="line">
            <a:avLst/>
          </a:prstGeom>
          <a:noFill/>
          <a:ln w="76200">
            <a:solidFill>
              <a:schemeClr val="bg1"/>
            </a:solidFill>
            <a:round/>
            <a:headEnd/>
            <a:tailEnd type="triangle" w="med" len="med"/>
          </a:ln>
        </p:spPr>
        <p:txBody>
          <a:bodyPr/>
          <a:lstStyle/>
          <a:p>
            <a:endParaRPr lang="en-US"/>
          </a:p>
        </p:txBody>
      </p:sp>
      <p:sp>
        <p:nvSpPr>
          <p:cNvPr id="11" name="Line 20"/>
          <p:cNvSpPr>
            <a:spLocks noChangeShapeType="1"/>
          </p:cNvSpPr>
          <p:nvPr/>
        </p:nvSpPr>
        <p:spPr bwMode="auto">
          <a:xfrm flipV="1">
            <a:off x="7805738" y="2779312"/>
            <a:ext cx="76200" cy="914400"/>
          </a:xfrm>
          <a:prstGeom prst="line">
            <a:avLst/>
          </a:prstGeom>
          <a:noFill/>
          <a:ln w="76200">
            <a:solidFill>
              <a:schemeClr val="bg1"/>
            </a:solidFill>
            <a:round/>
            <a:headEnd/>
            <a:tailEnd type="triangle" w="med" len="med"/>
          </a:ln>
        </p:spPr>
        <p:txBody>
          <a:bodyPr/>
          <a:lstStyle/>
          <a:p>
            <a:endParaRPr lang="en-US"/>
          </a:p>
        </p:txBody>
      </p:sp>
      <p:sp>
        <p:nvSpPr>
          <p:cNvPr id="12" name="Line 21"/>
          <p:cNvSpPr>
            <a:spLocks noChangeShapeType="1"/>
          </p:cNvSpPr>
          <p:nvPr/>
        </p:nvSpPr>
        <p:spPr bwMode="auto">
          <a:xfrm flipV="1">
            <a:off x="8712200" y="1220387"/>
            <a:ext cx="76200" cy="914400"/>
          </a:xfrm>
          <a:prstGeom prst="line">
            <a:avLst/>
          </a:prstGeom>
          <a:noFill/>
          <a:ln w="76200">
            <a:solidFill>
              <a:schemeClr val="bg1"/>
            </a:solidFill>
            <a:round/>
            <a:headEnd/>
            <a:tailEnd type="triangle" w="med" len="med"/>
          </a:ln>
        </p:spPr>
        <p:txBody>
          <a:bodyPr/>
          <a:lstStyle/>
          <a:p>
            <a:endParaRPr lang="en-US"/>
          </a:p>
        </p:txBody>
      </p:sp>
      <p:graphicFrame>
        <p:nvGraphicFramePr>
          <p:cNvPr id="13" name="Object 6"/>
          <p:cNvGraphicFramePr>
            <a:graphicFrameLocks noChangeAspect="1"/>
          </p:cNvGraphicFramePr>
          <p:nvPr/>
        </p:nvGraphicFramePr>
        <p:xfrm>
          <a:off x="6873875" y="4687487"/>
          <a:ext cx="1512888" cy="622300"/>
        </p:xfrm>
        <a:graphic>
          <a:graphicData uri="http://schemas.openxmlformats.org/presentationml/2006/ole">
            <p:oleObj spid="_x0000_s60418" name="Equation" r:id="rId5" imgW="571320" imgH="228600" progId="Equation.DSMT4">
              <p:embed/>
            </p:oleObj>
          </a:graphicData>
        </a:graphic>
      </p:graphicFrame>
      <p:sp>
        <p:nvSpPr>
          <p:cNvPr id="14" name="Text Box 7"/>
          <p:cNvSpPr txBox="1">
            <a:spLocks noChangeArrowheads="1"/>
          </p:cNvSpPr>
          <p:nvPr/>
        </p:nvSpPr>
        <p:spPr bwMode="auto">
          <a:xfrm>
            <a:off x="8258175" y="4725587"/>
            <a:ext cx="420688" cy="519113"/>
          </a:xfrm>
          <a:prstGeom prst="rect">
            <a:avLst/>
          </a:prstGeom>
          <a:noFill/>
          <a:ln w="9525">
            <a:noFill/>
            <a:miter lim="800000"/>
            <a:headEnd/>
            <a:tailEnd/>
          </a:ln>
        </p:spPr>
        <p:txBody>
          <a:bodyPr wrap="none">
            <a:spAutoFit/>
          </a:bodyPr>
          <a:lstStyle/>
          <a:p>
            <a:r>
              <a:rPr lang="en-US" sz="2800">
                <a:latin typeface="Times New Roman" pitchFamily="18" charset="0"/>
                <a:cs typeface="Arial" charset="0"/>
              </a:rPr>
              <a:t>Ǻ</a:t>
            </a:r>
          </a:p>
        </p:txBody>
      </p:sp>
      <p:graphicFrame>
        <p:nvGraphicFramePr>
          <p:cNvPr id="15" name="Object 10"/>
          <p:cNvGraphicFramePr>
            <a:graphicFrameLocks noChangeAspect="1"/>
          </p:cNvGraphicFramePr>
          <p:nvPr/>
        </p:nvGraphicFramePr>
        <p:xfrm>
          <a:off x="6889750" y="5536800"/>
          <a:ext cx="1709738" cy="611187"/>
        </p:xfrm>
        <a:graphic>
          <a:graphicData uri="http://schemas.openxmlformats.org/presentationml/2006/ole">
            <p:oleObj spid="_x0000_s60419" name="Equation" r:id="rId6" imgW="672840" imgH="228600" progId="Equation.DSMT4">
              <p:embed/>
            </p:oleObj>
          </a:graphicData>
        </a:graphic>
      </p:graphicFrame>
      <p:sp>
        <p:nvSpPr>
          <p:cNvPr id="16" name="Text Box 11"/>
          <p:cNvSpPr txBox="1">
            <a:spLocks noChangeArrowheads="1"/>
          </p:cNvSpPr>
          <p:nvPr/>
        </p:nvSpPr>
        <p:spPr bwMode="auto">
          <a:xfrm>
            <a:off x="8455025" y="5574900"/>
            <a:ext cx="420688" cy="519112"/>
          </a:xfrm>
          <a:prstGeom prst="rect">
            <a:avLst/>
          </a:prstGeom>
          <a:noFill/>
          <a:ln w="9525">
            <a:noFill/>
            <a:miter lim="800000"/>
            <a:headEnd/>
            <a:tailEnd/>
          </a:ln>
        </p:spPr>
        <p:txBody>
          <a:bodyPr wrap="none">
            <a:spAutoFit/>
          </a:bodyPr>
          <a:lstStyle/>
          <a:p>
            <a:r>
              <a:rPr lang="en-US" sz="2800">
                <a:latin typeface="Times New Roman" pitchFamily="18" charset="0"/>
                <a:cs typeface="Arial" charset="0"/>
              </a:rPr>
              <a:t>Ǻ</a:t>
            </a:r>
          </a:p>
        </p:txBody>
      </p:sp>
      <p:graphicFrame>
        <p:nvGraphicFramePr>
          <p:cNvPr id="60420" name="Object 23"/>
          <p:cNvGraphicFramePr>
            <a:graphicFrameLocks noChangeAspect="1"/>
          </p:cNvGraphicFramePr>
          <p:nvPr/>
        </p:nvGraphicFramePr>
        <p:xfrm>
          <a:off x="6754812" y="0"/>
          <a:ext cx="2389188" cy="793750"/>
        </p:xfrm>
        <a:graphic>
          <a:graphicData uri="http://schemas.openxmlformats.org/presentationml/2006/ole">
            <p:oleObj spid="_x0000_s60420" name="Equation" r:id="rId7" imgW="685800" imgH="228600" progId="Equation.DSMT4">
              <p:embed/>
            </p:oleObj>
          </a:graphicData>
        </a:graphic>
      </p:graphicFrame>
      <p:pic>
        <p:nvPicPr>
          <p:cNvPr id="18" name="Picture 34"/>
          <p:cNvPicPr>
            <a:picLocks noChangeAspect="1" noChangeArrowheads="1"/>
          </p:cNvPicPr>
          <p:nvPr/>
        </p:nvPicPr>
        <p:blipFill>
          <a:blip r:embed="rId8"/>
          <a:srcRect/>
          <a:stretch>
            <a:fillRect/>
          </a:stretch>
        </p:blipFill>
        <p:spPr bwMode="auto">
          <a:xfrm>
            <a:off x="166058" y="963304"/>
            <a:ext cx="6047086" cy="5402263"/>
          </a:xfrm>
          <a:prstGeom prst="rect">
            <a:avLst/>
          </a:prstGeom>
          <a:noFill/>
          <a:ln w="9525">
            <a:noFill/>
            <a:miter lim="800000"/>
            <a:headEnd/>
            <a:tailEnd/>
          </a:ln>
        </p:spPr>
      </p:pic>
      <p:grpSp>
        <p:nvGrpSpPr>
          <p:cNvPr id="28" name="Group 27"/>
          <p:cNvGrpSpPr/>
          <p:nvPr/>
        </p:nvGrpSpPr>
        <p:grpSpPr>
          <a:xfrm>
            <a:off x="484496" y="968992"/>
            <a:ext cx="2944504" cy="5257800"/>
            <a:chOff x="484496" y="968992"/>
            <a:chExt cx="2944504" cy="5257800"/>
          </a:xfrm>
        </p:grpSpPr>
        <p:sp>
          <p:nvSpPr>
            <p:cNvPr id="20" name="Rectangle 39"/>
            <p:cNvSpPr>
              <a:spLocks noChangeArrowheads="1"/>
            </p:cNvSpPr>
            <p:nvPr/>
          </p:nvSpPr>
          <p:spPr bwMode="auto">
            <a:xfrm>
              <a:off x="494021" y="4159867"/>
              <a:ext cx="2743200" cy="2066925"/>
            </a:xfrm>
            <a:prstGeom prst="rect">
              <a:avLst/>
            </a:prstGeom>
            <a:solidFill>
              <a:schemeClr val="tx1"/>
            </a:solidFill>
            <a:ln w="9525">
              <a:noFill/>
              <a:miter lim="800000"/>
              <a:headEnd/>
              <a:tailEnd/>
            </a:ln>
          </p:spPr>
          <p:txBody>
            <a:bodyPr wrap="none" anchor="ctr"/>
            <a:lstStyle/>
            <a:p>
              <a:endParaRPr lang="en-US"/>
            </a:p>
          </p:txBody>
        </p:sp>
        <p:sp>
          <p:nvSpPr>
            <p:cNvPr id="22" name="Rectangle 40"/>
            <p:cNvSpPr>
              <a:spLocks noChangeArrowheads="1"/>
            </p:cNvSpPr>
            <p:nvPr/>
          </p:nvSpPr>
          <p:spPr bwMode="auto">
            <a:xfrm>
              <a:off x="484496" y="968992"/>
              <a:ext cx="2743200" cy="1524000"/>
            </a:xfrm>
            <a:prstGeom prst="rect">
              <a:avLst/>
            </a:prstGeom>
            <a:solidFill>
              <a:schemeClr val="tx1"/>
            </a:solidFill>
            <a:ln w="9525">
              <a:noFill/>
              <a:miter lim="800000"/>
              <a:headEnd/>
              <a:tailEnd/>
            </a:ln>
          </p:spPr>
          <p:txBody>
            <a:bodyPr wrap="none" anchor="ctr"/>
            <a:lstStyle/>
            <a:p>
              <a:endParaRPr lang="en-US"/>
            </a:p>
          </p:txBody>
        </p:sp>
        <p:grpSp>
          <p:nvGrpSpPr>
            <p:cNvPr id="25" name="Group 38"/>
            <p:cNvGrpSpPr>
              <a:grpSpLocks/>
            </p:cNvGrpSpPr>
            <p:nvPr/>
          </p:nvGrpSpPr>
          <p:grpSpPr bwMode="auto">
            <a:xfrm>
              <a:off x="533400" y="2482850"/>
              <a:ext cx="2895600" cy="2165350"/>
              <a:chOff x="432" y="1660"/>
              <a:chExt cx="1824" cy="1364"/>
            </a:xfrm>
          </p:grpSpPr>
          <p:pic>
            <p:nvPicPr>
              <p:cNvPr id="26" name="Picture 35"/>
              <p:cNvPicPr>
                <a:picLocks noChangeAspect="1" noChangeArrowheads="1"/>
              </p:cNvPicPr>
              <p:nvPr/>
            </p:nvPicPr>
            <p:blipFill>
              <a:blip r:embed="rId9"/>
              <a:srcRect/>
              <a:stretch>
                <a:fillRect/>
              </a:stretch>
            </p:blipFill>
            <p:spPr bwMode="auto">
              <a:xfrm>
                <a:off x="432" y="1660"/>
                <a:ext cx="1785" cy="1066"/>
              </a:xfrm>
              <a:prstGeom prst="rect">
                <a:avLst/>
              </a:prstGeom>
              <a:noFill/>
              <a:ln w="9525">
                <a:noFill/>
                <a:miter lim="800000"/>
                <a:headEnd/>
                <a:tailEnd/>
              </a:ln>
            </p:spPr>
          </p:pic>
          <p:pic>
            <p:nvPicPr>
              <p:cNvPr id="27" name="Picture 36"/>
              <p:cNvPicPr>
                <a:picLocks noChangeAspect="1" noChangeArrowheads="1"/>
              </p:cNvPicPr>
              <p:nvPr/>
            </p:nvPicPr>
            <p:blipFill>
              <a:blip r:embed="rId10"/>
              <a:srcRect/>
              <a:stretch>
                <a:fillRect/>
              </a:stretch>
            </p:blipFill>
            <p:spPr bwMode="auto">
              <a:xfrm>
                <a:off x="576" y="2752"/>
                <a:ext cx="1680" cy="272"/>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762000"/>
          </a:xfrm>
        </p:spPr>
        <p:txBody>
          <a:bodyPr>
            <a:noAutofit/>
          </a:bodyPr>
          <a:lstStyle/>
          <a:p>
            <a:r>
              <a:rPr lang="en-US" sz="3600" dirty="0" smtClean="0"/>
              <a:t>Spin Resonance in Superconducting CeCoIn</a:t>
            </a:r>
            <a:r>
              <a:rPr lang="en-US" sz="3600" baseline="-25000" dirty="0" smtClean="0"/>
              <a:t>5</a:t>
            </a:r>
            <a:endParaRPr lang="en-US" sz="3600" baseline="-25000" dirty="0"/>
          </a:p>
        </p:txBody>
      </p:sp>
      <p:pic>
        <p:nvPicPr>
          <p:cNvPr id="61442" name="Picture 2"/>
          <p:cNvPicPr>
            <a:picLocks noChangeAspect="1" noChangeArrowheads="1"/>
          </p:cNvPicPr>
          <p:nvPr/>
        </p:nvPicPr>
        <p:blipFill>
          <a:blip r:embed="rId4"/>
          <a:srcRect/>
          <a:stretch>
            <a:fillRect/>
          </a:stretch>
        </p:blipFill>
        <p:spPr bwMode="auto">
          <a:xfrm>
            <a:off x="381000" y="990600"/>
            <a:ext cx="5257800" cy="5295900"/>
          </a:xfrm>
          <a:prstGeom prst="rect">
            <a:avLst/>
          </a:prstGeom>
          <a:ln>
            <a:noFill/>
          </a:ln>
          <a:effectLst>
            <a:outerShdw blurRad="292100" dist="139700" dir="2700000" algn="tl" rotWithShape="0">
              <a:srgbClr val="333333">
                <a:alpha val="65000"/>
              </a:srgbClr>
            </a:outerShdw>
          </a:effectLst>
        </p:spPr>
      </p:pic>
      <p:sp>
        <p:nvSpPr>
          <p:cNvPr id="4" name="Text Box 6"/>
          <p:cNvSpPr txBox="1">
            <a:spLocks noChangeArrowheads="1"/>
          </p:cNvSpPr>
          <p:nvPr/>
        </p:nvSpPr>
        <p:spPr bwMode="auto">
          <a:xfrm>
            <a:off x="5715000" y="2133600"/>
            <a:ext cx="3581400" cy="2031325"/>
          </a:xfrm>
          <a:prstGeom prst="rect">
            <a:avLst/>
          </a:prstGeom>
          <a:noFill/>
          <a:ln w="9525">
            <a:noFill/>
            <a:miter lim="800000"/>
            <a:headEnd/>
            <a:tailEnd/>
          </a:ln>
        </p:spPr>
        <p:txBody>
          <a:bodyPr>
            <a:spAutoFit/>
          </a:bodyPr>
          <a:lstStyle/>
          <a:p>
            <a:endParaRPr lang="en-US" dirty="0">
              <a:latin typeface="Verdana" pitchFamily="34" charset="0"/>
            </a:endParaRPr>
          </a:p>
          <a:p>
            <a:r>
              <a:rPr lang="en-US" dirty="0">
                <a:latin typeface="Verdana" pitchFamily="34" charset="0"/>
              </a:rPr>
              <a:t>Normal State:  relaxation</a:t>
            </a:r>
          </a:p>
          <a:p>
            <a:endParaRPr lang="en-US" dirty="0">
              <a:latin typeface="Verdana" pitchFamily="34" charset="0"/>
            </a:endParaRPr>
          </a:p>
          <a:p>
            <a:endParaRPr lang="en-US" dirty="0">
              <a:latin typeface="Verdana" pitchFamily="34" charset="0"/>
            </a:endParaRPr>
          </a:p>
          <a:p>
            <a:endParaRPr lang="en-US" dirty="0">
              <a:latin typeface="Verdana" pitchFamily="34" charset="0"/>
            </a:endParaRPr>
          </a:p>
          <a:p>
            <a:r>
              <a:rPr lang="en-US" dirty="0">
                <a:latin typeface="Verdana" pitchFamily="34" charset="0"/>
              </a:rPr>
              <a:t>Superconductor: Resonance</a:t>
            </a:r>
          </a:p>
          <a:p>
            <a:endParaRPr lang="en-US" dirty="0">
              <a:latin typeface="Verdana" pitchFamily="34" charset="0"/>
            </a:endParaRPr>
          </a:p>
        </p:txBody>
      </p:sp>
      <p:graphicFrame>
        <p:nvGraphicFramePr>
          <p:cNvPr id="5" name="Object 7"/>
          <p:cNvGraphicFramePr>
            <a:graphicFrameLocks noChangeAspect="1"/>
          </p:cNvGraphicFramePr>
          <p:nvPr/>
        </p:nvGraphicFramePr>
        <p:xfrm>
          <a:off x="6094413" y="2819400"/>
          <a:ext cx="2466975" cy="373062"/>
        </p:xfrm>
        <a:graphic>
          <a:graphicData uri="http://schemas.openxmlformats.org/presentationml/2006/ole">
            <p:oleObj spid="_x0000_s61443" name="Equation" r:id="rId5" imgW="1257120" imgH="190440" progId="Equation.DSMT4">
              <p:embed/>
            </p:oleObj>
          </a:graphicData>
        </a:graphic>
      </p:graphicFrame>
      <p:graphicFrame>
        <p:nvGraphicFramePr>
          <p:cNvPr id="6" name="Object 8"/>
          <p:cNvGraphicFramePr>
            <a:graphicFrameLocks noChangeAspect="1"/>
          </p:cNvGraphicFramePr>
          <p:nvPr/>
        </p:nvGraphicFramePr>
        <p:xfrm>
          <a:off x="6096000" y="3886200"/>
          <a:ext cx="2590800" cy="820738"/>
        </p:xfrm>
        <a:graphic>
          <a:graphicData uri="http://schemas.openxmlformats.org/presentationml/2006/ole">
            <p:oleObj spid="_x0000_s61444" name="Equation" r:id="rId6" imgW="1320480" imgH="41904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14800" y="914400"/>
            <a:ext cx="4953000" cy="5715000"/>
          </a:xfrm>
          <a:prstGeom prst="rect">
            <a:avLst/>
          </a:prstGeom>
          <a:solidFill>
            <a:schemeClr val="tx1"/>
          </a:solidFill>
          <a:ln w="9525">
            <a:noFill/>
            <a:miter lim="800000"/>
            <a:headEnd/>
            <a:tailEnd/>
          </a:ln>
        </p:spPr>
        <p:txBody>
          <a:bodyPr wrap="none" anchor="ctr"/>
          <a:lstStyle/>
          <a:p>
            <a:endParaRPr lang="en-US" dirty="0"/>
          </a:p>
        </p:txBody>
      </p:sp>
      <p:sp>
        <p:nvSpPr>
          <p:cNvPr id="2" name="Title 1"/>
          <p:cNvSpPr>
            <a:spLocks noGrp="1"/>
          </p:cNvSpPr>
          <p:nvPr>
            <p:ph type="title"/>
          </p:nvPr>
        </p:nvSpPr>
        <p:spPr/>
        <p:txBody>
          <a:bodyPr/>
          <a:lstStyle/>
          <a:p>
            <a:r>
              <a:rPr lang="en-US" dirty="0" smtClean="0"/>
              <a:t>Development of the Resonance</a:t>
            </a:r>
            <a:endParaRPr lang="en-US" dirty="0"/>
          </a:p>
        </p:txBody>
      </p:sp>
      <p:sp>
        <p:nvSpPr>
          <p:cNvPr id="7" name="Slide Number Placeholder 3"/>
          <p:cNvSpPr>
            <a:spLocks noGrp="1"/>
          </p:cNvSpPr>
          <p:nvPr>
            <p:ph type="sldNum" sz="quarter" idx="11"/>
          </p:nvPr>
        </p:nvSpPr>
        <p:spPr>
          <a:xfrm>
            <a:off x="6553200" y="6019800"/>
            <a:ext cx="2133600" cy="457200"/>
          </a:xfrm>
          <a:noFill/>
        </p:spPr>
        <p:txBody>
          <a:bodyPr/>
          <a:lstStyle/>
          <a:p>
            <a:fld id="{4D26689C-8FDB-4F29-8BEB-30B6AB01ECAF}" type="slidenum">
              <a:rPr lang="en-US" smtClean="0"/>
              <a:pPr/>
              <a:t>9</a:t>
            </a:fld>
            <a:endParaRPr lang="en-US" smtClean="0"/>
          </a:p>
        </p:txBody>
      </p:sp>
      <p:sp>
        <p:nvSpPr>
          <p:cNvPr id="8" name="Date Placeholder 4"/>
          <p:cNvSpPr txBox="1">
            <a:spLocks/>
          </p:cNvSpPr>
          <p:nvPr/>
        </p:nvSpPr>
        <p:spPr>
          <a:xfrm>
            <a:off x="457200" y="6016625"/>
            <a:ext cx="2133600" cy="476250"/>
          </a:xfrm>
          <a:prstGeom prst="rect">
            <a:avLst/>
          </a:prstGeom>
        </p:spPr>
        <p:txBody>
          <a:bodyPr vert="horz" lIns="9144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2">
                    <a:shade val="50000"/>
                  </a:schemeClr>
                </a:solidFill>
                <a:effectLst/>
                <a:uLnTx/>
                <a:uFillTx/>
                <a:latin typeface="+mn-lt"/>
                <a:ea typeface="+mn-ea"/>
                <a:cs typeface="+mn-cs"/>
              </a:rPr>
              <a:t>4/14/2008</a:t>
            </a:r>
            <a:endParaRPr kumimoji="0" lang="en-US" sz="1400" b="0" i="0" u="none" strike="noStrike" kern="1200" cap="none" spc="0" normalizeH="0" baseline="0" noProof="0">
              <a:ln>
                <a:noFill/>
              </a:ln>
              <a:solidFill>
                <a:schemeClr val="tx2">
                  <a:shade val="50000"/>
                </a:schemeClr>
              </a:solidFill>
              <a:effectLst/>
              <a:uLnTx/>
              <a:uFillTx/>
              <a:latin typeface="+mn-lt"/>
              <a:ea typeface="+mn-ea"/>
              <a:cs typeface="+mn-cs"/>
            </a:endParaRPr>
          </a:p>
        </p:txBody>
      </p:sp>
      <p:pic>
        <p:nvPicPr>
          <p:cNvPr id="10" name="Picture 6"/>
          <p:cNvPicPr>
            <a:picLocks noChangeAspect="1" noChangeArrowheads="1"/>
          </p:cNvPicPr>
          <p:nvPr/>
        </p:nvPicPr>
        <p:blipFill>
          <a:blip r:embed="rId3"/>
          <a:srcRect/>
          <a:stretch>
            <a:fillRect/>
          </a:stretch>
        </p:blipFill>
        <p:spPr bwMode="auto">
          <a:xfrm>
            <a:off x="55562" y="914400"/>
            <a:ext cx="3983038" cy="5715000"/>
          </a:xfrm>
          <a:prstGeom prst="rect">
            <a:avLst/>
          </a:prstGeom>
          <a:noFill/>
          <a:ln w="9525">
            <a:noFill/>
            <a:miter lim="800000"/>
            <a:headEnd/>
            <a:tailEnd/>
          </a:ln>
        </p:spPr>
      </p:pic>
      <p:pic>
        <p:nvPicPr>
          <p:cNvPr id="11" name="Picture 8"/>
          <p:cNvPicPr>
            <a:picLocks noChangeAspect="1" noChangeArrowheads="1"/>
          </p:cNvPicPr>
          <p:nvPr/>
        </p:nvPicPr>
        <p:blipFill>
          <a:blip r:embed="rId4"/>
          <a:srcRect t="18364" r="7921" b="16212"/>
          <a:stretch>
            <a:fillRect/>
          </a:stretch>
        </p:blipFill>
        <p:spPr bwMode="auto">
          <a:xfrm>
            <a:off x="4343400" y="914400"/>
            <a:ext cx="4724400" cy="4343400"/>
          </a:xfrm>
          <a:prstGeom prst="rect">
            <a:avLst/>
          </a:prstGeom>
          <a:noFill/>
          <a:ln w="9525">
            <a:noFill/>
            <a:miter lim="800000"/>
            <a:headEnd/>
            <a:tailEnd/>
          </a:ln>
        </p:spPr>
      </p:pic>
      <p:sp>
        <p:nvSpPr>
          <p:cNvPr id="12" name="Text Box 9"/>
          <p:cNvSpPr txBox="1">
            <a:spLocks noChangeArrowheads="1"/>
          </p:cNvSpPr>
          <p:nvPr/>
        </p:nvSpPr>
        <p:spPr bwMode="auto">
          <a:xfrm>
            <a:off x="4495800" y="5867400"/>
            <a:ext cx="4495800" cy="650875"/>
          </a:xfrm>
          <a:prstGeom prst="rect">
            <a:avLst/>
          </a:prstGeom>
          <a:solidFill>
            <a:schemeClr val="tx1"/>
          </a:solidFill>
          <a:ln w="9525">
            <a:solidFill>
              <a:srgbClr val="FF0000"/>
            </a:solidFill>
            <a:miter lim="800000"/>
            <a:headEnd/>
            <a:tailEnd/>
          </a:ln>
        </p:spPr>
        <p:txBody>
          <a:bodyPr>
            <a:spAutoFit/>
          </a:bodyPr>
          <a:lstStyle/>
          <a:p>
            <a:r>
              <a:rPr lang="en-US" dirty="0">
                <a:solidFill>
                  <a:sysClr val="windowText" lastClr="000000"/>
                </a:solidFill>
                <a:latin typeface="Verdana" pitchFamily="34" charset="0"/>
              </a:rPr>
              <a:t>Resonance energy less </a:t>
            </a:r>
            <a:r>
              <a:rPr lang="en-US" i="1" dirty="0">
                <a:solidFill>
                  <a:sysClr val="windowText" lastClr="000000"/>
                </a:solidFill>
                <a:latin typeface="Verdana" pitchFamily="34" charset="0"/>
              </a:rPr>
              <a:t>T</a:t>
            </a:r>
            <a:r>
              <a:rPr lang="en-US" dirty="0">
                <a:solidFill>
                  <a:sysClr val="windowText" lastClr="000000"/>
                </a:solidFill>
                <a:latin typeface="Verdana" pitchFamily="34" charset="0"/>
              </a:rPr>
              <a:t>-dependent than expected for </a:t>
            </a:r>
            <a:r>
              <a:rPr lang="en-US" dirty="0">
                <a:solidFill>
                  <a:sysClr val="windowText" lastClr="000000"/>
                </a:solidFill>
                <a:latin typeface="Symbol" pitchFamily="18" charset="2"/>
              </a:rPr>
              <a:t>D</a:t>
            </a:r>
            <a:r>
              <a:rPr lang="en-US" dirty="0">
                <a:solidFill>
                  <a:sysClr val="windowText" lastClr="000000"/>
                </a:solidFill>
                <a:latin typeface="Verdana" pitchFamily="34" charset="0"/>
              </a:rPr>
              <a:t>(T)</a:t>
            </a:r>
            <a:endParaRPr lang="en-US" i="1" dirty="0">
              <a:solidFill>
                <a:sysClr val="windowText" lastClr="000000"/>
              </a:solidFill>
              <a:latin typeface="Verdana" pitchFamily="34" charset="0"/>
            </a:endParaRPr>
          </a:p>
        </p:txBody>
      </p:sp>
      <p:grpSp>
        <p:nvGrpSpPr>
          <p:cNvPr id="14" name="Group 15"/>
          <p:cNvGrpSpPr>
            <a:grpSpLocks/>
          </p:cNvGrpSpPr>
          <p:nvPr/>
        </p:nvGrpSpPr>
        <p:grpSpPr bwMode="auto">
          <a:xfrm>
            <a:off x="4246562" y="990600"/>
            <a:ext cx="4821238" cy="4619625"/>
            <a:chOff x="2688" y="786"/>
            <a:chExt cx="3037" cy="2910"/>
          </a:xfrm>
        </p:grpSpPr>
        <p:grpSp>
          <p:nvGrpSpPr>
            <p:cNvPr id="15" name="Group 13"/>
            <p:cNvGrpSpPr>
              <a:grpSpLocks/>
            </p:cNvGrpSpPr>
            <p:nvPr/>
          </p:nvGrpSpPr>
          <p:grpSpPr bwMode="auto">
            <a:xfrm>
              <a:off x="2688" y="786"/>
              <a:ext cx="3037" cy="2678"/>
              <a:chOff x="2688" y="786"/>
              <a:chExt cx="3037" cy="2678"/>
            </a:xfrm>
          </p:grpSpPr>
          <p:pic>
            <p:nvPicPr>
              <p:cNvPr id="17" name="Picture 11"/>
              <p:cNvPicPr>
                <a:picLocks noChangeAspect="1" noChangeArrowheads="1"/>
              </p:cNvPicPr>
              <p:nvPr/>
            </p:nvPicPr>
            <p:blipFill>
              <a:blip r:embed="rId5"/>
              <a:srcRect b="3156"/>
              <a:stretch>
                <a:fillRect/>
              </a:stretch>
            </p:blipFill>
            <p:spPr bwMode="auto">
              <a:xfrm>
                <a:off x="2688" y="786"/>
                <a:ext cx="3037" cy="2334"/>
              </a:xfrm>
              <a:prstGeom prst="rect">
                <a:avLst/>
              </a:prstGeom>
              <a:noFill/>
              <a:ln w="9525">
                <a:noFill/>
                <a:miter lim="800000"/>
                <a:headEnd/>
                <a:tailEnd/>
              </a:ln>
            </p:spPr>
          </p:pic>
          <p:pic>
            <p:nvPicPr>
              <p:cNvPr id="18" name="Picture 12"/>
              <p:cNvPicPr>
                <a:picLocks noChangeAspect="1" noChangeArrowheads="1"/>
              </p:cNvPicPr>
              <p:nvPr/>
            </p:nvPicPr>
            <p:blipFill>
              <a:blip r:embed="rId6"/>
              <a:srcRect/>
              <a:stretch>
                <a:fillRect/>
              </a:stretch>
            </p:blipFill>
            <p:spPr bwMode="auto">
              <a:xfrm>
                <a:off x="3090" y="3042"/>
                <a:ext cx="2614" cy="422"/>
              </a:xfrm>
              <a:prstGeom prst="rect">
                <a:avLst/>
              </a:prstGeom>
              <a:noFill/>
              <a:ln w="9525">
                <a:noFill/>
                <a:miter lim="800000"/>
                <a:headEnd/>
                <a:tailEnd/>
              </a:ln>
            </p:spPr>
          </p:pic>
        </p:grpSp>
        <p:sp>
          <p:nvSpPr>
            <p:cNvPr id="16" name="Text Box 14"/>
            <p:cNvSpPr txBox="1">
              <a:spLocks noChangeArrowheads="1"/>
            </p:cNvSpPr>
            <p:nvPr/>
          </p:nvSpPr>
          <p:spPr bwMode="auto">
            <a:xfrm>
              <a:off x="4032" y="3446"/>
              <a:ext cx="907" cy="250"/>
            </a:xfrm>
            <a:prstGeom prst="rect">
              <a:avLst/>
            </a:prstGeom>
            <a:noFill/>
            <a:ln w="9525">
              <a:noFill/>
              <a:miter lim="800000"/>
              <a:headEnd/>
              <a:tailEnd/>
            </a:ln>
          </p:spPr>
          <p:txBody>
            <a:bodyPr wrap="none">
              <a:spAutoFit/>
            </a:bodyPr>
            <a:lstStyle/>
            <a:p>
              <a:r>
                <a:rPr lang="en-US" sz="2000">
                  <a:latin typeface="Verdana" pitchFamily="34" charset="0"/>
                </a:rPr>
                <a:t>T (Kelvin)</a:t>
              </a:r>
            </a:p>
          </p:txBody>
        </p:sp>
      </p:grpSp>
      <p:sp>
        <p:nvSpPr>
          <p:cNvPr id="19" name="Text Box 18"/>
          <p:cNvSpPr txBox="1">
            <a:spLocks noChangeArrowheads="1"/>
          </p:cNvSpPr>
          <p:nvPr/>
        </p:nvSpPr>
        <p:spPr bwMode="auto">
          <a:xfrm>
            <a:off x="4318000" y="5875029"/>
            <a:ext cx="4673600" cy="650875"/>
          </a:xfrm>
          <a:prstGeom prst="rect">
            <a:avLst/>
          </a:prstGeom>
          <a:solidFill>
            <a:schemeClr val="tx1"/>
          </a:solidFill>
          <a:ln w="9525">
            <a:solidFill>
              <a:srgbClr val="FF0000"/>
            </a:solidFill>
            <a:miter lim="800000"/>
            <a:headEnd/>
            <a:tailEnd/>
          </a:ln>
        </p:spPr>
        <p:txBody>
          <a:bodyPr>
            <a:spAutoFit/>
          </a:bodyPr>
          <a:lstStyle/>
          <a:p>
            <a:r>
              <a:rPr lang="en-US" dirty="0">
                <a:solidFill>
                  <a:schemeClr val="bg1"/>
                </a:solidFill>
                <a:latin typeface="Verdana" pitchFamily="34" charset="0"/>
              </a:rPr>
              <a:t>Increased Damping is largest effect </a:t>
            </a:r>
          </a:p>
          <a:p>
            <a:r>
              <a:rPr lang="en-US" dirty="0">
                <a:solidFill>
                  <a:schemeClr val="bg1"/>
                </a:solidFill>
                <a:latin typeface="Verdana" pitchFamily="34" charset="0"/>
              </a:rPr>
              <a:t>of heating through </a:t>
            </a:r>
            <a:r>
              <a:rPr lang="en-US" dirty="0" err="1">
                <a:solidFill>
                  <a:schemeClr val="bg1"/>
                </a:solidFill>
                <a:latin typeface="Verdana" pitchFamily="34" charset="0"/>
              </a:rPr>
              <a:t>T</a:t>
            </a:r>
            <a:r>
              <a:rPr lang="en-US" baseline="-25000" dirty="0" err="1">
                <a:solidFill>
                  <a:schemeClr val="bg1"/>
                </a:solidFill>
                <a:latin typeface="Verdana" pitchFamily="34" charset="0"/>
              </a:rPr>
              <a:t>c</a:t>
            </a:r>
            <a:endParaRPr lang="en-US" dirty="0">
              <a:solidFill>
                <a:schemeClr val="bg1"/>
              </a:solidFill>
              <a:latin typeface="Verdana" pitchFamily="34" charset="0"/>
            </a:endParaRPr>
          </a:p>
        </p:txBody>
      </p:sp>
      <p:sp>
        <p:nvSpPr>
          <p:cNvPr id="20" name="TextBox 19"/>
          <p:cNvSpPr txBox="1"/>
          <p:nvPr/>
        </p:nvSpPr>
        <p:spPr>
          <a:xfrm>
            <a:off x="6248400" y="5105400"/>
            <a:ext cx="1379673" cy="461665"/>
          </a:xfrm>
          <a:prstGeom prst="rect">
            <a:avLst/>
          </a:prstGeom>
          <a:noFill/>
        </p:spPr>
        <p:txBody>
          <a:bodyPr wrap="none" rtlCol="0">
            <a:spAutoFit/>
          </a:bodyPr>
          <a:lstStyle/>
          <a:p>
            <a:r>
              <a:rPr lang="en-US" sz="2400" dirty="0" smtClean="0">
                <a:solidFill>
                  <a:schemeClr val="bg1"/>
                </a:solidFill>
              </a:rPr>
              <a:t>T (Kelvin)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Broholm HFM2008 tutorial</Template>
  <TotalTime>11985</TotalTime>
  <Words>2198</Words>
  <Application>Microsoft Office PowerPoint</Application>
  <PresentationFormat>On-screen Show (4:3)</PresentationFormat>
  <Paragraphs>197</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Deluxe</vt:lpstr>
      <vt:lpstr>Equation</vt:lpstr>
      <vt:lpstr>Spin Resonance in Superconductors Near Magnetic Instabilities</vt:lpstr>
      <vt:lpstr>Collaborators</vt:lpstr>
      <vt:lpstr>Ubiquitous Resonances when Order Parameters Compete</vt:lpstr>
      <vt:lpstr>A family of strongly correlated metals</vt:lpstr>
      <vt:lpstr>Proximity to magnetism in CeCoIn5</vt:lpstr>
      <vt:lpstr>Aligning platelets for inelastic scattering</vt:lpstr>
      <vt:lpstr>AFM Short Range Order</vt:lpstr>
      <vt:lpstr>Spin Resonance in Superconducting CeCoIn5</vt:lpstr>
      <vt:lpstr>Development of the Resonance</vt:lpstr>
      <vt:lpstr>Theory of Spin-Resonance</vt:lpstr>
      <vt:lpstr>From INS to macroscopic energy</vt:lpstr>
      <vt:lpstr>Which term has T-dependence?</vt:lpstr>
      <vt:lpstr>Changes in               are Q-dependent</vt:lpstr>
      <vt:lpstr>Spin Exchange energy versus T</vt:lpstr>
      <vt:lpstr>Superconductivity in FeSe0.4 Te0.6</vt:lpstr>
      <vt:lpstr>Spin Resonance in FeSe0.4Te0.6</vt:lpstr>
      <vt:lpstr>Onset of resonance at Tc</vt:lpstr>
      <vt:lpstr>Summary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 fluctuations in superconductors near magnetic instabilities</dc:title>
  <dc:creator>Collin Broholm</dc:creator>
  <cp:lastModifiedBy>Collin Broholm</cp:lastModifiedBy>
  <cp:revision>219</cp:revision>
  <dcterms:created xsi:type="dcterms:W3CDTF">2009-08-31T07:04:48Z</dcterms:created>
  <dcterms:modified xsi:type="dcterms:W3CDTF">2009-09-14T07:02:01Z</dcterms:modified>
</cp:coreProperties>
</file>