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7"/>
  </p:notesMasterIdLst>
  <p:handoutMasterIdLst>
    <p:handoutMasterId r:id="rId8"/>
  </p:handoutMasterIdLst>
  <p:sldIdLst>
    <p:sldId id="1940" r:id="rId2"/>
    <p:sldId id="274" r:id="rId3"/>
    <p:sldId id="275" r:id="rId4"/>
    <p:sldId id="270" r:id="rId5"/>
    <p:sldId id="260" r:id="rId6"/>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9" autoAdjust="0"/>
    <p:restoredTop sz="82353" autoAdjust="0"/>
  </p:normalViewPr>
  <p:slideViewPr>
    <p:cSldViewPr snapToGrid="0">
      <p:cViewPr varScale="1">
        <p:scale>
          <a:sx n="76" d="100"/>
          <a:sy n="76" d="100"/>
        </p:scale>
        <p:origin x="108" y="114"/>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es, Robin" userId="c9543de8-ddb0-4d67-a97d-dcfd934382c7" providerId="ADAL" clId="{E0E43B04-5C04-4890-8261-CC3753796F62}"/>
    <pc:docChg chg="undo redo custSel modSld">
      <pc:chgData name="Hayes, Robin" userId="c9543de8-ddb0-4d67-a97d-dcfd934382c7" providerId="ADAL" clId="{E0E43B04-5C04-4890-8261-CC3753796F62}" dt="2022-03-22T19:48:09.207" v="230" actId="255"/>
      <pc:docMkLst>
        <pc:docMk/>
      </pc:docMkLst>
      <pc:sldChg chg="modSp mod">
        <pc:chgData name="Hayes, Robin" userId="c9543de8-ddb0-4d67-a97d-dcfd934382c7" providerId="ADAL" clId="{E0E43B04-5C04-4890-8261-CC3753796F62}" dt="2022-03-22T19:48:09.207" v="230" actId="255"/>
        <pc:sldMkLst>
          <pc:docMk/>
          <pc:sldMk cId="0" sldId="260"/>
        </pc:sldMkLst>
        <pc:spChg chg="mod">
          <ac:chgData name="Hayes, Robin" userId="c9543de8-ddb0-4d67-a97d-dcfd934382c7" providerId="ADAL" clId="{E0E43B04-5C04-4890-8261-CC3753796F62}" dt="2022-03-22T19:48:09.207" v="230" actId="255"/>
          <ac:spMkLst>
            <pc:docMk/>
            <pc:sldMk cId="0" sldId="260"/>
            <ac:spMk id="3" creationId="{00000000-0000-0000-0000-000000000000}"/>
          </ac:spMkLst>
        </pc:spChg>
        <pc:spChg chg="mod">
          <ac:chgData name="Hayes, Robin" userId="c9543de8-ddb0-4d67-a97d-dcfd934382c7" providerId="ADAL" clId="{E0E43B04-5C04-4890-8261-CC3753796F62}" dt="2022-03-22T19:14:14.176" v="79" actId="12"/>
          <ac:spMkLst>
            <pc:docMk/>
            <pc:sldMk cId="0" sldId="260"/>
            <ac:spMk id="7" creationId="{00000000-0000-0000-0000-000000000000}"/>
          </ac:spMkLst>
        </pc:spChg>
        <pc:spChg chg="mod">
          <ac:chgData name="Hayes, Robin" userId="c9543de8-ddb0-4d67-a97d-dcfd934382c7" providerId="ADAL" clId="{E0E43B04-5C04-4890-8261-CC3753796F62}" dt="2022-03-22T19:11:50.186" v="37" actId="12"/>
          <ac:spMkLst>
            <pc:docMk/>
            <pc:sldMk cId="0" sldId="260"/>
            <ac:spMk id="16" creationId="{00000000-0000-0000-0000-000000000000}"/>
          </ac:spMkLst>
        </pc:spChg>
      </pc:sldChg>
      <pc:sldChg chg="modSp mod">
        <pc:chgData name="Hayes, Robin" userId="c9543de8-ddb0-4d67-a97d-dcfd934382c7" providerId="ADAL" clId="{E0E43B04-5C04-4890-8261-CC3753796F62}" dt="2022-03-22T19:47:58.796" v="229"/>
        <pc:sldMkLst>
          <pc:docMk/>
          <pc:sldMk cId="0" sldId="270"/>
        </pc:sldMkLst>
        <pc:spChg chg="mod">
          <ac:chgData name="Hayes, Robin" userId="c9543de8-ddb0-4d67-a97d-dcfd934382c7" providerId="ADAL" clId="{E0E43B04-5C04-4890-8261-CC3753796F62}" dt="2022-03-22T19:47:58.796" v="229"/>
          <ac:spMkLst>
            <pc:docMk/>
            <pc:sldMk cId="0" sldId="270"/>
            <ac:spMk id="9" creationId="{00000000-0000-0000-0000-000000000000}"/>
          </ac:spMkLst>
        </pc:spChg>
        <pc:spChg chg="mod">
          <ac:chgData name="Hayes, Robin" userId="c9543de8-ddb0-4d67-a97d-dcfd934382c7" providerId="ADAL" clId="{E0E43B04-5C04-4890-8261-CC3753796F62}" dt="2022-03-22T19:10:06.455" v="13" actId="1035"/>
          <ac:spMkLst>
            <pc:docMk/>
            <pc:sldMk cId="0" sldId="270"/>
            <ac:spMk id="10" creationId="{00000000-0000-0000-0000-000000000000}"/>
          </ac:spMkLst>
        </pc:spChg>
        <pc:spChg chg="mod">
          <ac:chgData name="Hayes, Robin" userId="c9543de8-ddb0-4d67-a97d-dcfd934382c7" providerId="ADAL" clId="{E0E43B04-5C04-4890-8261-CC3753796F62}" dt="2022-03-22T19:10:06.455" v="13" actId="1035"/>
          <ac:spMkLst>
            <pc:docMk/>
            <pc:sldMk cId="0" sldId="270"/>
            <ac:spMk id="12" creationId="{00000000-0000-0000-0000-000000000000}"/>
          </ac:spMkLst>
        </pc:spChg>
        <pc:spChg chg="mod">
          <ac:chgData name="Hayes, Robin" userId="c9543de8-ddb0-4d67-a97d-dcfd934382c7" providerId="ADAL" clId="{E0E43B04-5C04-4890-8261-CC3753796F62}" dt="2022-03-22T19:10:06.455" v="13" actId="1035"/>
          <ac:spMkLst>
            <pc:docMk/>
            <pc:sldMk cId="0" sldId="270"/>
            <ac:spMk id="13" creationId="{6A3E92AE-6C9B-4D7F-99B7-F70857DC48D0}"/>
          </ac:spMkLst>
        </pc:spChg>
        <pc:spChg chg="mod">
          <ac:chgData name="Hayes, Robin" userId="c9543de8-ddb0-4d67-a97d-dcfd934382c7" providerId="ADAL" clId="{E0E43B04-5C04-4890-8261-CC3753796F62}" dt="2022-03-22T19:10:23.129" v="27" actId="1035"/>
          <ac:spMkLst>
            <pc:docMk/>
            <pc:sldMk cId="0" sldId="270"/>
            <ac:spMk id="14" creationId="{AA8CED4D-BB21-453E-8CBF-4A68E0EEA158}"/>
          </ac:spMkLst>
        </pc:spChg>
        <pc:spChg chg="mod">
          <ac:chgData name="Hayes, Robin" userId="c9543de8-ddb0-4d67-a97d-dcfd934382c7" providerId="ADAL" clId="{E0E43B04-5C04-4890-8261-CC3753796F62}" dt="2022-03-22T19:11:33.809" v="35" actId="14100"/>
          <ac:spMkLst>
            <pc:docMk/>
            <pc:sldMk cId="0" sldId="270"/>
            <ac:spMk id="16" creationId="{00000000-0000-0000-0000-000000000000}"/>
          </ac:spMkLst>
        </pc:spChg>
        <pc:spChg chg="mod">
          <ac:chgData name="Hayes, Robin" userId="c9543de8-ddb0-4d67-a97d-dcfd934382c7" providerId="ADAL" clId="{E0E43B04-5C04-4890-8261-CC3753796F62}" dt="2022-03-22T19:10:18.862" v="21" actId="1035"/>
          <ac:spMkLst>
            <pc:docMk/>
            <pc:sldMk cId="0" sldId="270"/>
            <ac:spMk id="17" creationId="{00000000-0000-0000-0000-000000000000}"/>
          </ac:spMkLst>
        </pc:spChg>
        <pc:spChg chg="mod">
          <ac:chgData name="Hayes, Robin" userId="c9543de8-ddb0-4d67-a97d-dcfd934382c7" providerId="ADAL" clId="{E0E43B04-5C04-4890-8261-CC3753796F62}" dt="2022-03-22T19:11:16.495" v="33" actId="14100"/>
          <ac:spMkLst>
            <pc:docMk/>
            <pc:sldMk cId="0" sldId="270"/>
            <ac:spMk id="18" creationId="{00000000-0000-0000-0000-000000000000}"/>
          </ac:spMkLst>
        </pc:spChg>
        <pc:picChg chg="mod">
          <ac:chgData name="Hayes, Robin" userId="c9543de8-ddb0-4d67-a97d-dcfd934382c7" providerId="ADAL" clId="{E0E43B04-5C04-4890-8261-CC3753796F62}" dt="2022-03-22T19:10:18.862" v="21" actId="1035"/>
          <ac:picMkLst>
            <pc:docMk/>
            <pc:sldMk cId="0" sldId="270"/>
            <ac:picMk id="3" creationId="{0B87CD0D-FF0F-4E06-9541-470F25C20147}"/>
          </ac:picMkLst>
        </pc:picChg>
        <pc:picChg chg="mod">
          <ac:chgData name="Hayes, Robin" userId="c9543de8-ddb0-4d67-a97d-dcfd934382c7" providerId="ADAL" clId="{E0E43B04-5C04-4890-8261-CC3753796F62}" dt="2022-03-22T19:10:18.862" v="21" actId="1035"/>
          <ac:picMkLst>
            <pc:docMk/>
            <pc:sldMk cId="0" sldId="270"/>
            <ac:picMk id="7" creationId="{1056AD1D-C7DE-4BE7-A14F-2245186C1542}"/>
          </ac:picMkLst>
        </pc:picChg>
        <pc:picChg chg="mod">
          <ac:chgData name="Hayes, Robin" userId="c9543de8-ddb0-4d67-a97d-dcfd934382c7" providerId="ADAL" clId="{E0E43B04-5C04-4890-8261-CC3753796F62}" dt="2022-03-22T19:10:18.862" v="21" actId="1035"/>
          <ac:picMkLst>
            <pc:docMk/>
            <pc:sldMk cId="0" sldId="270"/>
            <ac:picMk id="11" creationId="{7EC5672E-3E57-4140-89A3-57A8391EB370}"/>
          </ac:picMkLst>
        </pc:picChg>
      </pc:sldChg>
      <pc:sldChg chg="modSp mod">
        <pc:chgData name="Hayes, Robin" userId="c9543de8-ddb0-4d67-a97d-dcfd934382c7" providerId="ADAL" clId="{E0E43B04-5C04-4890-8261-CC3753796F62}" dt="2022-03-22T19:42:25.858" v="222" actId="20577"/>
        <pc:sldMkLst>
          <pc:docMk/>
          <pc:sldMk cId="1904560345" sldId="274"/>
        </pc:sldMkLst>
        <pc:spChg chg="mod">
          <ac:chgData name="Hayes, Robin" userId="c9543de8-ddb0-4d67-a97d-dcfd934382c7" providerId="ADAL" clId="{E0E43B04-5C04-4890-8261-CC3753796F62}" dt="2022-03-22T19:42:25.858" v="222" actId="20577"/>
          <ac:spMkLst>
            <pc:docMk/>
            <pc:sldMk cId="1904560345" sldId="274"/>
            <ac:spMk id="3" creationId="{00000000-0000-0000-0000-000000000000}"/>
          </ac:spMkLst>
        </pc:spChg>
      </pc:sldChg>
      <pc:sldChg chg="modSp mod">
        <pc:chgData name="Hayes, Robin" userId="c9543de8-ddb0-4d67-a97d-dcfd934382c7" providerId="ADAL" clId="{E0E43B04-5C04-4890-8261-CC3753796F62}" dt="2022-03-22T19:41:17.966" v="143" actId="20577"/>
        <pc:sldMkLst>
          <pc:docMk/>
          <pc:sldMk cId="1032539984" sldId="275"/>
        </pc:sldMkLst>
        <pc:spChg chg="mod">
          <ac:chgData name="Hayes, Robin" userId="c9543de8-ddb0-4d67-a97d-dcfd934382c7" providerId="ADAL" clId="{E0E43B04-5C04-4890-8261-CC3753796F62}" dt="2022-03-22T19:19:29.258" v="118" actId="20577"/>
          <ac:spMkLst>
            <pc:docMk/>
            <pc:sldMk cId="1032539984" sldId="275"/>
            <ac:spMk id="2" creationId="{00000000-0000-0000-0000-000000000000}"/>
          </ac:spMkLst>
        </pc:spChg>
        <pc:spChg chg="mod">
          <ac:chgData name="Hayes, Robin" userId="c9543de8-ddb0-4d67-a97d-dcfd934382c7" providerId="ADAL" clId="{E0E43B04-5C04-4890-8261-CC3753796F62}" dt="2022-03-22T19:41:17.966" v="143" actId="20577"/>
          <ac:spMkLst>
            <pc:docMk/>
            <pc:sldMk cId="1032539984" sldId="275"/>
            <ac:spMk id="3" creationId="{00000000-0000-0000-0000-000000000000}"/>
          </ac:spMkLst>
        </pc:spChg>
      </pc:sldChg>
      <pc:sldChg chg="modNotesTx">
        <pc:chgData name="Hayes, Robin" userId="c9543de8-ddb0-4d67-a97d-dcfd934382c7" providerId="ADAL" clId="{E0E43B04-5C04-4890-8261-CC3753796F62}" dt="2022-03-22T19:09:17.502" v="4" actId="20577"/>
        <pc:sldMkLst>
          <pc:docMk/>
          <pc:sldMk cId="1930651402" sldId="19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3/22/2022</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3/22/2022</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NOT the abstract of the paper… more like talking points for a speaker using the slide that summarize the most important aspects.</a:t>
            </a:r>
            <a:endParaRPr kumimoji="0" lang="en-US" sz="1200" b="0" i="0" u="none" strike="noStrike" kern="1200" cap="none" spc="0" normalizeH="0" baseline="0" noProof="0" dirty="0">
              <a:ln>
                <a:noFill/>
              </a:ln>
              <a:solidFill>
                <a:srgbClr val="0D0D0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From the paper, with additional info if the acknowledgement is not sufficient.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2</a:t>
            </a:fld>
            <a:endParaRPr lang="en-US"/>
          </a:p>
        </p:txBody>
      </p:sp>
    </p:spTree>
    <p:extLst>
      <p:ext uri="{BB962C8B-B14F-4D97-AF65-F5344CB8AC3E}">
        <p14:creationId xmlns:p14="http://schemas.microsoft.com/office/powerpoint/2010/main" val="387973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3</a:t>
            </a:fld>
            <a:endParaRPr lang="en-US"/>
          </a:p>
        </p:txBody>
      </p:sp>
    </p:spTree>
    <p:extLst>
      <p:ext uri="{BB962C8B-B14F-4D97-AF65-F5344CB8AC3E}">
        <p14:creationId xmlns:p14="http://schemas.microsoft.com/office/powerpoint/2010/main" val="350615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4</a:t>
            </a:fld>
            <a:endParaRPr lang="en-US"/>
          </a:p>
        </p:txBody>
      </p:sp>
    </p:spTree>
    <p:extLst>
      <p:ext uri="{BB962C8B-B14F-4D97-AF65-F5344CB8AC3E}">
        <p14:creationId xmlns:p14="http://schemas.microsoft.com/office/powerpoint/2010/main" val="2899420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About/Resources/Logos#ColorVariation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p:txBody>
          <a:bodyPr>
            <a:normAutofit/>
          </a:bodyPr>
          <a:lstStyle/>
          <a:p>
            <a:r>
              <a:rPr lang="en-US" dirty="0"/>
              <a:t>Highlight Format Template</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976293" y="1084802"/>
            <a:ext cx="6933275" cy="1508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000" b="1" dirty="0">
                <a:solidFill>
                  <a:srgbClr val="0F6636"/>
                </a:solidFill>
                <a:latin typeface="+mj-lt"/>
                <a:ea typeface="Calibri" pitchFamily="34" charset="0"/>
                <a:cs typeface="Calibri"/>
              </a:rPr>
              <a:t>Scientific Achievement</a:t>
            </a:r>
          </a:p>
          <a:p>
            <a:pPr marL="114300"/>
            <a:r>
              <a:rPr lang="en-US" dirty="0">
                <a:latin typeface="+mj-lt"/>
              </a:rPr>
              <a:t>Text that presents what was learned, not what was done</a:t>
            </a:r>
          </a:p>
          <a:p>
            <a:pPr marL="114300"/>
            <a:r>
              <a:rPr lang="en-US" dirty="0">
                <a:latin typeface="+mj-lt"/>
              </a:rPr>
              <a:t>All green text should be RGB = 15, 102, 54 (consistent with the SC webpage: </a:t>
            </a:r>
            <a:r>
              <a:rPr lang="en-US" sz="1800" dirty="0">
                <a:effectLst/>
                <a:latin typeface="Calibri" panose="020F0502020204030204" pitchFamily="34" charset="0"/>
                <a:ea typeface="Calibri" panose="020F0502020204030204" pitchFamily="34" charset="0"/>
              </a:rPr>
              <a:t>(</a:t>
            </a:r>
            <a:r>
              <a:rPr lang="en-US" sz="1800" u="sng" dirty="0">
                <a:solidFill>
                  <a:srgbClr val="0563C1"/>
                </a:solidFill>
                <a:effectLst/>
                <a:latin typeface="Calibri" panose="020F0502020204030204" pitchFamily="34" charset="0"/>
                <a:ea typeface="Calibri" panose="020F0502020204030204" pitchFamily="34" charset="0"/>
                <a:hlinkClick r:id="rId3"/>
              </a:rPr>
              <a:t>https://science.osti.gov/About/Resources/Logos#ColorVariations</a:t>
            </a:r>
            <a:r>
              <a:rPr lang="en-US" sz="1800" dirty="0">
                <a:effectLst/>
                <a:latin typeface="Calibri" panose="020F0502020204030204" pitchFamily="34" charset="0"/>
                <a:ea typeface="Calibri" panose="020F0502020204030204" pitchFamily="34" charset="0"/>
              </a:rPr>
              <a:t>)</a:t>
            </a:r>
            <a:endParaRPr lang="en-US" dirty="0">
              <a:latin typeface="+mj-lt"/>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4976293" y="4209226"/>
            <a:ext cx="6933273" cy="615553"/>
          </a:xfrm>
          <a:prstGeom prst="rect">
            <a:avLst/>
          </a:prstGeom>
          <a:noFill/>
        </p:spPr>
        <p:txBody>
          <a:bodyPr wrap="square" rtlCol="0">
            <a:spAutoFit/>
          </a:bodyPr>
          <a:lstStyle/>
          <a:p>
            <a:r>
              <a:rPr lang="en-US" altLang="ja-JP" b="1" dirty="0">
                <a:solidFill>
                  <a:srgbClr val="0F6636"/>
                </a:solidFill>
                <a:latin typeface="+mj-lt"/>
                <a:ea typeface="Calibri" pitchFamily="34" charset="0"/>
                <a:cs typeface="Calibri"/>
              </a:rPr>
              <a:t>Research Details</a:t>
            </a:r>
          </a:p>
          <a:p>
            <a:pPr marL="511175" lvl="1" indent="-285750" fontAlgn="base">
              <a:spcAft>
                <a:spcPts val="300"/>
              </a:spcAft>
              <a:buFont typeface="Arial" panose="020B0604020202020204" pitchFamily="34" charset="0"/>
              <a:buChar char="•"/>
            </a:pPr>
            <a:r>
              <a:rPr lang="en-US" sz="1600" dirty="0">
                <a:latin typeface="+mj-lt"/>
              </a:rPr>
              <a:t>Bulleted list of what was done</a:t>
            </a:r>
          </a:p>
        </p:txBody>
      </p:sp>
      <p:sp>
        <p:nvSpPr>
          <p:cNvPr id="11" name="TextBox 10">
            <a:extLst>
              <a:ext uri="{FF2B5EF4-FFF2-40B4-BE49-F238E27FC236}">
                <a16:creationId xmlns:a16="http://schemas.microsoft.com/office/drawing/2014/main" id="{502E4D5E-D341-4A76-BE66-1486E14FDA71}"/>
              </a:ext>
            </a:extLst>
          </p:cNvPr>
          <p:cNvSpPr txBox="1"/>
          <p:nvPr/>
        </p:nvSpPr>
        <p:spPr>
          <a:xfrm>
            <a:off x="8246531" y="2232028"/>
            <a:ext cx="227948" cy="215444"/>
          </a:xfrm>
          <a:prstGeom prst="rect">
            <a:avLst/>
          </a:prstGeom>
          <a:noFill/>
        </p:spPr>
        <p:txBody>
          <a:bodyPr wrap="none" rtlCol="0">
            <a:spAutoFit/>
          </a:bodyPr>
          <a:lstStyle/>
          <a:p>
            <a:r>
              <a:rPr lang="en-US" sz="800"/>
              <a:t>c</a:t>
            </a:r>
          </a:p>
        </p:txBody>
      </p:sp>
      <p:sp>
        <p:nvSpPr>
          <p:cNvPr id="12" name="TextBox 11">
            <a:extLst>
              <a:ext uri="{FF2B5EF4-FFF2-40B4-BE49-F238E27FC236}">
                <a16:creationId xmlns:a16="http://schemas.microsoft.com/office/drawing/2014/main" id="{59E5A144-7E9E-487C-8E31-0FE4415AA73E}"/>
              </a:ext>
            </a:extLst>
          </p:cNvPr>
          <p:cNvSpPr txBox="1"/>
          <p:nvPr/>
        </p:nvSpPr>
        <p:spPr>
          <a:xfrm>
            <a:off x="4976294" y="2821632"/>
            <a:ext cx="6933274" cy="677108"/>
          </a:xfrm>
          <a:prstGeom prst="rect">
            <a:avLst/>
          </a:prstGeom>
          <a:noFill/>
        </p:spPr>
        <p:txBody>
          <a:bodyPr wrap="square" rtlCol="0">
            <a:spAutoFit/>
          </a:bodyPr>
          <a:lstStyle/>
          <a:p>
            <a:r>
              <a:rPr lang="en-US" altLang="ja-JP" sz="2000" b="1" dirty="0">
                <a:solidFill>
                  <a:srgbClr val="0F6636"/>
                </a:solidFill>
                <a:latin typeface="+mj-lt"/>
                <a:ea typeface="Calibri" pitchFamily="34" charset="0"/>
                <a:cs typeface="Calibri"/>
              </a:rPr>
              <a:t>Significance and Impact</a:t>
            </a:r>
          </a:p>
          <a:p>
            <a:pPr marL="114300"/>
            <a:r>
              <a:rPr lang="en-US" dirty="0">
                <a:latin typeface="+mj-lt"/>
              </a:rPr>
              <a:t>Identify why the achievement is important</a:t>
            </a:r>
            <a:endParaRPr lang="en-US" altLang="ja-JP" dirty="0">
              <a:solidFill>
                <a:srgbClr val="000000"/>
              </a:solidFill>
              <a:latin typeface="+mj-lt"/>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461089" y="5624385"/>
            <a:ext cx="3982729" cy="538609"/>
          </a:xfrm>
          <a:prstGeom prst="rect">
            <a:avLst/>
          </a:prstGeom>
          <a:noFill/>
        </p:spPr>
        <p:txBody>
          <a:bodyPr wrap="square">
            <a:spAutoFit/>
          </a:bodyPr>
          <a:lstStyle/>
          <a:p>
            <a:pPr fontAlgn="auto">
              <a:spcBef>
                <a:spcPts val="600"/>
              </a:spcBef>
              <a:spcAft>
                <a:spcPts val="0"/>
              </a:spcAft>
            </a:pPr>
            <a:r>
              <a:rPr lang="en-US" sz="1200" dirty="0">
                <a:solidFill>
                  <a:srgbClr val="0F6636"/>
                </a:solidFill>
                <a:latin typeface="Arial" panose="020B0604020202020204" pitchFamily="34" charset="0"/>
                <a:cs typeface="Arial" panose="020B0604020202020204" pitchFamily="34" charset="0"/>
              </a:rPr>
              <a:t>Reference(s)</a:t>
            </a:r>
            <a:endParaRPr lang="fi-FI" sz="1200" dirty="0">
              <a:solidFill>
                <a:srgbClr val="0F6636"/>
              </a:solidFill>
              <a:latin typeface="Arial" panose="020B0604020202020204" pitchFamily="34" charset="0"/>
              <a:cs typeface="Arial" panose="020B0604020202020204" pitchFamily="34" charset="0"/>
            </a:endParaRPr>
          </a:p>
          <a:p>
            <a:pPr fontAlgn="auto">
              <a:spcBef>
                <a:spcPts val="600"/>
              </a:spcBef>
              <a:spcAft>
                <a:spcPts val="0"/>
              </a:spcAft>
            </a:pPr>
            <a:r>
              <a:rPr lang="fi-FI" sz="1200" dirty="0">
                <a:solidFill>
                  <a:srgbClr val="0F6636"/>
                </a:solidFill>
                <a:latin typeface="Arial" panose="020B0604020202020204" pitchFamily="34" charset="0"/>
                <a:cs typeface="Arial" panose="020B0604020202020204" pitchFamily="34" charset="0"/>
              </a:rPr>
              <a:t>Acknowledge user facilities if appropriate</a:t>
            </a:r>
            <a:endParaRPr lang="en-US" sz="1200" dirty="0">
              <a:solidFill>
                <a:srgbClr val="0F663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305734B-C473-4428-A1A0-2D2513B567F5}"/>
              </a:ext>
            </a:extLst>
          </p:cNvPr>
          <p:cNvSpPr txBox="1"/>
          <p:nvPr/>
        </p:nvSpPr>
        <p:spPr>
          <a:xfrm>
            <a:off x="461090" y="4928153"/>
            <a:ext cx="3982729" cy="307777"/>
          </a:xfrm>
          <a:prstGeom prst="rect">
            <a:avLst/>
          </a:prstGeom>
          <a:noFill/>
        </p:spPr>
        <p:txBody>
          <a:bodyPr wrap="square" rtlCol="0">
            <a:spAutoFit/>
          </a:bodyPr>
          <a:lstStyle/>
          <a:p>
            <a:pPr algn="ctr"/>
            <a:r>
              <a:rPr lang="en-US" sz="1400" dirty="0"/>
              <a:t>Figure caption</a:t>
            </a:r>
          </a:p>
        </p:txBody>
      </p:sp>
      <p:sp>
        <p:nvSpPr>
          <p:cNvPr id="26" name="Rectangle: Rounded Corners 25">
            <a:extLst>
              <a:ext uri="{FF2B5EF4-FFF2-40B4-BE49-F238E27FC236}">
                <a16:creationId xmlns:a16="http://schemas.microsoft.com/office/drawing/2014/main" id="{057B0093-82E6-48C2-8973-83CC54E59634}"/>
              </a:ext>
            </a:extLst>
          </p:cNvPr>
          <p:cNvSpPr/>
          <p:nvPr/>
        </p:nvSpPr>
        <p:spPr>
          <a:xfrm>
            <a:off x="461090" y="1233615"/>
            <a:ext cx="3982729" cy="3580378"/>
          </a:xfrm>
          <a:prstGeom prst="roundRect">
            <a:avLst/>
          </a:prstGeom>
          <a:solidFill>
            <a:srgbClr val="0F6636"/>
          </a:solidFill>
          <a:ln>
            <a:solidFill>
              <a:srgbClr val="0F6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IMAGE(S)</a:t>
            </a:r>
          </a:p>
        </p:txBody>
      </p:sp>
      <p:sp>
        <p:nvSpPr>
          <p:cNvPr id="29" name="TextBox 28">
            <a:extLst>
              <a:ext uri="{FF2B5EF4-FFF2-40B4-BE49-F238E27FC236}">
                <a16:creationId xmlns:a16="http://schemas.microsoft.com/office/drawing/2014/main" id="{24EC7DE0-B5BA-4A4E-95BD-E3660B1E7A2A}"/>
              </a:ext>
            </a:extLst>
          </p:cNvPr>
          <p:cNvSpPr txBox="1"/>
          <p:nvPr/>
        </p:nvSpPr>
        <p:spPr>
          <a:xfrm>
            <a:off x="5791200" y="6228763"/>
            <a:ext cx="5064369" cy="369332"/>
          </a:xfrm>
          <a:prstGeom prst="rect">
            <a:avLst/>
          </a:prstGeom>
          <a:noFill/>
        </p:spPr>
        <p:txBody>
          <a:bodyPr wrap="square" rtlCol="0">
            <a:spAutoFit/>
          </a:bodyPr>
          <a:lstStyle/>
          <a:p>
            <a:r>
              <a:rPr lang="en-US" dirty="0">
                <a:latin typeface="+mn-lt"/>
              </a:rPr>
              <a:t>Institution logos can go along the bottom</a:t>
            </a:r>
          </a:p>
        </p:txBody>
      </p:sp>
    </p:spTree>
    <p:extLst>
      <p:ext uri="{BB962C8B-B14F-4D97-AF65-F5344CB8AC3E}">
        <p14:creationId xmlns:p14="http://schemas.microsoft.com/office/powerpoint/2010/main" val="193065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04813" y="0"/>
            <a:ext cx="11787187" cy="903288"/>
          </a:xfrm>
        </p:spPr>
        <p:txBody>
          <a:bodyPr>
            <a:normAutofit fontScale="90000"/>
          </a:bodyPr>
          <a:lstStyle/>
          <a:p>
            <a:r>
              <a:rPr kumimoji="0" lang="en-US" sz="3200" b="0" i="0" u="none" strike="noStrike" kern="1200" cap="none" spc="0" normalizeH="0" baseline="0" noProof="0" dirty="0">
                <a:ln>
                  <a:noFill/>
                </a:ln>
                <a:solidFill>
                  <a:prstClr val="white"/>
                </a:solidFill>
                <a:effectLst/>
                <a:uLnTx/>
                <a:uFillTx/>
                <a:latin typeface="Verdana"/>
                <a:ea typeface="+mj-ea"/>
                <a:cs typeface="+mj-cs"/>
              </a:rPr>
              <a:t>How to Build a DOE Basic Energy Sciences Highlight Slide</a:t>
            </a:r>
            <a:endParaRPr lang="en-US" sz="3400" b="1" dirty="0">
              <a:solidFill>
                <a:srgbClr val="008000"/>
              </a:solidFill>
            </a:endParaRPr>
          </a:p>
        </p:txBody>
      </p:sp>
      <p:sp>
        <p:nvSpPr>
          <p:cNvPr id="2" name="Content Placeholder 1"/>
          <p:cNvSpPr>
            <a:spLocks noGrp="1"/>
          </p:cNvSpPr>
          <p:nvPr>
            <p:ph idx="4294967295"/>
          </p:nvPr>
        </p:nvSpPr>
        <p:spPr>
          <a:xfrm>
            <a:off x="626696" y="958972"/>
            <a:ext cx="11014319" cy="5221287"/>
          </a:xfrm>
        </p:spPr>
        <p:txBody>
          <a:bodyPr>
            <a:normAutofit fontScale="92500" lnSpcReduction="20000"/>
          </a:bodyPr>
          <a:lstStyle/>
          <a:p>
            <a:pPr>
              <a:buNone/>
            </a:pPr>
            <a:r>
              <a:rPr lang="en-US" b="1" dirty="0">
                <a:solidFill>
                  <a:srgbClr val="0F6636"/>
                </a:solidFill>
              </a:rPr>
              <a:t>Purpose</a:t>
            </a:r>
          </a:p>
          <a:p>
            <a:pPr lvl="1">
              <a:buFont typeface="Arial" pitchFamily="34" charset="0"/>
              <a:buChar char="•"/>
            </a:pPr>
            <a:r>
              <a:rPr lang="en-US" sz="2000" dirty="0">
                <a:solidFill>
                  <a:schemeClr val="tx1"/>
                </a:solidFill>
              </a:rPr>
              <a:t>Convey current scientific and technical research results in a way that is intriguing, succinct, relevant, and easily understood by both technical and non-technical communities.</a:t>
            </a:r>
          </a:p>
          <a:p>
            <a:pPr>
              <a:buNone/>
            </a:pPr>
            <a:r>
              <a:rPr lang="en-US" b="1" dirty="0">
                <a:solidFill>
                  <a:srgbClr val="0F6636"/>
                </a:solidFill>
              </a:rPr>
              <a:t>Use</a:t>
            </a:r>
            <a:r>
              <a:rPr lang="en-US" dirty="0">
                <a:solidFill>
                  <a:srgbClr val="008000"/>
                </a:solidFill>
              </a:rPr>
              <a:t> </a:t>
            </a:r>
          </a:p>
          <a:p>
            <a:pPr lvl="1">
              <a:buFont typeface="Arial" pitchFamily="34" charset="0"/>
              <a:buChar char="•"/>
            </a:pPr>
            <a:r>
              <a:rPr lang="en-US" sz="2000" dirty="0">
                <a:solidFill>
                  <a:schemeClr val="tx1"/>
                </a:solidFill>
              </a:rPr>
              <a:t>Information can be employed and adapted for multiple uses, including meetings with other federal agencies, review committees, scientific panels, and budget meetings.</a:t>
            </a:r>
          </a:p>
          <a:p>
            <a:pPr lvl="1">
              <a:buFont typeface="Arial" pitchFamily="34" charset="0"/>
              <a:buChar char="•"/>
            </a:pPr>
            <a:r>
              <a:rPr lang="en-US" sz="2000" dirty="0">
                <a:solidFill>
                  <a:schemeClr val="tx1"/>
                </a:solidFill>
              </a:rPr>
              <a:t>Highlight text can also be a critical component of annual budget request documents that are reviewed by DOE senior leadership and Congress.</a:t>
            </a:r>
          </a:p>
          <a:p>
            <a:pPr>
              <a:buNone/>
            </a:pPr>
            <a:r>
              <a:rPr lang="en-US" b="1" dirty="0">
                <a:solidFill>
                  <a:srgbClr val="0F6636"/>
                </a:solidFill>
              </a:rPr>
              <a:t>Needs </a:t>
            </a:r>
          </a:p>
          <a:p>
            <a:pPr lvl="1">
              <a:buFont typeface="Arial" pitchFamily="34" charset="0"/>
              <a:buChar char="•"/>
            </a:pPr>
            <a:r>
              <a:rPr lang="en-US" sz="2000" dirty="0">
                <a:solidFill>
                  <a:schemeClr val="tx1"/>
                </a:solidFill>
              </a:rPr>
              <a:t>It is exceptionally important to convey the importance or significance the research has on the particular research field.</a:t>
            </a:r>
          </a:p>
          <a:p>
            <a:pPr lvl="1">
              <a:buFont typeface="Arial" pitchFamily="34" charset="0"/>
              <a:buChar char="•"/>
            </a:pPr>
            <a:r>
              <a:rPr lang="en-US" sz="2000" dirty="0">
                <a:solidFill>
                  <a:schemeClr val="tx1"/>
                </a:solidFill>
              </a:rPr>
              <a:t>A standard format for scientific highlights helps the Office of Science to efficiently and effectively communicate research results to the public.</a:t>
            </a:r>
          </a:p>
        </p:txBody>
      </p:sp>
    </p:spTree>
    <p:extLst>
      <p:ext uri="{BB962C8B-B14F-4D97-AF65-F5344CB8AC3E}">
        <p14:creationId xmlns:p14="http://schemas.microsoft.com/office/powerpoint/2010/main" val="190456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04813" y="0"/>
            <a:ext cx="11787187" cy="903288"/>
          </a:xfrm>
        </p:spPr>
        <p:txBody>
          <a:bodyPr>
            <a:normAutofit fontScale="90000"/>
          </a:bodyPr>
          <a:lstStyle/>
          <a:p>
            <a:r>
              <a:rPr kumimoji="0" lang="en-US" sz="3200" b="0" i="0" u="none" strike="noStrike" kern="1200" cap="none" spc="0" normalizeH="0" baseline="0" noProof="0" dirty="0">
                <a:ln>
                  <a:noFill/>
                </a:ln>
                <a:solidFill>
                  <a:prstClr val="white"/>
                </a:solidFill>
                <a:effectLst/>
                <a:uLnTx/>
                <a:uFillTx/>
                <a:latin typeface="Verdana"/>
                <a:ea typeface="+mj-ea"/>
                <a:cs typeface="+mj-cs"/>
              </a:rPr>
              <a:t>How to Build a DOE Basic Energy Sciences Highlight Slide</a:t>
            </a:r>
            <a:endParaRPr lang="en-US" b="1" dirty="0">
              <a:solidFill>
                <a:srgbClr val="008000"/>
              </a:solidFill>
            </a:endParaRPr>
          </a:p>
        </p:txBody>
      </p:sp>
      <p:sp>
        <p:nvSpPr>
          <p:cNvPr id="2" name="Content Placeholder 1"/>
          <p:cNvSpPr>
            <a:spLocks noGrp="1"/>
          </p:cNvSpPr>
          <p:nvPr>
            <p:ph idx="4294967295"/>
          </p:nvPr>
        </p:nvSpPr>
        <p:spPr>
          <a:xfrm>
            <a:off x="672733" y="903288"/>
            <a:ext cx="11311744" cy="5585746"/>
          </a:xfrm>
        </p:spPr>
        <p:txBody>
          <a:bodyPr>
            <a:normAutofit fontScale="85000" lnSpcReduction="20000"/>
          </a:bodyPr>
          <a:lstStyle/>
          <a:p>
            <a:pPr>
              <a:buNone/>
            </a:pPr>
            <a:r>
              <a:rPr lang="en-US" sz="2600" b="1" dirty="0">
                <a:solidFill>
                  <a:srgbClr val="0F6636"/>
                </a:solidFill>
              </a:rPr>
              <a:t>Submission</a:t>
            </a:r>
          </a:p>
          <a:p>
            <a:pPr marL="457200" lvl="1" indent="-228600">
              <a:buFont typeface="Arial" pitchFamily="34" charset="0"/>
              <a:buChar char="•"/>
            </a:pPr>
            <a:r>
              <a:rPr lang="en-US" sz="2200" dirty="0">
                <a:solidFill>
                  <a:schemeClr val="tx1"/>
                </a:solidFill>
              </a:rPr>
              <a:t>Highlights should be submitted regularly to your Point of Contact (POC). In general, highlights should focus on a published, or soon to be published, paper.  Information on publication timing, should be shared (in writing). Highlights involving sensitive information that would compromise patents, for example, should be shared via secure means, not as a highlight slide.  </a:t>
            </a:r>
          </a:p>
          <a:p>
            <a:pPr marL="457200" lvl="1" indent="-228600">
              <a:buNone/>
            </a:pPr>
            <a:endParaRPr lang="en-US" sz="1200" dirty="0">
              <a:solidFill>
                <a:schemeClr val="tx1"/>
              </a:solidFill>
            </a:endParaRPr>
          </a:p>
          <a:p>
            <a:pPr marL="457200" lvl="1" indent="-228600">
              <a:buFont typeface="Arial" pitchFamily="34" charset="0"/>
              <a:buChar char="•"/>
            </a:pPr>
            <a:r>
              <a:rPr lang="en-US" sz="2200" dirty="0">
                <a:solidFill>
                  <a:schemeClr val="tx1"/>
                </a:solidFill>
              </a:rPr>
              <a:t>Send your POC a copy the published paper (if available) or preprint if not yet published with the highlight. </a:t>
            </a:r>
          </a:p>
          <a:p>
            <a:pPr marL="457200" lvl="1" indent="-228600">
              <a:buFont typeface="Arial" pitchFamily="34" charset="0"/>
              <a:buChar char="•"/>
            </a:pPr>
            <a:endParaRPr lang="en-US" sz="1200" dirty="0">
              <a:solidFill>
                <a:schemeClr val="tx1"/>
              </a:solidFill>
            </a:endParaRPr>
          </a:p>
          <a:p>
            <a:pPr marL="457200" lvl="1" indent="-228600">
              <a:buFont typeface="Arial" pitchFamily="34" charset="0"/>
              <a:buChar char="•"/>
            </a:pPr>
            <a:r>
              <a:rPr lang="en-US" sz="2200" dirty="0">
                <a:solidFill>
                  <a:schemeClr val="tx1"/>
                </a:solidFill>
              </a:rPr>
              <a:t>If your institution has a press release (or planned press release), please forward to your POC.  </a:t>
            </a:r>
          </a:p>
          <a:p>
            <a:pPr marL="457200" lvl="1" indent="-228600">
              <a:buFont typeface="Arial" pitchFamily="34" charset="0"/>
              <a:buChar char="•"/>
            </a:pPr>
            <a:endParaRPr lang="en-US" sz="1000" dirty="0">
              <a:solidFill>
                <a:schemeClr val="tx1"/>
              </a:solidFill>
            </a:endParaRPr>
          </a:p>
          <a:p>
            <a:pPr marL="457200" lvl="1" indent="-228600">
              <a:buFont typeface="Arial" pitchFamily="34" charset="0"/>
              <a:buChar char="•"/>
            </a:pPr>
            <a:r>
              <a:rPr lang="en-US" sz="2200" dirty="0">
                <a:solidFill>
                  <a:schemeClr val="tx1"/>
                </a:solidFill>
              </a:rPr>
              <a:t>All graphics should be clear and large enough to be easily viewed.  Keep resolution of the embedded graphic in mind.</a:t>
            </a:r>
          </a:p>
          <a:p>
            <a:pPr marL="457200" lvl="1" indent="-228600">
              <a:buNone/>
            </a:pPr>
            <a:endParaRPr lang="en-US" sz="1000" dirty="0">
              <a:solidFill>
                <a:schemeClr val="tx1"/>
              </a:solidFill>
            </a:endParaRPr>
          </a:p>
          <a:p>
            <a:pPr marL="225425" lvl="1" indent="3175" algn="ctr">
              <a:buNone/>
            </a:pPr>
            <a:r>
              <a:rPr lang="en-US" sz="2200" b="1" dirty="0">
                <a:solidFill>
                  <a:srgbClr val="0F6636"/>
                </a:solidFill>
              </a:rPr>
              <a:t>Well crafted highlight slides may be presented by many different people with many different science backgrounds!</a:t>
            </a:r>
            <a:endParaRPr lang="en-US" sz="2200" dirty="0">
              <a:solidFill>
                <a:srgbClr val="0F6636"/>
              </a:solidFill>
            </a:endParaRPr>
          </a:p>
          <a:p>
            <a:pPr>
              <a:buNone/>
            </a:pPr>
            <a:endParaRPr lang="en-US" dirty="0">
              <a:solidFill>
                <a:srgbClr val="008000"/>
              </a:solidFill>
            </a:endParaRPr>
          </a:p>
        </p:txBody>
      </p:sp>
    </p:spTree>
    <p:extLst>
      <p:ext uri="{BB962C8B-B14F-4D97-AF65-F5344CB8AC3E}">
        <p14:creationId xmlns:p14="http://schemas.microsoft.com/office/powerpoint/2010/main" val="103253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idx="4294967295"/>
          </p:nvPr>
        </p:nvSpPr>
        <p:spPr>
          <a:xfrm>
            <a:off x="404813" y="0"/>
            <a:ext cx="11787187" cy="903288"/>
          </a:xfrm>
        </p:spPr>
        <p:txBody>
          <a:bodyPr>
            <a:noAutofit/>
          </a:bodyPr>
          <a:lstStyle/>
          <a:p>
            <a:r>
              <a:rPr kumimoji="0" lang="en-US" sz="2900" b="0" i="0" u="none" strike="noStrike" kern="1200" cap="none" spc="0" normalizeH="0" baseline="0" noProof="0" dirty="0">
                <a:ln>
                  <a:noFill/>
                </a:ln>
                <a:solidFill>
                  <a:prstClr val="white"/>
                </a:solidFill>
                <a:effectLst/>
                <a:uLnTx/>
                <a:uFillTx/>
                <a:latin typeface="Verdana"/>
                <a:ea typeface="+mj-ea"/>
                <a:cs typeface="+mj-cs"/>
              </a:rPr>
              <a:t>How to Build a DOE Basic Energy Sciences Highlight Slide</a:t>
            </a:r>
            <a:endParaRPr lang="en-US" sz="2800" dirty="0"/>
          </a:p>
        </p:txBody>
      </p:sp>
      <p:sp>
        <p:nvSpPr>
          <p:cNvPr id="10" name="TextBox 9"/>
          <p:cNvSpPr txBox="1"/>
          <p:nvPr/>
        </p:nvSpPr>
        <p:spPr>
          <a:xfrm>
            <a:off x="694061" y="971213"/>
            <a:ext cx="6552691" cy="677108"/>
          </a:xfrm>
          <a:prstGeom prst="rect">
            <a:avLst/>
          </a:prstGeom>
          <a:noFill/>
        </p:spPr>
        <p:txBody>
          <a:bodyPr wrap="none" rtlCol="0">
            <a:spAutoFit/>
          </a:bodyPr>
          <a:lstStyle/>
          <a:p>
            <a:r>
              <a:rPr lang="en-US" sz="2000" b="1" dirty="0">
                <a:latin typeface="+mj-lt"/>
                <a:cs typeface="Arial" pitchFamily="34" charset="0"/>
              </a:rPr>
              <a:t>Title</a:t>
            </a:r>
          </a:p>
          <a:p>
            <a:r>
              <a:rPr lang="en-US" dirty="0">
                <a:latin typeface="+mj-lt"/>
              </a:rPr>
              <a:t>Attention grabbing and accessible but not exaggerated</a:t>
            </a:r>
          </a:p>
        </p:txBody>
      </p:sp>
      <p:sp>
        <p:nvSpPr>
          <p:cNvPr id="12" name="TextBox 11"/>
          <p:cNvSpPr txBox="1"/>
          <p:nvPr/>
        </p:nvSpPr>
        <p:spPr>
          <a:xfrm>
            <a:off x="694061" y="1658605"/>
            <a:ext cx="6120081" cy="3354765"/>
          </a:xfrm>
          <a:prstGeom prst="rect">
            <a:avLst/>
          </a:prstGeom>
          <a:noFill/>
        </p:spPr>
        <p:txBody>
          <a:bodyPr wrap="square" rtlCol="0">
            <a:spAutoFit/>
          </a:bodyPr>
          <a:lstStyle/>
          <a:p>
            <a:pPr>
              <a:spcAft>
                <a:spcPts val="600"/>
              </a:spcAft>
            </a:pPr>
            <a:r>
              <a:rPr lang="en-US" sz="2000" b="1" dirty="0">
                <a:latin typeface="+mj-lt"/>
                <a:cs typeface="Arial" pitchFamily="34" charset="0"/>
              </a:rPr>
              <a:t>Text</a:t>
            </a:r>
          </a:p>
          <a:p>
            <a:pPr>
              <a:spcAft>
                <a:spcPts val="600"/>
              </a:spcAft>
            </a:pPr>
            <a:r>
              <a:rPr lang="en-US" dirty="0">
                <a:latin typeface="+mj-lt"/>
              </a:rPr>
              <a:t>All text should be short and to the point –</a:t>
            </a:r>
            <a:br>
              <a:rPr lang="en-US" dirty="0">
                <a:latin typeface="+mj-lt"/>
              </a:rPr>
            </a:br>
            <a:r>
              <a:rPr lang="en-US" dirty="0">
                <a:latin typeface="+mj-lt"/>
              </a:rPr>
              <a:t>minimize words and stress significance to society</a:t>
            </a:r>
            <a:endParaRPr lang="en-US" sz="800" dirty="0">
              <a:latin typeface="+mj-lt"/>
            </a:endParaRPr>
          </a:p>
          <a:p>
            <a:pPr marL="225425" lvl="1" indent="-225425">
              <a:spcAft>
                <a:spcPts val="600"/>
              </a:spcAft>
              <a:buFont typeface="Arial" pitchFamily="34" charset="0"/>
              <a:buChar char="•"/>
            </a:pPr>
            <a:r>
              <a:rPr lang="en-US" b="1" dirty="0">
                <a:latin typeface="+mj-lt"/>
              </a:rPr>
              <a:t>Scientific Achievement</a:t>
            </a:r>
            <a:r>
              <a:rPr lang="en-US" dirty="0">
                <a:latin typeface="+mj-lt"/>
              </a:rPr>
              <a:t> – 50 words or less</a:t>
            </a:r>
          </a:p>
          <a:p>
            <a:pPr marL="225425" lvl="1" indent="-225425">
              <a:spcAft>
                <a:spcPts val="600"/>
              </a:spcAft>
              <a:buFont typeface="Arial" pitchFamily="34" charset="0"/>
              <a:buChar char="•"/>
            </a:pPr>
            <a:r>
              <a:rPr lang="en-US" b="1" dirty="0">
                <a:latin typeface="+mj-lt"/>
              </a:rPr>
              <a:t>Significance and Impact</a:t>
            </a:r>
            <a:r>
              <a:rPr lang="en-US" dirty="0">
                <a:latin typeface="+mj-lt"/>
              </a:rPr>
              <a:t> – 50 words or less</a:t>
            </a:r>
          </a:p>
          <a:p>
            <a:pPr marL="225425" lvl="1" indent="-225425">
              <a:spcAft>
                <a:spcPts val="600"/>
              </a:spcAft>
              <a:tabLst>
                <a:tab pos="457200" algn="l"/>
              </a:tabLst>
            </a:pPr>
            <a:r>
              <a:rPr lang="en-US" dirty="0">
                <a:latin typeface="+mj-lt"/>
              </a:rPr>
              <a:t>		Importance, relevance, or intriguing 	component of the finding to the field</a:t>
            </a:r>
          </a:p>
          <a:p>
            <a:pPr marL="225425" lvl="1" indent="-225425">
              <a:spcAft>
                <a:spcPts val="600"/>
              </a:spcAft>
              <a:buFont typeface="Arial" pitchFamily="34" charset="0"/>
              <a:buChar char="•"/>
            </a:pPr>
            <a:r>
              <a:rPr lang="en-US" b="1" dirty="0">
                <a:latin typeface="+mj-lt"/>
              </a:rPr>
              <a:t>Research Details </a:t>
            </a:r>
            <a:r>
              <a:rPr lang="en-US" dirty="0">
                <a:latin typeface="+mj-lt"/>
              </a:rPr>
              <a:t>– Address the research approach in 2-4 bullet points</a:t>
            </a:r>
          </a:p>
          <a:p>
            <a:pPr marL="225425" lvl="1" indent="-225425">
              <a:spcAft>
                <a:spcPts val="600"/>
              </a:spcAft>
              <a:buFont typeface="Arial" pitchFamily="34" charset="0"/>
              <a:buChar char="•"/>
            </a:pPr>
            <a:r>
              <a:rPr lang="en-US" b="1" dirty="0">
                <a:latin typeface="+mj-lt"/>
                <a:cs typeface="Arial" pitchFamily="34" charset="0"/>
              </a:rPr>
              <a:t>Citation - </a:t>
            </a:r>
            <a:r>
              <a:rPr lang="en-US" dirty="0">
                <a:latin typeface="+mj-lt"/>
              </a:rPr>
              <a:t>Full citation with DOI is preferable</a:t>
            </a:r>
          </a:p>
        </p:txBody>
      </p:sp>
      <p:sp>
        <p:nvSpPr>
          <p:cNvPr id="16" name="Freeform 15"/>
          <p:cNvSpPr/>
          <p:nvPr/>
        </p:nvSpPr>
        <p:spPr>
          <a:xfrm>
            <a:off x="2667000" y="1021390"/>
            <a:ext cx="4927600" cy="353774"/>
          </a:xfrm>
          <a:custGeom>
            <a:avLst/>
            <a:gdLst>
              <a:gd name="connsiteX0" fmla="*/ 0 w 5647765"/>
              <a:gd name="connsiteY0" fmla="*/ 258184 h 968188"/>
              <a:gd name="connsiteX1" fmla="*/ 3098202 w 5647765"/>
              <a:gd name="connsiteY1" fmla="*/ 118334 h 968188"/>
              <a:gd name="connsiteX2" fmla="*/ 5647765 w 5647765"/>
              <a:gd name="connsiteY2" fmla="*/ 968188 h 968188"/>
              <a:gd name="connsiteX3" fmla="*/ 5647765 w 5647765"/>
              <a:gd name="connsiteY3" fmla="*/ 968188 h 968188"/>
            </a:gdLst>
            <a:ahLst/>
            <a:cxnLst>
              <a:cxn ang="0">
                <a:pos x="connsiteX0" y="connsiteY0"/>
              </a:cxn>
              <a:cxn ang="0">
                <a:pos x="connsiteX1" y="connsiteY1"/>
              </a:cxn>
              <a:cxn ang="0">
                <a:pos x="connsiteX2" y="connsiteY2"/>
              </a:cxn>
              <a:cxn ang="0">
                <a:pos x="connsiteX3" y="connsiteY3"/>
              </a:cxn>
            </a:cxnLst>
            <a:rect l="l" t="t" r="r" b="b"/>
            <a:pathLst>
              <a:path w="5647765" h="968188">
                <a:moveTo>
                  <a:pt x="0" y="258184"/>
                </a:moveTo>
                <a:cubicBezTo>
                  <a:pt x="1078454" y="129092"/>
                  <a:pt x="2156908" y="0"/>
                  <a:pt x="3098202" y="118334"/>
                </a:cubicBezTo>
                <a:cubicBezTo>
                  <a:pt x="4039496" y="236668"/>
                  <a:pt x="5647765" y="968188"/>
                  <a:pt x="5647765" y="968188"/>
                </a:cubicBezTo>
                <a:lnTo>
                  <a:pt x="5647765" y="968188"/>
                </a:lnTo>
              </a:path>
            </a:pathLst>
          </a:cu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p:cNvSpPr/>
          <p:nvPr/>
        </p:nvSpPr>
        <p:spPr>
          <a:xfrm>
            <a:off x="7418339" y="1521471"/>
            <a:ext cx="685800" cy="1909167"/>
          </a:xfrm>
          <a:prstGeom prst="leftBrace">
            <a:avLst>
              <a:gd name="adj1" fmla="val 8333"/>
              <a:gd name="adj2" fmla="val 50952"/>
            </a:avLst>
          </a:prstGeom>
          <a:ln w="508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3"/>
              </a:solidFill>
            </a:endParaRPr>
          </a:p>
        </p:txBody>
      </p:sp>
      <p:sp>
        <p:nvSpPr>
          <p:cNvPr id="18" name="Freeform 17"/>
          <p:cNvSpPr/>
          <p:nvPr/>
        </p:nvSpPr>
        <p:spPr>
          <a:xfrm flipV="1">
            <a:off x="6553200" y="4867458"/>
            <a:ext cx="1640648" cy="615378"/>
          </a:xfrm>
          <a:custGeom>
            <a:avLst/>
            <a:gdLst>
              <a:gd name="connsiteX0" fmla="*/ 0 w 1818042"/>
              <a:gd name="connsiteY0" fmla="*/ 0 h 935915"/>
              <a:gd name="connsiteX1" fmla="*/ 1258645 w 1818042"/>
              <a:gd name="connsiteY1" fmla="*/ 710004 h 935915"/>
              <a:gd name="connsiteX2" fmla="*/ 1818042 w 1818042"/>
              <a:gd name="connsiteY2" fmla="*/ 935915 h 935915"/>
            </a:gdLst>
            <a:ahLst/>
            <a:cxnLst>
              <a:cxn ang="0">
                <a:pos x="connsiteX0" y="connsiteY0"/>
              </a:cxn>
              <a:cxn ang="0">
                <a:pos x="connsiteX1" y="connsiteY1"/>
              </a:cxn>
              <a:cxn ang="0">
                <a:pos x="connsiteX2" y="connsiteY2"/>
              </a:cxn>
            </a:cxnLst>
            <a:rect l="l" t="t" r="r" b="b"/>
            <a:pathLst>
              <a:path w="1818042" h="935915">
                <a:moveTo>
                  <a:pt x="0" y="0"/>
                </a:moveTo>
                <a:cubicBezTo>
                  <a:pt x="477819" y="277009"/>
                  <a:pt x="955638" y="554018"/>
                  <a:pt x="1258645" y="710004"/>
                </a:cubicBezTo>
                <a:cubicBezTo>
                  <a:pt x="1561652" y="865990"/>
                  <a:pt x="1689847" y="900952"/>
                  <a:pt x="1818042" y="935915"/>
                </a:cubicBezTo>
              </a:path>
            </a:pathLst>
          </a:cu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accent3"/>
                </a:solidFill>
              </a:ln>
              <a:solidFill>
                <a:schemeClr val="accent3"/>
              </a:solidFill>
            </a:endParaRPr>
          </a:p>
        </p:txBody>
      </p:sp>
      <p:sp>
        <p:nvSpPr>
          <p:cNvPr id="13" name="TextBox 12">
            <a:extLst>
              <a:ext uri="{FF2B5EF4-FFF2-40B4-BE49-F238E27FC236}">
                <a16:creationId xmlns:a16="http://schemas.microsoft.com/office/drawing/2014/main" id="{6A3E92AE-6C9B-4D7F-99B7-F70857DC48D0}"/>
              </a:ext>
            </a:extLst>
          </p:cNvPr>
          <p:cNvSpPr txBox="1"/>
          <p:nvPr/>
        </p:nvSpPr>
        <p:spPr>
          <a:xfrm>
            <a:off x="694061" y="4985560"/>
            <a:ext cx="6154614" cy="954107"/>
          </a:xfrm>
          <a:prstGeom prst="rect">
            <a:avLst/>
          </a:prstGeom>
          <a:noFill/>
        </p:spPr>
        <p:txBody>
          <a:bodyPr wrap="square">
            <a:spAutoFit/>
          </a:bodyPr>
          <a:lstStyle/>
          <a:p>
            <a:r>
              <a:rPr lang="en-US" sz="2000" b="1" dirty="0">
                <a:latin typeface="+mj-lt"/>
                <a:cs typeface="Arial" pitchFamily="34" charset="0"/>
              </a:rPr>
              <a:t>PowerPoint Notes</a:t>
            </a:r>
          </a:p>
          <a:p>
            <a:pPr marL="285750" indent="-285750">
              <a:buFont typeface="Arial" panose="020B0604020202020204" pitchFamily="34" charset="0"/>
              <a:buChar char="•"/>
            </a:pPr>
            <a:r>
              <a:rPr lang="en-US" dirty="0">
                <a:latin typeface="+mj-lt"/>
              </a:rPr>
              <a:t>Give a 1-2 paragraph detailed explanation with acknowledgements and optional related links</a:t>
            </a:r>
            <a:endParaRPr lang="en-US" dirty="0"/>
          </a:p>
        </p:txBody>
      </p:sp>
      <p:pic>
        <p:nvPicPr>
          <p:cNvPr id="3" name="Picture 2">
            <a:extLst>
              <a:ext uri="{FF2B5EF4-FFF2-40B4-BE49-F238E27FC236}">
                <a16:creationId xmlns:a16="http://schemas.microsoft.com/office/drawing/2014/main" id="{0B87CD0D-FF0F-4E06-9541-470F25C20147}"/>
              </a:ext>
            </a:extLst>
          </p:cNvPr>
          <p:cNvPicPr>
            <a:picLocks noChangeAspect="1"/>
          </p:cNvPicPr>
          <p:nvPr/>
        </p:nvPicPr>
        <p:blipFill>
          <a:blip r:embed="rId3"/>
          <a:stretch>
            <a:fillRect/>
          </a:stretch>
        </p:blipFill>
        <p:spPr>
          <a:xfrm>
            <a:off x="8193849" y="1416352"/>
            <a:ext cx="3747925" cy="2114860"/>
          </a:xfrm>
          <a:prstGeom prst="rect">
            <a:avLst/>
          </a:prstGeom>
        </p:spPr>
      </p:pic>
      <p:pic>
        <p:nvPicPr>
          <p:cNvPr id="7" name="Picture 6">
            <a:extLst>
              <a:ext uri="{FF2B5EF4-FFF2-40B4-BE49-F238E27FC236}">
                <a16:creationId xmlns:a16="http://schemas.microsoft.com/office/drawing/2014/main" id="{1056AD1D-C7DE-4BE7-A14F-2245186C1542}"/>
              </a:ext>
            </a:extLst>
          </p:cNvPr>
          <p:cNvPicPr>
            <a:picLocks noChangeAspect="1"/>
          </p:cNvPicPr>
          <p:nvPr/>
        </p:nvPicPr>
        <p:blipFill>
          <a:blip r:embed="rId4"/>
          <a:stretch>
            <a:fillRect/>
          </a:stretch>
        </p:blipFill>
        <p:spPr>
          <a:xfrm>
            <a:off x="8237005" y="3547317"/>
            <a:ext cx="3747925" cy="1324325"/>
          </a:xfrm>
          <a:prstGeom prst="rect">
            <a:avLst/>
          </a:prstGeom>
        </p:spPr>
      </p:pic>
      <p:pic>
        <p:nvPicPr>
          <p:cNvPr id="11" name="Picture 10">
            <a:extLst>
              <a:ext uri="{FF2B5EF4-FFF2-40B4-BE49-F238E27FC236}">
                <a16:creationId xmlns:a16="http://schemas.microsoft.com/office/drawing/2014/main" id="{7EC5672E-3E57-4140-89A3-57A8391EB370}"/>
              </a:ext>
            </a:extLst>
          </p:cNvPr>
          <p:cNvPicPr>
            <a:picLocks noChangeAspect="1"/>
          </p:cNvPicPr>
          <p:nvPr/>
        </p:nvPicPr>
        <p:blipFill>
          <a:blip r:embed="rId5"/>
          <a:stretch>
            <a:fillRect/>
          </a:stretch>
        </p:blipFill>
        <p:spPr>
          <a:xfrm>
            <a:off x="8237005" y="4867460"/>
            <a:ext cx="3747925" cy="1083304"/>
          </a:xfrm>
          <a:prstGeom prst="rect">
            <a:avLst/>
          </a:prstGeom>
        </p:spPr>
      </p:pic>
      <p:sp>
        <p:nvSpPr>
          <p:cNvPr id="14" name="TextBox 13">
            <a:extLst>
              <a:ext uri="{FF2B5EF4-FFF2-40B4-BE49-F238E27FC236}">
                <a16:creationId xmlns:a16="http://schemas.microsoft.com/office/drawing/2014/main" id="{AA8CED4D-BB21-453E-8CBF-4A68E0EEA158}"/>
              </a:ext>
            </a:extLst>
          </p:cNvPr>
          <p:cNvSpPr txBox="1"/>
          <p:nvPr/>
        </p:nvSpPr>
        <p:spPr>
          <a:xfrm>
            <a:off x="4293286" y="5995900"/>
            <a:ext cx="6342630" cy="646331"/>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mj-lt"/>
                <a:ea typeface="Verdana" panose="020B0604030504040204" pitchFamily="34" charset="0"/>
              </a:rPr>
              <a:t>Sponsor delineation of work should be made clear here, and reflect acknowledgements/credit lines</a:t>
            </a:r>
            <a:endParaRPr lang="en-US" dirty="0">
              <a:latin typeface="+mj-lt"/>
              <a:ea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26FC16-07F8-4519-903C-563F278633FC}"/>
              </a:ext>
            </a:extLst>
          </p:cNvPr>
          <p:cNvPicPr>
            <a:picLocks noChangeAspect="1"/>
          </p:cNvPicPr>
          <p:nvPr/>
        </p:nvPicPr>
        <p:blipFill>
          <a:blip r:embed="rId2"/>
          <a:stretch>
            <a:fillRect/>
          </a:stretch>
        </p:blipFill>
        <p:spPr>
          <a:xfrm>
            <a:off x="6307124" y="2068214"/>
            <a:ext cx="5485822" cy="3095512"/>
          </a:xfrm>
          <a:prstGeom prst="rect">
            <a:avLst/>
          </a:prstGeom>
        </p:spPr>
      </p:pic>
      <p:sp>
        <p:nvSpPr>
          <p:cNvPr id="3" name="Title 2"/>
          <p:cNvSpPr>
            <a:spLocks noGrp="1"/>
          </p:cNvSpPr>
          <p:nvPr>
            <p:ph type="title" idx="4294967295"/>
          </p:nvPr>
        </p:nvSpPr>
        <p:spPr>
          <a:xfrm>
            <a:off x="404813" y="0"/>
            <a:ext cx="11787187" cy="903288"/>
          </a:xfrm>
        </p:spPr>
        <p:txBody>
          <a:bodyPr>
            <a:noAutofit/>
          </a:bodyPr>
          <a:lstStyle/>
          <a:p>
            <a:r>
              <a:rPr lang="en-US" sz="2900" dirty="0"/>
              <a:t>How to Build a DOE Basic Energy Sciences Highlight Slide</a:t>
            </a:r>
          </a:p>
        </p:txBody>
      </p:sp>
      <p:sp>
        <p:nvSpPr>
          <p:cNvPr id="7" name="TextBox 6"/>
          <p:cNvSpPr txBox="1"/>
          <p:nvPr/>
        </p:nvSpPr>
        <p:spPr>
          <a:xfrm>
            <a:off x="859401" y="3812018"/>
            <a:ext cx="5342108" cy="2015936"/>
          </a:xfrm>
          <a:prstGeom prst="rect">
            <a:avLst/>
          </a:prstGeom>
          <a:noFill/>
        </p:spPr>
        <p:txBody>
          <a:bodyPr wrap="square" rtlCol="0">
            <a:spAutoFit/>
          </a:bodyPr>
          <a:lstStyle/>
          <a:p>
            <a:pPr>
              <a:spcAft>
                <a:spcPts val="600"/>
              </a:spcAft>
            </a:pPr>
            <a:r>
              <a:rPr lang="en-US" sz="2000" b="1" dirty="0">
                <a:latin typeface="+mj-lt"/>
                <a:cs typeface="Arial" pitchFamily="34" charset="0"/>
              </a:rPr>
              <a:t>Institutional logo(s)</a:t>
            </a:r>
          </a:p>
          <a:p>
            <a:pPr marL="511175" lvl="1" indent="-285750">
              <a:spcAft>
                <a:spcPts val="600"/>
              </a:spcAft>
              <a:buFont typeface="Arial" panose="020B0604020202020204" pitchFamily="34" charset="0"/>
              <a:buChar char="•"/>
            </a:pPr>
            <a:r>
              <a:rPr lang="en-US" dirty="0">
                <a:latin typeface="+mj-lt"/>
              </a:rPr>
              <a:t>Include affiliations or institutional logos</a:t>
            </a:r>
          </a:p>
          <a:p>
            <a:pPr marL="511175" lvl="1" indent="-285750">
              <a:spcAft>
                <a:spcPts val="600"/>
              </a:spcAft>
              <a:buFont typeface="Arial" panose="020B0604020202020204" pitchFamily="34" charset="0"/>
              <a:buChar char="•"/>
            </a:pPr>
            <a:r>
              <a:rPr lang="en-US" dirty="0">
                <a:latin typeface="+mj-lt"/>
              </a:rPr>
              <a:t>Indicate institution where research was performed (if possible)</a:t>
            </a:r>
          </a:p>
          <a:p>
            <a:pPr marL="511175" lvl="1" indent="-285750">
              <a:spcAft>
                <a:spcPts val="600"/>
              </a:spcAft>
              <a:buFont typeface="Arial" panose="020B0604020202020204" pitchFamily="34" charset="0"/>
              <a:buChar char="•"/>
            </a:pPr>
            <a:r>
              <a:rPr lang="en-US" dirty="0">
                <a:latin typeface="+mj-lt"/>
              </a:rPr>
              <a:t>EFRC and Hub research should include those logos as well</a:t>
            </a:r>
          </a:p>
        </p:txBody>
      </p:sp>
      <p:sp>
        <p:nvSpPr>
          <p:cNvPr id="12" name="Freeform 11"/>
          <p:cNvSpPr/>
          <p:nvPr/>
        </p:nvSpPr>
        <p:spPr>
          <a:xfrm>
            <a:off x="5997388" y="2743200"/>
            <a:ext cx="853726" cy="301506"/>
          </a:xfrm>
          <a:custGeom>
            <a:avLst/>
            <a:gdLst>
              <a:gd name="connsiteX0" fmla="*/ 0 w 5271247"/>
              <a:gd name="connsiteY0" fmla="*/ 0 h 2700170"/>
              <a:gd name="connsiteX1" fmla="*/ 2420470 w 5271247"/>
              <a:gd name="connsiteY1" fmla="*/ 1559859 h 2700170"/>
              <a:gd name="connsiteX2" fmla="*/ 5271247 w 5271247"/>
              <a:gd name="connsiteY2" fmla="*/ 2700170 h 2700170"/>
            </a:gdLst>
            <a:ahLst/>
            <a:cxnLst>
              <a:cxn ang="0">
                <a:pos x="connsiteX0" y="connsiteY0"/>
              </a:cxn>
              <a:cxn ang="0">
                <a:pos x="connsiteX1" y="connsiteY1"/>
              </a:cxn>
              <a:cxn ang="0">
                <a:pos x="connsiteX2" y="connsiteY2"/>
              </a:cxn>
            </a:cxnLst>
            <a:rect l="l" t="t" r="r" b="b"/>
            <a:pathLst>
              <a:path w="5271247" h="2700170">
                <a:moveTo>
                  <a:pt x="0" y="0"/>
                </a:moveTo>
                <a:cubicBezTo>
                  <a:pt x="770964" y="554915"/>
                  <a:pt x="1541929" y="1109831"/>
                  <a:pt x="2420470" y="1559859"/>
                </a:cubicBezTo>
                <a:cubicBezTo>
                  <a:pt x="3299011" y="2009887"/>
                  <a:pt x="4285129" y="2355028"/>
                  <a:pt x="5271247" y="2700170"/>
                </a:cubicBezTo>
              </a:path>
            </a:pathLst>
          </a:cu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V="1">
            <a:off x="5997388" y="4993342"/>
            <a:ext cx="2367992" cy="466164"/>
          </a:xfrm>
          <a:custGeom>
            <a:avLst/>
            <a:gdLst>
              <a:gd name="connsiteX0" fmla="*/ 0 w 1818042"/>
              <a:gd name="connsiteY0" fmla="*/ 0 h 935915"/>
              <a:gd name="connsiteX1" fmla="*/ 1258645 w 1818042"/>
              <a:gd name="connsiteY1" fmla="*/ 710004 h 935915"/>
              <a:gd name="connsiteX2" fmla="*/ 1818042 w 1818042"/>
              <a:gd name="connsiteY2" fmla="*/ 935915 h 935915"/>
            </a:gdLst>
            <a:ahLst/>
            <a:cxnLst>
              <a:cxn ang="0">
                <a:pos x="connsiteX0" y="connsiteY0"/>
              </a:cxn>
              <a:cxn ang="0">
                <a:pos x="connsiteX1" y="connsiteY1"/>
              </a:cxn>
              <a:cxn ang="0">
                <a:pos x="connsiteX2" y="connsiteY2"/>
              </a:cxn>
            </a:cxnLst>
            <a:rect l="l" t="t" r="r" b="b"/>
            <a:pathLst>
              <a:path w="1818042" h="935915">
                <a:moveTo>
                  <a:pt x="0" y="0"/>
                </a:moveTo>
                <a:cubicBezTo>
                  <a:pt x="477819" y="277009"/>
                  <a:pt x="955638" y="554018"/>
                  <a:pt x="1258645" y="710004"/>
                </a:cubicBezTo>
                <a:cubicBezTo>
                  <a:pt x="1561652" y="865990"/>
                  <a:pt x="1689847" y="900952"/>
                  <a:pt x="1818042" y="935915"/>
                </a:cubicBezTo>
              </a:path>
            </a:pathLst>
          </a:cu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8460631" y="4725527"/>
            <a:ext cx="609600" cy="533400"/>
          </a:xfrm>
          <a:prstGeom prst="lef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859400" y="1134174"/>
            <a:ext cx="5224877" cy="2523768"/>
          </a:xfrm>
          <a:prstGeom prst="rect">
            <a:avLst/>
          </a:prstGeom>
          <a:noFill/>
        </p:spPr>
        <p:txBody>
          <a:bodyPr wrap="square" rtlCol="0">
            <a:spAutoFit/>
          </a:bodyPr>
          <a:lstStyle/>
          <a:p>
            <a:pPr>
              <a:spcAft>
                <a:spcPts val="600"/>
              </a:spcAft>
            </a:pPr>
            <a:r>
              <a:rPr lang="en-US" sz="2000" b="1" dirty="0">
                <a:latin typeface="+mj-lt"/>
                <a:cs typeface="Arial" pitchFamily="34" charset="0"/>
              </a:rPr>
              <a:t>Figures</a:t>
            </a:r>
          </a:p>
          <a:p>
            <a:pPr marL="511175" lvl="1" indent="-285750">
              <a:spcAft>
                <a:spcPts val="600"/>
              </a:spcAft>
              <a:buFont typeface="Arial" panose="020B0604020202020204" pitchFamily="34" charset="0"/>
              <a:buChar char="•"/>
            </a:pPr>
            <a:r>
              <a:rPr lang="en-US" dirty="0">
                <a:latin typeface="+mj-lt"/>
              </a:rPr>
              <a:t>Visually compelling figure(s) to explain the research</a:t>
            </a:r>
          </a:p>
          <a:p>
            <a:pPr marL="511175" lvl="1" indent="-285750">
              <a:spcAft>
                <a:spcPts val="600"/>
              </a:spcAft>
              <a:buFont typeface="Arial" panose="020B0604020202020204" pitchFamily="34" charset="0"/>
              <a:buChar char="•"/>
              <a:tabLst>
                <a:tab pos="288925" algn="l"/>
              </a:tabLst>
            </a:pPr>
            <a:r>
              <a:rPr lang="en-US" dirty="0">
                <a:latin typeface="+mj-lt"/>
              </a:rPr>
              <a:t>Include legends and descriptive caption</a:t>
            </a:r>
          </a:p>
          <a:p>
            <a:pPr>
              <a:spcAft>
                <a:spcPts val="600"/>
              </a:spcAft>
            </a:pPr>
            <a:r>
              <a:rPr lang="en-US" sz="1000" dirty="0">
                <a:latin typeface="+mj-lt"/>
              </a:rPr>
              <a:t>	</a:t>
            </a:r>
          </a:p>
          <a:p>
            <a:pPr>
              <a:spcAft>
                <a:spcPts val="600"/>
              </a:spcAft>
            </a:pPr>
            <a:r>
              <a:rPr lang="en-US" dirty="0">
                <a:latin typeface="+mj-lt"/>
              </a:rPr>
              <a:t>DOE has the right to use published journal images per contractual funding agreements</a:t>
            </a:r>
          </a:p>
        </p:txBody>
      </p:sp>
    </p:spTree>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8692</TotalTime>
  <Words>628</Words>
  <Application>Microsoft Office PowerPoint</Application>
  <PresentationFormat>Widescreen</PresentationFormat>
  <Paragraphs>67</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Corbel</vt:lpstr>
      <vt:lpstr>Verdana</vt:lpstr>
      <vt:lpstr>Wingdings 3</vt:lpstr>
      <vt:lpstr>DOE SC Theme - Green v13 (16x9)</vt:lpstr>
      <vt:lpstr>Highlight Format Template</vt:lpstr>
      <vt:lpstr>How to Build a DOE Basic Energy Sciences Highlight Slide</vt:lpstr>
      <vt:lpstr>How to Build a DOE Basic Energy Sciences Highlight Slide</vt:lpstr>
      <vt:lpstr>How to Build a DOE Basic Energy Sciences Highlight Slide</vt:lpstr>
      <vt:lpstr>How to Build a DOE Basic Energy Sciences Highlight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Hayes, Robin</cp:lastModifiedBy>
  <cp:revision>444</cp:revision>
  <cp:lastPrinted>2021-03-18T13:29:33Z</cp:lastPrinted>
  <dcterms:created xsi:type="dcterms:W3CDTF">2020-04-15T21:20:35Z</dcterms:created>
  <dcterms:modified xsi:type="dcterms:W3CDTF">2022-03-22T19:48:11Z</dcterms:modified>
</cp:coreProperties>
</file>